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4" r:id="rId2"/>
    <p:sldId id="269" r:id="rId3"/>
    <p:sldId id="351" r:id="rId4"/>
    <p:sldId id="373" r:id="rId5"/>
    <p:sldId id="377" r:id="rId6"/>
    <p:sldId id="378" r:id="rId7"/>
    <p:sldId id="374" r:id="rId8"/>
    <p:sldId id="376" r:id="rId9"/>
    <p:sldId id="370" r:id="rId10"/>
    <p:sldId id="372" r:id="rId11"/>
    <p:sldId id="366" r:id="rId12"/>
    <p:sldId id="380" r:id="rId13"/>
    <p:sldId id="381" r:id="rId14"/>
    <p:sldId id="383" r:id="rId15"/>
    <p:sldId id="384" r:id="rId16"/>
    <p:sldId id="382" r:id="rId17"/>
    <p:sldId id="367" r:id="rId18"/>
    <p:sldId id="346" r:id="rId19"/>
    <p:sldId id="385" r:id="rId20"/>
    <p:sldId id="386" r:id="rId21"/>
    <p:sldId id="26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66FF33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4660"/>
  </p:normalViewPr>
  <p:slideViewPr>
    <p:cSldViewPr>
      <p:cViewPr>
        <p:scale>
          <a:sx n="60" d="100"/>
          <a:sy n="60" d="100"/>
        </p:scale>
        <p:origin x="-8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1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1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8.png"/><Relationship Id="rId7" Type="http://schemas.openxmlformats.org/officeDocument/2006/relationships/image" Target="../media/image1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3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10" Type="http://schemas.openxmlformats.org/officeDocument/2006/relationships/image" Target="../media/image5.wmf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8.png"/><Relationship Id="rId7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28.png"/><Relationship Id="rId7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28.png"/><Relationship Id="rId7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10" Type="http://schemas.openxmlformats.org/officeDocument/2006/relationships/image" Target="../media/image34.png"/><Relationship Id="rId4" Type="http://schemas.openxmlformats.org/officeDocument/2006/relationships/image" Target="../media/image29.png"/><Relationship Id="rId9" Type="http://schemas.openxmlformats.org/officeDocument/2006/relationships/image" Target="../media/image35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28.png"/><Relationship Id="rId7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4.png"/><Relationship Id="rId5" Type="http://schemas.openxmlformats.org/officeDocument/2006/relationships/image" Target="../media/image30.png"/><Relationship Id="rId10" Type="http://schemas.openxmlformats.org/officeDocument/2006/relationships/image" Target="../media/image37.png"/><Relationship Id="rId4" Type="http://schemas.openxmlformats.org/officeDocument/2006/relationships/image" Target="../media/image29.png"/><Relationship Id="rId9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28.png"/><Relationship Id="rId7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8.png"/><Relationship Id="rId5" Type="http://schemas.openxmlformats.org/officeDocument/2006/relationships/image" Target="../media/image30.png"/><Relationship Id="rId10" Type="http://schemas.openxmlformats.org/officeDocument/2006/relationships/image" Target="../media/image37.png"/><Relationship Id="rId4" Type="http://schemas.openxmlformats.org/officeDocument/2006/relationships/image" Target="../media/image29.png"/><Relationship Id="rId9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62721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tx2">
                    <a:lumMod val="10000"/>
                  </a:schemeClr>
                </a:solidFill>
              </a:rPr>
              <a:t>VY_32_INOVACE_02_20_M7_Hanak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37818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Středová souměrnost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Otočení a posunutí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9966" y="202265"/>
            <a:ext cx="8527119" cy="778463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268761"/>
            <a:ext cx="8825939" cy="4752528"/>
          </a:xfrm>
          <a:prstGeom prst="roundRect">
            <a:avLst>
              <a:gd name="adj" fmla="val 7013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514945" y="44296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210557" y="1556792"/>
            <a:ext cx="8625001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V této hodině si ukážeme, jak lze sestrojit obraz pomocí otočení a pomocí posunutí. Na začátku jsou řešené příklady a na konci příklady na samostatné procvičení, které prověří zda žáci pochopili danou látku.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Zaoblený obdélník 34"/>
          <p:cNvSpPr/>
          <p:nvPr/>
        </p:nvSpPr>
        <p:spPr>
          <a:xfrm>
            <a:off x="251520" y="867507"/>
            <a:ext cx="8712968" cy="511256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773304" y="2852936"/>
            <a:ext cx="4119175" cy="28269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359532" y="2852936"/>
            <a:ext cx="4324608" cy="2839107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76648" y="2939965"/>
            <a:ext cx="4013544" cy="257726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878935" y="2931349"/>
            <a:ext cx="3785284" cy="258588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251520" y="84078"/>
            <a:ext cx="8712968" cy="65525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646346" y="11815"/>
            <a:ext cx="3816423" cy="7275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Zapamatujte si !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59532" y="980728"/>
            <a:ext cx="8532947" cy="180019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588681" y="998216"/>
            <a:ext cx="3804122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Otočení je určeno: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3840331" y="890204"/>
            <a:ext cx="5376126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středem otočení (bodem) O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3840331" y="1444073"/>
                <a:ext cx="5376126" cy="57606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- úhlem otočení </a:t>
                </a:r>
                <a14:m>
                  <m:oMath xmlns:m="http://schemas.openxmlformats.org/officeDocument/2006/math">
                    <m:r>
                      <a:rPr lang="cs-CZ" sz="2800" b="1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sz="2800" b="1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0331" y="1444073"/>
                <a:ext cx="5376126" cy="576063"/>
              </a:xfrm>
              <a:prstGeom prst="rect">
                <a:avLst/>
              </a:prstGeom>
              <a:blipFill rotWithShape="1">
                <a:blip r:embed="rId2"/>
                <a:stretch>
                  <a:fillRect l="-2381" b="-446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ástupný symbol pro obsah 2"/>
          <p:cNvSpPr>
            <a:spLocks noGrp="1"/>
          </p:cNvSpPr>
          <p:nvPr/>
        </p:nvSpPr>
        <p:spPr>
          <a:xfrm>
            <a:off x="3840331" y="1986226"/>
            <a:ext cx="5376126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</a:t>
            </a:r>
            <a:r>
              <a:rPr lang="cs-CZ" sz="2800" b="1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měrem otočení</a:t>
            </a:r>
            <a:endParaRPr lang="cs-CZ" sz="2800" b="1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1105816" y="2800460"/>
            <a:ext cx="3384376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</a:t>
            </a: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ladný směr otočení</a:t>
            </a:r>
            <a:endParaRPr lang="cs-CZ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5279843" y="2800460"/>
            <a:ext cx="3384376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záporný směr otočení</a:t>
            </a:r>
            <a:endParaRPr lang="cs-CZ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827582" y="5003474"/>
            <a:ext cx="2808312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79843" y="4179875"/>
            <a:ext cx="2808312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rot="-1200000">
            <a:off x="742376" y="4520241"/>
            <a:ext cx="282575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rot="1200000">
            <a:off x="5214296" y="4660125"/>
            <a:ext cx="2808312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365725" y="3196498"/>
            <a:ext cx="4324609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(proti směru hodinových ručiček)</a:t>
            </a:r>
            <a:endParaRPr lang="cs-CZ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4904019" y="3208354"/>
            <a:ext cx="3857744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2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(ve směru hodinových ručiček)</a:t>
            </a:r>
            <a:endParaRPr lang="cs-CZ" sz="2200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" name="Oblouk 10"/>
          <p:cNvSpPr/>
          <p:nvPr/>
        </p:nvSpPr>
        <p:spPr>
          <a:xfrm>
            <a:off x="-1046716" y="3189901"/>
            <a:ext cx="3672408" cy="3672408"/>
          </a:xfrm>
          <a:prstGeom prst="arc">
            <a:avLst>
              <a:gd name="adj1" fmla="val 20360037"/>
              <a:gd name="adj2" fmla="val 0"/>
            </a:avLst>
          </a:prstGeom>
          <a:ln w="25400">
            <a:solidFill>
              <a:srgbClr val="FF0000"/>
            </a:solidFill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louk 32"/>
          <p:cNvSpPr/>
          <p:nvPr/>
        </p:nvSpPr>
        <p:spPr>
          <a:xfrm>
            <a:off x="3628729" y="2343671"/>
            <a:ext cx="3672408" cy="3672408"/>
          </a:xfrm>
          <a:prstGeom prst="arc">
            <a:avLst>
              <a:gd name="adj1" fmla="val 37170"/>
              <a:gd name="adj2" fmla="val 1314056"/>
            </a:avLst>
          </a:prstGeom>
          <a:ln w="25400">
            <a:solidFill>
              <a:srgbClr val="FF0000"/>
            </a:solidFill>
            <a:headEnd type="none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2706860" y="4315682"/>
                <a:ext cx="792088" cy="57606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  <m:sSup>
                        <m:sSupPr>
                          <m:ctrlPr>
                            <a:rPr lang="cs-CZ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 20</m:t>
                          </m:r>
                        </m:e>
                        <m:sup>
                          <m:r>
                            <a:rPr lang="cs-CZ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°</m:t>
                          </m:r>
                        </m:sup>
                      </m:sSup>
                    </m:oMath>
                  </m:oMathPara>
                </a14:m>
                <a:endParaRPr lang="cs-CZ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6860" y="4315682"/>
                <a:ext cx="792088" cy="57606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7336011" y="4259712"/>
                <a:ext cx="792088" cy="57606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− </m:t>
                      </m:r>
                      <m:sSup>
                        <m:sSupPr>
                          <m:ctrlPr>
                            <a:rPr lang="cs-CZ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20</m:t>
                          </m:r>
                        </m:e>
                        <m:sup>
                          <m:r>
                            <a:rPr lang="cs-CZ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°</m:t>
                          </m:r>
                        </m:sup>
                      </m:sSup>
                    </m:oMath>
                  </m:oMathPara>
                </a14:m>
                <a:endParaRPr lang="cs-CZ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36011" y="4259712"/>
                <a:ext cx="792088" cy="57606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5020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0" grpId="0"/>
      <p:bldP spid="32" grpId="0"/>
      <p:bldP spid="12" grpId="0"/>
      <p:bldP spid="13" grpId="0"/>
      <p:bldP spid="14" grpId="0"/>
      <p:bldP spid="16" grpId="0"/>
      <p:bldP spid="24" grpId="0"/>
      <p:bldP spid="25" grpId="0"/>
      <p:bldP spid="11" grpId="0" animBg="1"/>
      <p:bldP spid="33" grpId="0" animBg="1"/>
      <p:bldP spid="34" grpId="0"/>
      <p:bldP spid="3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49787"/>
            <a:ext cx="8784976" cy="499158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Př.1) Narýsujte libovolný trojúhelník KLM a zvolte bod otočení O tak, aby ležel ve vrcholu L. Otočte trojúhelník o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85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°</m:t>
                        </m:r>
                      </m:sup>
                    </m:sSup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ve směru hodinových ručiček.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2"/>
                <a:stretch>
                  <a:fillRect l="-1445" t="-4369" r="-1517" b="-237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422624" y="6032417"/>
            <a:ext cx="8444072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76759" y="6032418"/>
            <a:ext cx="8316419" cy="7200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Sestrojíme trojúhelník KLM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3030" y="1871464"/>
            <a:ext cx="8363876" cy="38164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 rot="769743">
            <a:off x="2001350" y="2817106"/>
            <a:ext cx="2312111" cy="2055210"/>
          </a:xfrm>
          <a:prstGeom prst="rtTriangle">
            <a:avLst/>
          </a:prstGeom>
          <a:solidFill>
            <a:srgbClr val="FFFF00"/>
          </a:solidFill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537911" y="450912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7911" y="4509120"/>
                <a:ext cx="432048" cy="46805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747247" y="5101281"/>
                <a:ext cx="536722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7247" y="5101281"/>
                <a:ext cx="536722" cy="468051"/>
              </a:xfrm>
              <a:prstGeom prst="rect">
                <a:avLst/>
              </a:prstGeom>
              <a:blipFill rotWithShape="1">
                <a:blip r:embed="rId4"/>
                <a:stretch>
                  <a:fillRect l="-34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1814257" y="2319366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4257" y="2319366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 l="-4286" r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19709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 animBg="1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49787"/>
            <a:ext cx="8784976" cy="499158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Př.1) Narýsujte libovolný trojúhelník KLM a zvolte bod otočení O tak, aby ležel ve vrcholu L. Otočte trojúhelník o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85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°</m:t>
                        </m:r>
                      </m:sup>
                    </m:sSup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ve směru hodinových ručiček.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2"/>
                <a:stretch>
                  <a:fillRect l="-1445" t="-4369" r="-1517" b="-237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422624" y="6032417"/>
            <a:ext cx="8444072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76759" y="6032418"/>
            <a:ext cx="8316419" cy="7200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2. Zvolíme střed otáčení O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3030" y="1871464"/>
            <a:ext cx="8363876" cy="38164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 rot="769743">
            <a:off x="2001350" y="2817106"/>
            <a:ext cx="2312111" cy="2055210"/>
          </a:xfrm>
          <a:prstGeom prst="rtTriangle">
            <a:avLst/>
          </a:prstGeom>
          <a:solidFill>
            <a:srgbClr val="FFFF00"/>
          </a:solidFill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537911" y="450912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7911" y="4509120"/>
                <a:ext cx="432048" cy="46805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244950" y="5103358"/>
                <a:ext cx="1710923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  <m:r>
                        <a:rPr lang="cs-CZ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O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4950" y="5103358"/>
                <a:ext cx="1710923" cy="468051"/>
              </a:xfrm>
              <a:prstGeom prst="rect">
                <a:avLst/>
              </a:prstGeom>
              <a:blipFill rotWithShape="1">
                <a:blip r:embed="rId4"/>
                <a:stretch>
                  <a:fillRect l="-7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1814257" y="2319366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4257" y="2319366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 l="-4286" r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82672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49787"/>
            <a:ext cx="8784976" cy="499158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Př.1) Narýsujte libovolný trojúhelník KLM a zvolte bod otočení O tak, aby ležel ve vrcholu L. Otočte trojúhelník o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85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°</m:t>
                        </m:r>
                      </m:sup>
                    </m:sSup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ve směru hodinových ručiček.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2"/>
                <a:stretch>
                  <a:fillRect l="-1445" t="-4369" r="-1517" b="-237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422624" y="6032417"/>
            <a:ext cx="8444072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76759" y="6032418"/>
            <a:ext cx="8316419" cy="7200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3. Sestrojíme obraz bodu L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3030" y="1871464"/>
            <a:ext cx="8363876" cy="38164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 rot="769743">
            <a:off x="2001350" y="2817106"/>
            <a:ext cx="2312111" cy="2055210"/>
          </a:xfrm>
          <a:prstGeom prst="rtTriangle">
            <a:avLst/>
          </a:prstGeom>
          <a:solidFill>
            <a:srgbClr val="FFFF00"/>
          </a:solidFill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537911" y="450912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7911" y="4509120"/>
                <a:ext cx="432048" cy="46805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244950" y="5103358"/>
                <a:ext cx="1710923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  <m:r>
                        <a:rPr lang="cs-CZ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O</m:t>
                      </m:r>
                      <m:r>
                        <a:rPr lang="cs-CZ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´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4950" y="5103358"/>
                <a:ext cx="1710923" cy="468051"/>
              </a:xfrm>
              <a:prstGeom prst="rect">
                <a:avLst/>
              </a:prstGeom>
              <a:blipFill rotWithShape="1">
                <a:blip r:embed="rId4"/>
                <a:stretch>
                  <a:fillRect l="-7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1814257" y="2319366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4257" y="2319366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 l="-4286" r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95593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49787"/>
            <a:ext cx="8784976" cy="499158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Př.1) Narýsujte libovolný trojúhelník KLM a zvolte bod otočení O tak, aby ležel ve vrcholu L. Otočte trojúhelník o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85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°</m:t>
                        </m:r>
                      </m:sup>
                    </m:sSup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ve směru hodinových ručiček.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2"/>
                <a:stretch>
                  <a:fillRect l="-1445" t="-4369" r="-1517" b="-237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422624" y="6032417"/>
            <a:ext cx="8444072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76759" y="6032418"/>
            <a:ext cx="8316419" cy="7200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4. Sestrojíme obraz bodu 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3030" y="1871464"/>
            <a:ext cx="8363876" cy="38164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 rot="769743">
            <a:off x="2001350" y="2817106"/>
            <a:ext cx="2312111" cy="2055210"/>
          </a:xfrm>
          <a:prstGeom prst="rtTriangle">
            <a:avLst/>
          </a:prstGeom>
          <a:solidFill>
            <a:srgbClr val="FFFF00"/>
          </a:solidFill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537911" y="450912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7911" y="4509120"/>
                <a:ext cx="432048" cy="46805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244950" y="5103358"/>
                <a:ext cx="1710923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  <m:r>
                        <a:rPr lang="cs-CZ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O</m:t>
                      </m:r>
                      <m:r>
                        <a:rPr lang="cs-CZ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´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4950" y="5103358"/>
                <a:ext cx="1710923" cy="468051"/>
              </a:xfrm>
              <a:prstGeom prst="rect">
                <a:avLst/>
              </a:prstGeom>
              <a:blipFill rotWithShape="1">
                <a:blip r:embed="rId4"/>
                <a:stretch>
                  <a:fillRect l="-7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1814257" y="2319366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4257" y="2319366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 l="-4286" r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louk 11"/>
          <p:cNvSpPr/>
          <p:nvPr/>
        </p:nvSpPr>
        <p:spPr>
          <a:xfrm>
            <a:off x="1753935" y="2787418"/>
            <a:ext cx="4481913" cy="4533845"/>
          </a:xfrm>
          <a:prstGeom prst="arc">
            <a:avLst>
              <a:gd name="adj1" fmla="val 11636604"/>
              <a:gd name="adj2" fmla="val 16530939"/>
            </a:avLst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3768185" y="2319367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𝐾</m:t>
                          </m:r>
                        </m:e>
                        <m:sup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8185" y="2319367"/>
                <a:ext cx="432048" cy="46805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 flipV="1">
            <a:off x="4037516" y="2271966"/>
            <a:ext cx="179500" cy="2831392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2469351" y="2456893"/>
                <a:ext cx="1298834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=85°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9351" y="2456893"/>
                <a:ext cx="1298834" cy="46805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3549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49787"/>
            <a:ext cx="8784976" cy="499158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Př.1) Narýsujte libovolný trojúhelník KLM a zvolte bod otočení O tak, aby ležel ve vrcholu L. Otočte trojúhelník o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85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°</m:t>
                        </m:r>
                      </m:sup>
                    </m:sSup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ve směru hodinových ručiček.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2"/>
                <a:stretch>
                  <a:fillRect l="-1445" t="-4369" r="-1517" b="-237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422624" y="6032417"/>
            <a:ext cx="8444072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76759" y="6032418"/>
            <a:ext cx="8316419" cy="7200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5. Sestrojíme obraz bodu M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3030" y="1871464"/>
            <a:ext cx="8363876" cy="38164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 rot="769743">
            <a:off x="2001350" y="2817106"/>
            <a:ext cx="2312111" cy="2055210"/>
          </a:xfrm>
          <a:prstGeom prst="rtTriangle">
            <a:avLst/>
          </a:prstGeom>
          <a:solidFill>
            <a:srgbClr val="FFFF00"/>
          </a:solidFill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537911" y="450912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7911" y="4509120"/>
                <a:ext cx="432048" cy="46805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244950" y="5103358"/>
                <a:ext cx="1710923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  <m:r>
                        <a:rPr lang="cs-CZ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O</m:t>
                      </m:r>
                      <m:r>
                        <a:rPr lang="cs-CZ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´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4950" y="5103358"/>
                <a:ext cx="1710923" cy="468051"/>
              </a:xfrm>
              <a:prstGeom prst="rect">
                <a:avLst/>
              </a:prstGeom>
              <a:blipFill rotWithShape="1">
                <a:blip r:embed="rId4"/>
                <a:stretch>
                  <a:fillRect l="-7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1814257" y="2319366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4257" y="2319366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 l="-4286" r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blouk 12"/>
          <p:cNvSpPr/>
          <p:nvPr/>
        </p:nvSpPr>
        <p:spPr>
          <a:xfrm>
            <a:off x="1753935" y="2787418"/>
            <a:ext cx="4481913" cy="4533845"/>
          </a:xfrm>
          <a:prstGeom prst="arc">
            <a:avLst>
              <a:gd name="adj1" fmla="val 11636604"/>
              <a:gd name="adj2" fmla="val 16530939"/>
            </a:avLst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>
            <a:off x="684000" y="2106563"/>
            <a:ext cx="6673083" cy="6029235"/>
          </a:xfrm>
          <a:prstGeom prst="arc">
            <a:avLst>
              <a:gd name="adj1" fmla="val 14136177"/>
              <a:gd name="adj2" fmla="val 18912103"/>
            </a:avLst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6294430" y="2586738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𝑀</m:t>
                          </m:r>
                        </m:e>
                        <m:sup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4430" y="2586738"/>
                <a:ext cx="432048" cy="46805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3768185" y="2319367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𝐾</m:t>
                          </m:r>
                        </m:e>
                        <m:sup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8185" y="2319367"/>
                <a:ext cx="432048" cy="46805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 flipV="1">
            <a:off x="4020541" y="2420888"/>
            <a:ext cx="2705937" cy="268247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4037516" y="2271966"/>
            <a:ext cx="179500" cy="2831392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5007279" y="1872537"/>
                <a:ext cx="1298834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=85°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7279" y="1872537"/>
                <a:ext cx="1298834" cy="46805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18687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49787"/>
            <a:ext cx="8784976" cy="499158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Př.1) Narýsujte libovolný trojúhelník KLM a zvolte bod otočení O tak, aby ležel ve vrcholu L. Otočte trojúhelník o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85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°</m:t>
                        </m:r>
                      </m:sup>
                    </m:sSup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ve směru hodinových ručiček.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2"/>
                <a:stretch>
                  <a:fillRect l="-1445" t="-4369" r="-1517" b="-237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422624" y="6032417"/>
            <a:ext cx="8444072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476759" y="6032418"/>
                <a:ext cx="8316419" cy="7200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6. Sestrojíme trojúhelník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𝐾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´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𝐿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´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𝑀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´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759" y="6032418"/>
                <a:ext cx="8316419" cy="720079"/>
              </a:xfrm>
              <a:prstGeom prst="rect">
                <a:avLst/>
              </a:prstGeom>
              <a:blipFill rotWithShape="1">
                <a:blip r:embed="rId3"/>
                <a:stretch>
                  <a:fillRect l="-1466" t="-76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422624" y="1871464"/>
            <a:ext cx="8363876" cy="38164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 rot="769743">
            <a:off x="2001350" y="2817106"/>
            <a:ext cx="2312111" cy="2055210"/>
          </a:xfrm>
          <a:prstGeom prst="rtTriangle">
            <a:avLst/>
          </a:prstGeom>
          <a:solidFill>
            <a:srgbClr val="FFFF00"/>
          </a:solidFill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537911" y="450912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7911" y="4509120"/>
                <a:ext cx="432048" cy="46805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244950" y="5103358"/>
                <a:ext cx="1710923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  <m:r>
                        <a:rPr lang="cs-CZ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O</m:t>
                      </m:r>
                      <m:r>
                        <a:rPr lang="cs-CZ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´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4950" y="5103358"/>
                <a:ext cx="1710923" cy="468051"/>
              </a:xfrm>
              <a:prstGeom prst="rect">
                <a:avLst/>
              </a:prstGeom>
              <a:blipFill rotWithShape="1">
                <a:blip r:embed="rId5"/>
                <a:stretch>
                  <a:fillRect l="-7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1814257" y="2319366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4257" y="2319366"/>
                <a:ext cx="432048" cy="468051"/>
              </a:xfrm>
              <a:prstGeom prst="rect">
                <a:avLst/>
              </a:prstGeom>
              <a:blipFill rotWithShape="1">
                <a:blip r:embed="rId6"/>
                <a:stretch>
                  <a:fillRect l="-4286" r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Pravoúhlý trojúhelník 13"/>
          <p:cNvSpPr/>
          <p:nvPr/>
        </p:nvSpPr>
        <p:spPr>
          <a:xfrm rot="5580000">
            <a:off x="4011788" y="2968065"/>
            <a:ext cx="2312111" cy="2055210"/>
          </a:xfrm>
          <a:prstGeom prst="rtTriangle">
            <a:avLst/>
          </a:prstGeom>
          <a:solidFill>
            <a:srgbClr val="FFFF00"/>
          </a:solidFill>
          <a:ln w="317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>
            <a:off x="1753935" y="2787418"/>
            <a:ext cx="4481913" cy="4533845"/>
          </a:xfrm>
          <a:prstGeom prst="arc">
            <a:avLst>
              <a:gd name="adj1" fmla="val 11636604"/>
              <a:gd name="adj2" fmla="val 16530939"/>
            </a:avLst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ouk 21"/>
          <p:cNvSpPr/>
          <p:nvPr/>
        </p:nvSpPr>
        <p:spPr>
          <a:xfrm>
            <a:off x="684000" y="2106563"/>
            <a:ext cx="6673083" cy="6029235"/>
          </a:xfrm>
          <a:prstGeom prst="arc">
            <a:avLst>
              <a:gd name="adj1" fmla="val 14136177"/>
              <a:gd name="adj2" fmla="val 18912103"/>
            </a:avLst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6294430" y="2586738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𝑀</m:t>
                          </m:r>
                        </m:e>
                        <m:sup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4430" y="2586738"/>
                <a:ext cx="432048" cy="46805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4030533" y="2271087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𝐾</m:t>
                          </m:r>
                        </m:e>
                        <m:sup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0533" y="2271087"/>
                <a:ext cx="432048" cy="46805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00219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867506"/>
            <a:ext cx="8712968" cy="565783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431539" y="4578245"/>
            <a:ext cx="8342471" cy="179600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8726" y="4724391"/>
            <a:ext cx="7977537" cy="149413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251520" y="84078"/>
            <a:ext cx="8712968" cy="65525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646346" y="11815"/>
            <a:ext cx="3816423" cy="7275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Zapamatujte si !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59532" y="980729"/>
            <a:ext cx="8532947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86070" y="1132160"/>
            <a:ext cx="3804122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Posunutí je určeno: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73596" y="2691233"/>
            <a:ext cx="6732748" cy="172530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056317" y="1024148"/>
            <a:ext cx="3804187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směrem posunutí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4056317" y="1600211"/>
            <a:ext cx="3881611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</a:t>
            </a:r>
            <a:r>
              <a:rPr lang="cs-CZ" sz="2800" b="1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elikosti posunutí</a:t>
            </a:r>
            <a:endParaRPr lang="cs-CZ" sz="2800" b="1" i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638726" y="2835249"/>
                <a:ext cx="6202488" cy="14720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Posunutí může být zadáno například pomocí orientované úsečky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 </a:t>
                </a:r>
                <a:endParaRPr lang="cs-CZ" sz="2800" i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726" y="2835249"/>
                <a:ext cx="6202488" cy="1472029"/>
              </a:xfrm>
              <a:prstGeom prst="rect">
                <a:avLst/>
              </a:prstGeom>
              <a:blipFill rotWithShape="1">
                <a:blip r:embed="rId2"/>
                <a:stretch>
                  <a:fillRect l="-2065" r="-1967" b="-37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se šipkou 27"/>
          <p:cNvCxnSpPr/>
          <p:nvPr/>
        </p:nvCxnSpPr>
        <p:spPr>
          <a:xfrm flipV="1">
            <a:off x="1259632" y="4869160"/>
            <a:ext cx="2580661" cy="864096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 flipV="1">
            <a:off x="4860032" y="4968001"/>
            <a:ext cx="176082" cy="1016496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>
            <a:off x="6157138" y="5123716"/>
            <a:ext cx="1368152" cy="841626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803395" y="5544529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𝐴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3395" y="5544529"/>
                <a:ext cx="432048" cy="46805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4590840" y="5750471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𝐴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0840" y="5750471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7626642" y="4968001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𝐴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26642" y="4968001"/>
                <a:ext cx="432048" cy="46805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3530240" y="488969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𝐵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0240" y="4889690"/>
                <a:ext cx="432048" cy="46805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4409981" y="4772527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𝐵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9981" y="4772527"/>
                <a:ext cx="432048" cy="46805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5941114" y="5343382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𝐵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1114" y="5343382"/>
                <a:ext cx="432048" cy="46805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HGW68T4R\MC900440450[4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388" y="2863324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921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9" grpId="0"/>
      <p:bldP spid="11" grpId="0"/>
      <p:bldP spid="35" grpId="0"/>
      <p:bldP spid="36" grpId="0"/>
      <p:bldP spid="37" grpId="0"/>
      <p:bldP spid="38" grpId="0"/>
      <p:bldP spid="40" grpId="0"/>
      <p:bldP spid="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00808"/>
            <a:ext cx="8784976" cy="5040561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2624" y="6032417"/>
            <a:ext cx="8444072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76759" y="6032418"/>
            <a:ext cx="8316419" cy="7200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Sestrojíme čtyřúhelník KLMN.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4612" y="1895015"/>
            <a:ext cx="8363876" cy="39870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841053" y="3707057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1053" y="3707057"/>
                <a:ext cx="432048" cy="468051"/>
              </a:xfrm>
              <a:prstGeom prst="rect">
                <a:avLst/>
              </a:prstGeom>
              <a:blipFill rotWithShape="1">
                <a:blip r:embed="rId2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1740045" y="5151176"/>
                <a:ext cx="416772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0045" y="5151176"/>
                <a:ext cx="416772" cy="468051"/>
              </a:xfrm>
              <a:prstGeom prst="rect">
                <a:avLst/>
              </a:prstGeom>
              <a:blipFill rotWithShape="1">
                <a:blip r:embed="rId3"/>
                <a:stretch>
                  <a:fillRect l="-28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3460083" y="4354123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0083" y="4354123"/>
                <a:ext cx="432048" cy="468051"/>
              </a:xfrm>
              <a:prstGeom prst="rect">
                <a:avLst/>
              </a:prstGeom>
              <a:blipFill rotWithShape="1">
                <a:blip r:embed="rId4"/>
                <a:stretch>
                  <a:fillRect l="-4286" r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684595" y="217010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𝑁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4595" y="2170100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Volný tvar 20"/>
          <p:cNvSpPr/>
          <p:nvPr/>
        </p:nvSpPr>
        <p:spPr>
          <a:xfrm rot="1385047">
            <a:off x="1127258" y="2463731"/>
            <a:ext cx="2708462" cy="2920106"/>
          </a:xfrm>
          <a:custGeom>
            <a:avLst/>
            <a:gdLst>
              <a:gd name="connsiteX0" fmla="*/ 0 w 2120900"/>
              <a:gd name="connsiteY0" fmla="*/ 1638300 h 2616200"/>
              <a:gd name="connsiteX1" fmla="*/ 1346200 w 2120900"/>
              <a:gd name="connsiteY1" fmla="*/ 2616200 h 2616200"/>
              <a:gd name="connsiteX2" fmla="*/ 2120900 w 2120900"/>
              <a:gd name="connsiteY2" fmla="*/ 1727200 h 2616200"/>
              <a:gd name="connsiteX3" fmla="*/ 1079500 w 2120900"/>
              <a:gd name="connsiteY3" fmla="*/ 0 h 2616200"/>
              <a:gd name="connsiteX4" fmla="*/ 0 w 2120900"/>
              <a:gd name="connsiteY4" fmla="*/ 1638300 h 2616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20900" h="2616200">
                <a:moveTo>
                  <a:pt x="0" y="1638300"/>
                </a:moveTo>
                <a:lnTo>
                  <a:pt x="1346200" y="2616200"/>
                </a:lnTo>
                <a:lnTo>
                  <a:pt x="2120900" y="1727200"/>
                </a:lnTo>
                <a:lnTo>
                  <a:pt x="1079500" y="0"/>
                </a:lnTo>
                <a:lnTo>
                  <a:pt x="0" y="1638300"/>
                </a:lnTo>
                <a:close/>
              </a:path>
            </a:pathLst>
          </a:custGeom>
          <a:solidFill>
            <a:srgbClr val="FFFF0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Př.2) Narýsujte libovolný čtyřúhelník KLMN a posuňte jej 10 cm ve směru polopřímky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𝐾𝑆</m:t>
                        </m:r>
                      </m:e>
                    </m:acc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.Bod S je středem úsečky MN.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6"/>
                <a:stretch>
                  <a:fillRect l="-1445" t="-4369" r="-1517" b="-276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23110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6" grpId="0"/>
      <p:bldP spid="17" grpId="0"/>
      <p:bldP spid="18" grpId="0"/>
      <p:bldP spid="19" grpId="0"/>
      <p:bldP spid="21" grpId="0" animBg="1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00808"/>
            <a:ext cx="8784976" cy="5040561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4612" y="1895015"/>
            <a:ext cx="8363876" cy="39870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Př.2) Narýsujte libovolný čtyřúhelník KLMN a posuňte jej 10 cm ve směru polopřímky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𝐾𝑆</m:t>
                        </m:r>
                      </m:e>
                    </m:acc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.Bod S je středem úsečky MN.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2"/>
                <a:stretch>
                  <a:fillRect l="-1445" t="-4369" r="-1517" b="-276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422624" y="6032417"/>
            <a:ext cx="8444072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76759" y="6032418"/>
            <a:ext cx="8316419" cy="7200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2. Sestrojíme bod S.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841053" y="3707057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1053" y="3707057"/>
                <a:ext cx="432048" cy="468051"/>
              </a:xfrm>
              <a:prstGeom prst="rect">
                <a:avLst/>
              </a:prstGeom>
              <a:blipFill rotWithShape="1">
                <a:blip r:embed="rId3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740045" y="5151176"/>
                <a:ext cx="416772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0045" y="5151176"/>
                <a:ext cx="416772" cy="468051"/>
              </a:xfrm>
              <a:prstGeom prst="rect">
                <a:avLst/>
              </a:prstGeom>
              <a:blipFill rotWithShape="1">
                <a:blip r:embed="rId4"/>
                <a:stretch>
                  <a:fillRect l="-28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460083" y="4354123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0083" y="4354123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 l="-4286" r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684595" y="217010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𝑁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4595" y="2170100"/>
                <a:ext cx="432048" cy="468051"/>
              </a:xfrm>
              <a:prstGeom prst="rect">
                <a:avLst/>
              </a:prstGeom>
              <a:blipFill rotWithShape="1">
                <a:blip r:embed="rId6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2" name="Skupina 11"/>
          <p:cNvGrpSpPr/>
          <p:nvPr/>
        </p:nvGrpSpPr>
        <p:grpSpPr>
          <a:xfrm>
            <a:off x="1127258" y="2463731"/>
            <a:ext cx="2708462" cy="2920106"/>
            <a:chOff x="855143" y="2636731"/>
            <a:chExt cx="2708462" cy="2920106"/>
          </a:xfrm>
        </p:grpSpPr>
        <p:sp>
          <p:nvSpPr>
            <p:cNvPr id="13" name="Volný tvar 12"/>
            <p:cNvSpPr/>
            <p:nvPr/>
          </p:nvSpPr>
          <p:spPr>
            <a:xfrm rot="1385047">
              <a:off x="855143" y="2636731"/>
              <a:ext cx="2708462" cy="2920106"/>
            </a:xfrm>
            <a:custGeom>
              <a:avLst/>
              <a:gdLst>
                <a:gd name="connsiteX0" fmla="*/ 0 w 2120900"/>
                <a:gd name="connsiteY0" fmla="*/ 1638300 h 2616200"/>
                <a:gd name="connsiteX1" fmla="*/ 1346200 w 2120900"/>
                <a:gd name="connsiteY1" fmla="*/ 2616200 h 2616200"/>
                <a:gd name="connsiteX2" fmla="*/ 2120900 w 2120900"/>
                <a:gd name="connsiteY2" fmla="*/ 1727200 h 2616200"/>
                <a:gd name="connsiteX3" fmla="*/ 1079500 w 2120900"/>
                <a:gd name="connsiteY3" fmla="*/ 0 h 2616200"/>
                <a:gd name="connsiteX4" fmla="*/ 0 w 2120900"/>
                <a:gd name="connsiteY4" fmla="*/ 1638300 h 261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20900" h="2616200">
                  <a:moveTo>
                    <a:pt x="0" y="1638300"/>
                  </a:moveTo>
                  <a:lnTo>
                    <a:pt x="1346200" y="2616200"/>
                  </a:lnTo>
                  <a:lnTo>
                    <a:pt x="2120900" y="1727200"/>
                  </a:lnTo>
                  <a:lnTo>
                    <a:pt x="1079500" y="0"/>
                  </a:lnTo>
                  <a:lnTo>
                    <a:pt x="0" y="163830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nice 13"/>
            <p:cNvCxnSpPr/>
            <p:nvPr/>
          </p:nvCxnSpPr>
          <p:spPr>
            <a:xfrm flipH="1">
              <a:off x="2881650" y="3851001"/>
              <a:ext cx="244748" cy="37554"/>
            </a:xfrm>
            <a:prstGeom prst="line">
              <a:avLst/>
            </a:prstGeom>
            <a:ln w="254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3244059" y="3186069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4059" y="3186069"/>
                <a:ext cx="432048" cy="46805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88987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00808"/>
            <a:ext cx="8784976" cy="5040561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4612" y="1895015"/>
            <a:ext cx="8363876" cy="39870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Př.2) Narýsujte libovolný čtyřúhelník KLMN a posuňte jej 10 cm ve směru polopřímky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𝐾𝑆</m:t>
                        </m:r>
                      </m:e>
                    </m:acc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.Bod S je středem úsečky MN.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2"/>
                <a:stretch>
                  <a:fillRect l="-1445" t="-4369" r="-1517" b="-276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422624" y="6032417"/>
            <a:ext cx="8444072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76759" y="6032418"/>
            <a:ext cx="8316419" cy="7200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3. Sestrojíme obraz bodu K.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841053" y="3707057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1053" y="3707057"/>
                <a:ext cx="432048" cy="468051"/>
              </a:xfrm>
              <a:prstGeom prst="rect">
                <a:avLst/>
              </a:prstGeom>
              <a:blipFill rotWithShape="1">
                <a:blip r:embed="rId3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740045" y="5151176"/>
                <a:ext cx="416772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0045" y="5151176"/>
                <a:ext cx="416772" cy="468051"/>
              </a:xfrm>
              <a:prstGeom prst="rect">
                <a:avLst/>
              </a:prstGeom>
              <a:blipFill rotWithShape="1">
                <a:blip r:embed="rId4"/>
                <a:stretch>
                  <a:fillRect l="-28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460083" y="4354123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0083" y="4354123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 l="-4286" r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684595" y="217010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𝑁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4595" y="2170100"/>
                <a:ext cx="432048" cy="468051"/>
              </a:xfrm>
              <a:prstGeom prst="rect">
                <a:avLst/>
              </a:prstGeom>
              <a:blipFill rotWithShape="1">
                <a:blip r:embed="rId6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2" name="Skupina 11"/>
          <p:cNvGrpSpPr/>
          <p:nvPr/>
        </p:nvGrpSpPr>
        <p:grpSpPr>
          <a:xfrm>
            <a:off x="1127258" y="2463731"/>
            <a:ext cx="2708462" cy="2920106"/>
            <a:chOff x="855143" y="2636731"/>
            <a:chExt cx="2708462" cy="2920106"/>
          </a:xfrm>
        </p:grpSpPr>
        <p:sp>
          <p:nvSpPr>
            <p:cNvPr id="13" name="Volný tvar 12"/>
            <p:cNvSpPr/>
            <p:nvPr/>
          </p:nvSpPr>
          <p:spPr>
            <a:xfrm rot="1385047">
              <a:off x="855143" y="2636731"/>
              <a:ext cx="2708462" cy="2920106"/>
            </a:xfrm>
            <a:custGeom>
              <a:avLst/>
              <a:gdLst>
                <a:gd name="connsiteX0" fmla="*/ 0 w 2120900"/>
                <a:gd name="connsiteY0" fmla="*/ 1638300 h 2616200"/>
                <a:gd name="connsiteX1" fmla="*/ 1346200 w 2120900"/>
                <a:gd name="connsiteY1" fmla="*/ 2616200 h 2616200"/>
                <a:gd name="connsiteX2" fmla="*/ 2120900 w 2120900"/>
                <a:gd name="connsiteY2" fmla="*/ 1727200 h 2616200"/>
                <a:gd name="connsiteX3" fmla="*/ 1079500 w 2120900"/>
                <a:gd name="connsiteY3" fmla="*/ 0 h 2616200"/>
                <a:gd name="connsiteX4" fmla="*/ 0 w 2120900"/>
                <a:gd name="connsiteY4" fmla="*/ 1638300 h 261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20900" h="2616200">
                  <a:moveTo>
                    <a:pt x="0" y="1638300"/>
                  </a:moveTo>
                  <a:lnTo>
                    <a:pt x="1346200" y="2616200"/>
                  </a:lnTo>
                  <a:lnTo>
                    <a:pt x="2120900" y="1727200"/>
                  </a:lnTo>
                  <a:lnTo>
                    <a:pt x="1079500" y="0"/>
                  </a:lnTo>
                  <a:lnTo>
                    <a:pt x="0" y="163830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nice 13"/>
            <p:cNvCxnSpPr/>
            <p:nvPr/>
          </p:nvCxnSpPr>
          <p:spPr>
            <a:xfrm flipH="1">
              <a:off x="2881650" y="3851001"/>
              <a:ext cx="244748" cy="37554"/>
            </a:xfrm>
            <a:prstGeom prst="line">
              <a:avLst/>
            </a:prstGeom>
            <a:ln w="254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Přímá spojnice se šipkou 14"/>
          <p:cNvCxnSpPr/>
          <p:nvPr/>
        </p:nvCxnSpPr>
        <p:spPr>
          <a:xfrm flipV="1">
            <a:off x="1146412" y="3642772"/>
            <a:ext cx="3641952" cy="108012"/>
          </a:xfrm>
          <a:prstGeom prst="straightConnector1">
            <a:avLst/>
          </a:prstGeom>
          <a:ln w="12700">
            <a:solidFill>
              <a:schemeClr val="bg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3244059" y="3186069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4059" y="3186069"/>
                <a:ext cx="432048" cy="46805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484727" y="3174721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´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4727" y="3174721"/>
                <a:ext cx="432048" cy="468051"/>
              </a:xfrm>
              <a:prstGeom prst="rect">
                <a:avLst/>
              </a:prstGeom>
              <a:blipFill rotWithShape="1">
                <a:blip r:embed="rId8"/>
                <a:stretch>
                  <a:fillRect l="-4225" r="-154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>
            <a:off x="4788364" y="3509739"/>
            <a:ext cx="0" cy="288032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2739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00808"/>
            <a:ext cx="8784976" cy="5040561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4612" y="1895015"/>
            <a:ext cx="8363876" cy="39870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Př.2) Narýsujte libovolný čtyřúhelník KLMN a posuňte jej 10 cm ve směru polopřímky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𝐾𝑆</m:t>
                        </m:r>
                      </m:e>
                    </m:acc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.Bod S je středem úsečky MN.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2"/>
                <a:stretch>
                  <a:fillRect l="-1445" t="-4369" r="-1517" b="-276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422624" y="6032417"/>
            <a:ext cx="8444072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76759" y="6032418"/>
            <a:ext cx="8316419" cy="7200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4. Sestrojíme obraz bodu L.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841053" y="3707057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1053" y="3707057"/>
                <a:ext cx="432048" cy="468051"/>
              </a:xfrm>
              <a:prstGeom prst="rect">
                <a:avLst/>
              </a:prstGeom>
              <a:blipFill rotWithShape="1">
                <a:blip r:embed="rId3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740045" y="5151176"/>
                <a:ext cx="416772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0045" y="5151176"/>
                <a:ext cx="416772" cy="468051"/>
              </a:xfrm>
              <a:prstGeom prst="rect">
                <a:avLst/>
              </a:prstGeom>
              <a:blipFill rotWithShape="1">
                <a:blip r:embed="rId4"/>
                <a:stretch>
                  <a:fillRect l="-28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460083" y="4354123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0083" y="4354123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 l="-4286" r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684595" y="217010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𝑁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4595" y="2170100"/>
                <a:ext cx="432048" cy="468051"/>
              </a:xfrm>
              <a:prstGeom prst="rect">
                <a:avLst/>
              </a:prstGeom>
              <a:blipFill rotWithShape="1">
                <a:blip r:embed="rId6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2" name="Skupina 11"/>
          <p:cNvGrpSpPr/>
          <p:nvPr/>
        </p:nvGrpSpPr>
        <p:grpSpPr>
          <a:xfrm>
            <a:off x="1127258" y="2463731"/>
            <a:ext cx="2708462" cy="2920106"/>
            <a:chOff x="855143" y="2636731"/>
            <a:chExt cx="2708462" cy="2920106"/>
          </a:xfrm>
        </p:grpSpPr>
        <p:sp>
          <p:nvSpPr>
            <p:cNvPr id="13" name="Volný tvar 12"/>
            <p:cNvSpPr/>
            <p:nvPr/>
          </p:nvSpPr>
          <p:spPr>
            <a:xfrm rot="1385047">
              <a:off x="855143" y="2636731"/>
              <a:ext cx="2708462" cy="2920106"/>
            </a:xfrm>
            <a:custGeom>
              <a:avLst/>
              <a:gdLst>
                <a:gd name="connsiteX0" fmla="*/ 0 w 2120900"/>
                <a:gd name="connsiteY0" fmla="*/ 1638300 h 2616200"/>
                <a:gd name="connsiteX1" fmla="*/ 1346200 w 2120900"/>
                <a:gd name="connsiteY1" fmla="*/ 2616200 h 2616200"/>
                <a:gd name="connsiteX2" fmla="*/ 2120900 w 2120900"/>
                <a:gd name="connsiteY2" fmla="*/ 1727200 h 2616200"/>
                <a:gd name="connsiteX3" fmla="*/ 1079500 w 2120900"/>
                <a:gd name="connsiteY3" fmla="*/ 0 h 2616200"/>
                <a:gd name="connsiteX4" fmla="*/ 0 w 2120900"/>
                <a:gd name="connsiteY4" fmla="*/ 1638300 h 261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20900" h="2616200">
                  <a:moveTo>
                    <a:pt x="0" y="1638300"/>
                  </a:moveTo>
                  <a:lnTo>
                    <a:pt x="1346200" y="2616200"/>
                  </a:lnTo>
                  <a:lnTo>
                    <a:pt x="2120900" y="1727200"/>
                  </a:lnTo>
                  <a:lnTo>
                    <a:pt x="1079500" y="0"/>
                  </a:lnTo>
                  <a:lnTo>
                    <a:pt x="0" y="163830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nice 13"/>
            <p:cNvCxnSpPr/>
            <p:nvPr/>
          </p:nvCxnSpPr>
          <p:spPr>
            <a:xfrm flipH="1">
              <a:off x="2881650" y="3851001"/>
              <a:ext cx="244748" cy="37554"/>
            </a:xfrm>
            <a:prstGeom prst="line">
              <a:avLst/>
            </a:prstGeom>
            <a:ln w="254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Přímá spojnice se šipkou 14"/>
          <p:cNvCxnSpPr/>
          <p:nvPr/>
        </p:nvCxnSpPr>
        <p:spPr>
          <a:xfrm flipV="1">
            <a:off x="1146412" y="3642772"/>
            <a:ext cx="3641952" cy="108012"/>
          </a:xfrm>
          <a:prstGeom prst="straightConnector1">
            <a:avLst/>
          </a:prstGeom>
          <a:ln w="12700">
            <a:solidFill>
              <a:schemeClr val="bg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286859" y="5299000"/>
            <a:ext cx="3641952" cy="108012"/>
          </a:xfrm>
          <a:prstGeom prst="straightConnector1">
            <a:avLst/>
          </a:prstGeom>
          <a:ln w="12700">
            <a:solidFill>
              <a:schemeClr val="bg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3244059" y="3186069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4059" y="3186069"/>
                <a:ext cx="432048" cy="46805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5928811" y="5203526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´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8811" y="5203526"/>
                <a:ext cx="432048" cy="468051"/>
              </a:xfrm>
              <a:prstGeom prst="rect">
                <a:avLst/>
              </a:prstGeom>
              <a:blipFill rotWithShape="1">
                <a:blip r:embed="rId8"/>
                <a:stretch>
                  <a:fillRect l="-4286" r="-5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4484727" y="3174721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´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4727" y="3174721"/>
                <a:ext cx="432048" cy="468051"/>
              </a:xfrm>
              <a:prstGeom prst="rect">
                <a:avLst/>
              </a:prstGeom>
              <a:blipFill rotWithShape="1">
                <a:blip r:embed="rId9"/>
                <a:stretch>
                  <a:fillRect l="-4225" r="-154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>
            <a:off x="4788364" y="3509739"/>
            <a:ext cx="0" cy="288032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941912" y="5149519"/>
            <a:ext cx="0" cy="288032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085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00808"/>
            <a:ext cx="8784976" cy="5040561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4612" y="1895015"/>
            <a:ext cx="8363876" cy="39870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Př.2) Narýsujte libovolný čtyřúhelník KLMN a posuňte jej 10 cm ve směru polopřímky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𝐾𝑆</m:t>
                        </m:r>
                      </m:e>
                    </m:acc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.Bod S je středem úsečky MN.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2"/>
                <a:stretch>
                  <a:fillRect l="-1445" t="-4369" r="-1517" b="-276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422624" y="6032417"/>
            <a:ext cx="8444072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76759" y="6032418"/>
            <a:ext cx="8316419" cy="7200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5. Sestrojíme obraz bodu M.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841053" y="3707057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1053" y="3707057"/>
                <a:ext cx="432048" cy="468051"/>
              </a:xfrm>
              <a:prstGeom prst="rect">
                <a:avLst/>
              </a:prstGeom>
              <a:blipFill rotWithShape="1">
                <a:blip r:embed="rId3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740045" y="5151176"/>
                <a:ext cx="416772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0045" y="5151176"/>
                <a:ext cx="416772" cy="468051"/>
              </a:xfrm>
              <a:prstGeom prst="rect">
                <a:avLst/>
              </a:prstGeom>
              <a:blipFill rotWithShape="1">
                <a:blip r:embed="rId4"/>
                <a:stretch>
                  <a:fillRect l="-28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460083" y="4354123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0083" y="4354123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 l="-4286" r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684595" y="217010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𝑁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4595" y="2170100"/>
                <a:ext cx="432048" cy="468051"/>
              </a:xfrm>
              <a:prstGeom prst="rect">
                <a:avLst/>
              </a:prstGeom>
              <a:blipFill rotWithShape="1">
                <a:blip r:embed="rId6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2" name="Skupina 11"/>
          <p:cNvGrpSpPr/>
          <p:nvPr/>
        </p:nvGrpSpPr>
        <p:grpSpPr>
          <a:xfrm>
            <a:off x="1127258" y="2463731"/>
            <a:ext cx="2708462" cy="2920106"/>
            <a:chOff x="855143" y="2636731"/>
            <a:chExt cx="2708462" cy="2920106"/>
          </a:xfrm>
        </p:grpSpPr>
        <p:sp>
          <p:nvSpPr>
            <p:cNvPr id="13" name="Volný tvar 12"/>
            <p:cNvSpPr/>
            <p:nvPr/>
          </p:nvSpPr>
          <p:spPr>
            <a:xfrm rot="1385047">
              <a:off x="855143" y="2636731"/>
              <a:ext cx="2708462" cy="2920106"/>
            </a:xfrm>
            <a:custGeom>
              <a:avLst/>
              <a:gdLst>
                <a:gd name="connsiteX0" fmla="*/ 0 w 2120900"/>
                <a:gd name="connsiteY0" fmla="*/ 1638300 h 2616200"/>
                <a:gd name="connsiteX1" fmla="*/ 1346200 w 2120900"/>
                <a:gd name="connsiteY1" fmla="*/ 2616200 h 2616200"/>
                <a:gd name="connsiteX2" fmla="*/ 2120900 w 2120900"/>
                <a:gd name="connsiteY2" fmla="*/ 1727200 h 2616200"/>
                <a:gd name="connsiteX3" fmla="*/ 1079500 w 2120900"/>
                <a:gd name="connsiteY3" fmla="*/ 0 h 2616200"/>
                <a:gd name="connsiteX4" fmla="*/ 0 w 2120900"/>
                <a:gd name="connsiteY4" fmla="*/ 1638300 h 261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20900" h="2616200">
                  <a:moveTo>
                    <a:pt x="0" y="1638300"/>
                  </a:moveTo>
                  <a:lnTo>
                    <a:pt x="1346200" y="2616200"/>
                  </a:lnTo>
                  <a:lnTo>
                    <a:pt x="2120900" y="1727200"/>
                  </a:lnTo>
                  <a:lnTo>
                    <a:pt x="1079500" y="0"/>
                  </a:lnTo>
                  <a:lnTo>
                    <a:pt x="0" y="163830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nice 13"/>
            <p:cNvCxnSpPr/>
            <p:nvPr/>
          </p:nvCxnSpPr>
          <p:spPr>
            <a:xfrm flipH="1">
              <a:off x="2881650" y="3851001"/>
              <a:ext cx="244748" cy="37554"/>
            </a:xfrm>
            <a:prstGeom prst="line">
              <a:avLst/>
            </a:prstGeom>
            <a:ln w="254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Přímá spojnice se šipkou 14"/>
          <p:cNvCxnSpPr/>
          <p:nvPr/>
        </p:nvCxnSpPr>
        <p:spPr>
          <a:xfrm flipV="1">
            <a:off x="1146412" y="3642772"/>
            <a:ext cx="3641952" cy="108012"/>
          </a:xfrm>
          <a:prstGeom prst="straightConnector1">
            <a:avLst/>
          </a:prstGeom>
          <a:ln w="12700">
            <a:solidFill>
              <a:schemeClr val="bg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3547971" y="4768168"/>
            <a:ext cx="3641952" cy="108012"/>
          </a:xfrm>
          <a:prstGeom prst="straightConnector1">
            <a:avLst/>
          </a:prstGeom>
          <a:ln w="12700">
            <a:solidFill>
              <a:schemeClr val="bg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2286859" y="5299000"/>
            <a:ext cx="3641952" cy="108012"/>
          </a:xfrm>
          <a:prstGeom prst="straightConnector1">
            <a:avLst/>
          </a:prstGeom>
          <a:ln w="12700">
            <a:solidFill>
              <a:schemeClr val="bg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3244059" y="3186069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4059" y="3186069"/>
                <a:ext cx="432048" cy="46805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7189923" y="4439452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´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9923" y="4439452"/>
                <a:ext cx="432048" cy="468051"/>
              </a:xfrm>
              <a:prstGeom prst="rect">
                <a:avLst/>
              </a:prstGeom>
              <a:blipFill rotWithShape="1">
                <a:blip r:embed="rId8"/>
                <a:stretch>
                  <a:fillRect l="-2817" r="-28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5928811" y="5203526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´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8811" y="5203526"/>
                <a:ext cx="432048" cy="468051"/>
              </a:xfrm>
              <a:prstGeom prst="rect">
                <a:avLst/>
              </a:prstGeom>
              <a:blipFill rotWithShape="1">
                <a:blip r:embed="rId9"/>
                <a:stretch>
                  <a:fillRect l="-4286" r="-5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4484727" y="3174721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´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4727" y="3174721"/>
                <a:ext cx="432048" cy="468051"/>
              </a:xfrm>
              <a:prstGeom prst="rect">
                <a:avLst/>
              </a:prstGeom>
              <a:blipFill rotWithShape="1">
                <a:blip r:embed="rId10"/>
                <a:stretch>
                  <a:fillRect l="-4225" r="-154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24"/>
          <p:cNvCxnSpPr/>
          <p:nvPr/>
        </p:nvCxnSpPr>
        <p:spPr>
          <a:xfrm>
            <a:off x="4788364" y="3509739"/>
            <a:ext cx="0" cy="288032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7189923" y="4624152"/>
            <a:ext cx="0" cy="288032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941912" y="5149519"/>
            <a:ext cx="0" cy="288032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1596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00808"/>
            <a:ext cx="8784976" cy="5040561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4612" y="1895015"/>
            <a:ext cx="8363876" cy="39870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Př.2) Narýsujte libovolný čtyřúhelník KLMN a posuňte jej 10 cm ve směru polopřímky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𝐾𝑆</m:t>
                        </m:r>
                      </m:e>
                    </m:acc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.Bod S je středem úsečky MN.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2"/>
                <a:stretch>
                  <a:fillRect l="-1445" t="-4369" r="-1517" b="-276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422624" y="6032417"/>
            <a:ext cx="8444072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76759" y="6032418"/>
            <a:ext cx="8316419" cy="7200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6. Sestrojíme obraz bodu N.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841053" y="3707057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1053" y="3707057"/>
                <a:ext cx="432048" cy="468051"/>
              </a:xfrm>
              <a:prstGeom prst="rect">
                <a:avLst/>
              </a:prstGeom>
              <a:blipFill rotWithShape="1">
                <a:blip r:embed="rId3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1740045" y="5151176"/>
                <a:ext cx="416772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0045" y="5151176"/>
                <a:ext cx="416772" cy="468051"/>
              </a:xfrm>
              <a:prstGeom prst="rect">
                <a:avLst/>
              </a:prstGeom>
              <a:blipFill rotWithShape="1">
                <a:blip r:embed="rId4"/>
                <a:stretch>
                  <a:fillRect l="-28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3460083" y="4354123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0083" y="4354123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 l="-4286" r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2684595" y="217010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𝑁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4595" y="2170100"/>
                <a:ext cx="432048" cy="468051"/>
              </a:xfrm>
              <a:prstGeom prst="rect">
                <a:avLst/>
              </a:prstGeom>
              <a:blipFill rotWithShape="1">
                <a:blip r:embed="rId6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3" name="Skupina 12"/>
          <p:cNvGrpSpPr/>
          <p:nvPr/>
        </p:nvGrpSpPr>
        <p:grpSpPr>
          <a:xfrm>
            <a:off x="1127258" y="2463731"/>
            <a:ext cx="2708462" cy="2920106"/>
            <a:chOff x="855143" y="2636731"/>
            <a:chExt cx="2708462" cy="2920106"/>
          </a:xfrm>
        </p:grpSpPr>
        <p:sp>
          <p:nvSpPr>
            <p:cNvPr id="14" name="Volný tvar 13"/>
            <p:cNvSpPr/>
            <p:nvPr/>
          </p:nvSpPr>
          <p:spPr>
            <a:xfrm rot="1385047">
              <a:off x="855143" y="2636731"/>
              <a:ext cx="2708462" cy="2920106"/>
            </a:xfrm>
            <a:custGeom>
              <a:avLst/>
              <a:gdLst>
                <a:gd name="connsiteX0" fmla="*/ 0 w 2120900"/>
                <a:gd name="connsiteY0" fmla="*/ 1638300 h 2616200"/>
                <a:gd name="connsiteX1" fmla="*/ 1346200 w 2120900"/>
                <a:gd name="connsiteY1" fmla="*/ 2616200 h 2616200"/>
                <a:gd name="connsiteX2" fmla="*/ 2120900 w 2120900"/>
                <a:gd name="connsiteY2" fmla="*/ 1727200 h 2616200"/>
                <a:gd name="connsiteX3" fmla="*/ 1079500 w 2120900"/>
                <a:gd name="connsiteY3" fmla="*/ 0 h 2616200"/>
                <a:gd name="connsiteX4" fmla="*/ 0 w 2120900"/>
                <a:gd name="connsiteY4" fmla="*/ 1638300 h 261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20900" h="2616200">
                  <a:moveTo>
                    <a:pt x="0" y="1638300"/>
                  </a:moveTo>
                  <a:lnTo>
                    <a:pt x="1346200" y="2616200"/>
                  </a:lnTo>
                  <a:lnTo>
                    <a:pt x="2120900" y="1727200"/>
                  </a:lnTo>
                  <a:lnTo>
                    <a:pt x="1079500" y="0"/>
                  </a:lnTo>
                  <a:lnTo>
                    <a:pt x="0" y="163830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/>
            <p:cNvCxnSpPr/>
            <p:nvPr/>
          </p:nvCxnSpPr>
          <p:spPr>
            <a:xfrm flipH="1">
              <a:off x="2881650" y="3851001"/>
              <a:ext cx="244748" cy="37554"/>
            </a:xfrm>
            <a:prstGeom prst="line">
              <a:avLst/>
            </a:prstGeom>
            <a:ln w="254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6" name="Přímá spojnice se šipkou 15"/>
          <p:cNvCxnSpPr/>
          <p:nvPr/>
        </p:nvCxnSpPr>
        <p:spPr>
          <a:xfrm flipV="1">
            <a:off x="1146412" y="3642772"/>
            <a:ext cx="3641952" cy="108012"/>
          </a:xfrm>
          <a:prstGeom prst="straightConnector1">
            <a:avLst/>
          </a:prstGeom>
          <a:ln w="12700">
            <a:solidFill>
              <a:schemeClr val="bg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547971" y="4768168"/>
            <a:ext cx="3641952" cy="108012"/>
          </a:xfrm>
          <a:prstGeom prst="straightConnector1">
            <a:avLst/>
          </a:prstGeom>
          <a:ln w="12700">
            <a:solidFill>
              <a:schemeClr val="bg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3095799" y="2510148"/>
            <a:ext cx="3641952" cy="108012"/>
          </a:xfrm>
          <a:prstGeom prst="straightConnector1">
            <a:avLst/>
          </a:prstGeom>
          <a:ln w="12700">
            <a:solidFill>
              <a:schemeClr val="bg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2286859" y="5299000"/>
            <a:ext cx="3641952" cy="108012"/>
          </a:xfrm>
          <a:prstGeom prst="straightConnector1">
            <a:avLst/>
          </a:prstGeom>
          <a:ln w="12700">
            <a:solidFill>
              <a:schemeClr val="bg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3244059" y="3186069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4059" y="3186069"/>
                <a:ext cx="432048" cy="46805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7189923" y="4439452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´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9923" y="4439452"/>
                <a:ext cx="432048" cy="468051"/>
              </a:xfrm>
              <a:prstGeom prst="rect">
                <a:avLst/>
              </a:prstGeom>
              <a:blipFill rotWithShape="1">
                <a:blip r:embed="rId8"/>
                <a:stretch>
                  <a:fillRect l="-2817" r="-28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5928811" y="5203526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´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8811" y="5203526"/>
                <a:ext cx="432048" cy="468051"/>
              </a:xfrm>
              <a:prstGeom prst="rect">
                <a:avLst/>
              </a:prstGeom>
              <a:blipFill rotWithShape="1">
                <a:blip r:embed="rId9"/>
                <a:stretch>
                  <a:fillRect l="-4286" r="-5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6757875" y="217010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𝑁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´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57875" y="2170100"/>
                <a:ext cx="432048" cy="468051"/>
              </a:xfrm>
              <a:prstGeom prst="rect">
                <a:avLst/>
              </a:prstGeom>
              <a:blipFill rotWithShape="1">
                <a:blip r:embed="rId10"/>
                <a:stretch>
                  <a:fillRect l="-4286" r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4484727" y="3174721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´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4727" y="3174721"/>
                <a:ext cx="432048" cy="468051"/>
              </a:xfrm>
              <a:prstGeom prst="rect">
                <a:avLst/>
              </a:prstGeom>
              <a:blipFill rotWithShape="1">
                <a:blip r:embed="rId11"/>
                <a:stretch>
                  <a:fillRect l="-4225" r="-154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>
            <a:off x="6737751" y="2366132"/>
            <a:ext cx="0" cy="288032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788364" y="3509739"/>
            <a:ext cx="0" cy="288032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7189923" y="4624152"/>
            <a:ext cx="0" cy="288032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941912" y="5149519"/>
            <a:ext cx="0" cy="288032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7532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00808"/>
            <a:ext cx="8784976" cy="5040561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4612" y="1895015"/>
            <a:ext cx="8363876" cy="39870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 rot="1385047">
            <a:off x="4805876" y="2386198"/>
            <a:ext cx="2708462" cy="2920106"/>
          </a:xfrm>
          <a:custGeom>
            <a:avLst/>
            <a:gdLst>
              <a:gd name="connsiteX0" fmla="*/ 0 w 2120900"/>
              <a:gd name="connsiteY0" fmla="*/ 1638300 h 2616200"/>
              <a:gd name="connsiteX1" fmla="*/ 1346200 w 2120900"/>
              <a:gd name="connsiteY1" fmla="*/ 2616200 h 2616200"/>
              <a:gd name="connsiteX2" fmla="*/ 2120900 w 2120900"/>
              <a:gd name="connsiteY2" fmla="*/ 1727200 h 2616200"/>
              <a:gd name="connsiteX3" fmla="*/ 1079500 w 2120900"/>
              <a:gd name="connsiteY3" fmla="*/ 0 h 2616200"/>
              <a:gd name="connsiteX4" fmla="*/ 0 w 2120900"/>
              <a:gd name="connsiteY4" fmla="*/ 1638300 h 2616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20900" h="2616200">
                <a:moveTo>
                  <a:pt x="0" y="1638300"/>
                </a:moveTo>
                <a:lnTo>
                  <a:pt x="1346200" y="2616200"/>
                </a:lnTo>
                <a:lnTo>
                  <a:pt x="2120900" y="1727200"/>
                </a:lnTo>
                <a:lnTo>
                  <a:pt x="1079500" y="0"/>
                </a:lnTo>
                <a:lnTo>
                  <a:pt x="0" y="1638300"/>
                </a:lnTo>
                <a:close/>
              </a:path>
            </a:pathLst>
          </a:custGeom>
          <a:solidFill>
            <a:srgbClr val="FFFF0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Př.2) Narýsujte libovolný čtyřúhelník KLMN a posuňte jej 10 cm ve směru polopřímky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𝐾𝑆</m:t>
                        </m:r>
                      </m:e>
                    </m:acc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.Bod S je středem úsečky MN.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2"/>
                <a:stretch>
                  <a:fillRect l="-1445" t="-4369" r="-1517" b="-276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422624" y="6032417"/>
            <a:ext cx="8444072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76759" y="6032418"/>
            <a:ext cx="8316419" cy="7200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7. Sestrojíme čtyřúhelník K´L´M´N´.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841053" y="3707057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1053" y="3707057"/>
                <a:ext cx="432048" cy="468051"/>
              </a:xfrm>
              <a:prstGeom prst="rect">
                <a:avLst/>
              </a:prstGeom>
              <a:blipFill rotWithShape="1">
                <a:blip r:embed="rId3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740045" y="5151176"/>
                <a:ext cx="416772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0045" y="5151176"/>
                <a:ext cx="416772" cy="468051"/>
              </a:xfrm>
              <a:prstGeom prst="rect">
                <a:avLst/>
              </a:prstGeom>
              <a:blipFill rotWithShape="1">
                <a:blip r:embed="rId4"/>
                <a:stretch>
                  <a:fillRect l="-28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460083" y="4354123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0083" y="4354123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 l="-4286" r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2684595" y="217010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𝑁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4595" y="2170100"/>
                <a:ext cx="432048" cy="468051"/>
              </a:xfrm>
              <a:prstGeom prst="rect">
                <a:avLst/>
              </a:prstGeom>
              <a:blipFill rotWithShape="1">
                <a:blip r:embed="rId6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7" name="Skupina 26"/>
          <p:cNvGrpSpPr/>
          <p:nvPr/>
        </p:nvGrpSpPr>
        <p:grpSpPr>
          <a:xfrm>
            <a:off x="1127258" y="2463731"/>
            <a:ext cx="2708462" cy="2920106"/>
            <a:chOff x="855143" y="2636731"/>
            <a:chExt cx="2708462" cy="2920106"/>
          </a:xfrm>
        </p:grpSpPr>
        <p:sp>
          <p:nvSpPr>
            <p:cNvPr id="11" name="Volný tvar 10"/>
            <p:cNvSpPr/>
            <p:nvPr/>
          </p:nvSpPr>
          <p:spPr>
            <a:xfrm rot="1385047">
              <a:off x="855143" y="2636731"/>
              <a:ext cx="2708462" cy="2920106"/>
            </a:xfrm>
            <a:custGeom>
              <a:avLst/>
              <a:gdLst>
                <a:gd name="connsiteX0" fmla="*/ 0 w 2120900"/>
                <a:gd name="connsiteY0" fmla="*/ 1638300 h 2616200"/>
                <a:gd name="connsiteX1" fmla="*/ 1346200 w 2120900"/>
                <a:gd name="connsiteY1" fmla="*/ 2616200 h 2616200"/>
                <a:gd name="connsiteX2" fmla="*/ 2120900 w 2120900"/>
                <a:gd name="connsiteY2" fmla="*/ 1727200 h 2616200"/>
                <a:gd name="connsiteX3" fmla="*/ 1079500 w 2120900"/>
                <a:gd name="connsiteY3" fmla="*/ 0 h 2616200"/>
                <a:gd name="connsiteX4" fmla="*/ 0 w 2120900"/>
                <a:gd name="connsiteY4" fmla="*/ 1638300 h 261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20900" h="2616200">
                  <a:moveTo>
                    <a:pt x="0" y="1638300"/>
                  </a:moveTo>
                  <a:lnTo>
                    <a:pt x="1346200" y="2616200"/>
                  </a:lnTo>
                  <a:lnTo>
                    <a:pt x="2120900" y="1727200"/>
                  </a:lnTo>
                  <a:lnTo>
                    <a:pt x="1079500" y="0"/>
                  </a:lnTo>
                  <a:lnTo>
                    <a:pt x="0" y="163830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5" name="Přímá spojnice 24"/>
            <p:cNvCxnSpPr/>
            <p:nvPr/>
          </p:nvCxnSpPr>
          <p:spPr>
            <a:xfrm flipH="1">
              <a:off x="2881650" y="3851001"/>
              <a:ext cx="244748" cy="37554"/>
            </a:xfrm>
            <a:prstGeom prst="line">
              <a:avLst/>
            </a:prstGeom>
            <a:ln w="254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9" name="Přímá spojnice se šipkou 18"/>
          <p:cNvCxnSpPr/>
          <p:nvPr/>
        </p:nvCxnSpPr>
        <p:spPr>
          <a:xfrm flipV="1">
            <a:off x="1146412" y="3642772"/>
            <a:ext cx="3641952" cy="108012"/>
          </a:xfrm>
          <a:prstGeom prst="straightConnector1">
            <a:avLst/>
          </a:prstGeom>
          <a:ln w="12700">
            <a:solidFill>
              <a:schemeClr val="bg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547971" y="4768168"/>
            <a:ext cx="3641952" cy="108012"/>
          </a:xfrm>
          <a:prstGeom prst="straightConnector1">
            <a:avLst/>
          </a:prstGeom>
          <a:ln w="12700">
            <a:solidFill>
              <a:schemeClr val="bg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3095799" y="2510148"/>
            <a:ext cx="3641952" cy="108012"/>
          </a:xfrm>
          <a:prstGeom prst="straightConnector1">
            <a:avLst/>
          </a:prstGeom>
          <a:ln w="12700">
            <a:solidFill>
              <a:schemeClr val="bg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286859" y="5299000"/>
            <a:ext cx="3641952" cy="108012"/>
          </a:xfrm>
          <a:prstGeom prst="straightConnector1">
            <a:avLst/>
          </a:prstGeom>
          <a:ln w="12700">
            <a:solidFill>
              <a:schemeClr val="bg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3244059" y="3186069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𝑆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4059" y="3186069"/>
                <a:ext cx="432048" cy="46805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7189923" y="4439452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´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9923" y="4439452"/>
                <a:ext cx="432048" cy="468051"/>
              </a:xfrm>
              <a:prstGeom prst="rect">
                <a:avLst/>
              </a:prstGeom>
              <a:blipFill rotWithShape="1">
                <a:blip r:embed="rId8"/>
                <a:stretch>
                  <a:fillRect l="-2817" r="-28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5928811" y="5203526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´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8811" y="5203526"/>
                <a:ext cx="432048" cy="468051"/>
              </a:xfrm>
              <a:prstGeom prst="rect">
                <a:avLst/>
              </a:prstGeom>
              <a:blipFill rotWithShape="1">
                <a:blip r:embed="rId9"/>
                <a:stretch>
                  <a:fillRect l="-4286" r="-5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6757875" y="217010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𝑁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´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57875" y="2170100"/>
                <a:ext cx="432048" cy="468051"/>
              </a:xfrm>
              <a:prstGeom prst="rect">
                <a:avLst/>
              </a:prstGeom>
              <a:blipFill rotWithShape="1">
                <a:blip r:embed="rId10"/>
                <a:stretch>
                  <a:fillRect l="-4286" r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572340" y="3185704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´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340" y="3185704"/>
                <a:ext cx="432048" cy="468051"/>
              </a:xfrm>
              <a:prstGeom prst="rect">
                <a:avLst/>
              </a:prstGeom>
              <a:blipFill rotWithShape="1">
                <a:blip r:embed="rId11"/>
                <a:stretch>
                  <a:fillRect l="-2817" r="-169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63249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Zaoblený obdélník 40"/>
          <p:cNvSpPr/>
          <p:nvPr/>
        </p:nvSpPr>
        <p:spPr>
          <a:xfrm>
            <a:off x="204585" y="1033992"/>
            <a:ext cx="8784976" cy="5347336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207413" y="1363761"/>
            <a:ext cx="8784976" cy="1290816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94463" y="78659"/>
            <a:ext cx="8784976" cy="72784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82495" y="187516"/>
            <a:ext cx="6264696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07412" y="1405336"/>
            <a:ext cx="8626009" cy="111843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pc="-11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Narýsujte čtverec ABCD, který má délku strany a = 6 cm. Střed otočení O je v průsečíku úhlopříček. Otočte čtverec o 45° proti směru hodinových ručiček.</a:t>
            </a:r>
            <a:endParaRPr lang="cs-CZ" spc="-11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207414" y="2905033"/>
            <a:ext cx="8784976" cy="1290816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207413" y="2946608"/>
                <a:ext cx="8626009" cy="11184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2. Narýsujte rovnostranný trojúhelník ABC, který má délku strany </a:t>
                </a:r>
                <a:br>
                  <a:rPr lang="cs-CZ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</a:br>
                <a:r>
                  <a:rPr lang="cs-CZ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 = 5 cm. Střed otočení O je na polopřímce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pc="-11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b="0" i="1" spc="-11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  <a:cs typeface="Calibri" pitchFamily="34" charset="0"/>
                  </a:rPr>
                  <a:t> a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spc="-11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1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𝐵𝑂</m:t>
                        </m:r>
                      </m:e>
                    </m:d>
                    <m:r>
                      <a:rPr lang="cs-CZ" b="0" i="1" spc="-11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=2 </m:t>
                    </m:r>
                    <m:r>
                      <a:rPr lang="cs-CZ" b="0" i="1" spc="-11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  <m:r>
                      <a:rPr lang="cs-CZ" b="0" i="1" spc="-11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.</m:t>
                    </m:r>
                  </m:oMath>
                </a14:m>
                <a:r>
                  <a:rPr lang="cs-CZ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  <a:cs typeface="Calibri" pitchFamily="34" charset="0"/>
                  </a:rPr>
                  <a:t> Trojúhelník otočte ve směru hodinových ručiček o 65°.</a:t>
                </a: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413" y="2946608"/>
                <a:ext cx="8626009" cy="1118435"/>
              </a:xfrm>
              <a:prstGeom prst="rect">
                <a:avLst/>
              </a:prstGeom>
              <a:blipFill rotWithShape="1">
                <a:blip r:embed="rId2"/>
                <a:stretch>
                  <a:fillRect l="-1060" t="-4348" r="-1131" b="-222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Zaoblený obdélník 35"/>
          <p:cNvSpPr/>
          <p:nvPr/>
        </p:nvSpPr>
        <p:spPr>
          <a:xfrm>
            <a:off x="207415" y="4434181"/>
            <a:ext cx="8784976" cy="1613156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207414" y="4475756"/>
                <a:ext cx="8772025" cy="11184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3. Narýsujte obdélník KLMN, který má délku stran </a:t>
                </a:r>
                <a:br>
                  <a:rPr lang="cs-CZ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</a:br>
                <a:r>
                  <a:rPr lang="cs-CZ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 = 6 cm, b = 4 cm. Střed otočení O je na polopřímce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pc="-11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b="0" i="1" spc="-11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𝐷𝐵</m:t>
                        </m:r>
                      </m:e>
                    </m:acc>
                  </m:oMath>
                </a14:m>
                <a:r>
                  <a:rPr lang="cs-CZ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  <a:cs typeface="Calibri" pitchFamily="34" charset="0"/>
                  </a:rPr>
                  <a:t> a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spc="-11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1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𝐷𝑂</m:t>
                        </m:r>
                      </m:e>
                    </m:d>
                    <m:r>
                      <a:rPr lang="cs-CZ" b="0" i="1" spc="-11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=4 </m:t>
                    </m:r>
                    <m:r>
                      <a:rPr lang="cs-CZ" b="0" i="1" spc="-11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  <m:r>
                      <a:rPr lang="cs-CZ" b="0" i="1" spc="-11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.</m:t>
                    </m:r>
                  </m:oMath>
                </a14:m>
                <a:r>
                  <a:rPr lang="cs-CZ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  <a:cs typeface="Calibri" pitchFamily="34" charset="0"/>
                  </a:rPr>
                  <a:t> Obdélník otočte proti směru hodinových ručiček o 125°.</a:t>
                </a: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414" y="4475756"/>
                <a:ext cx="8772025" cy="1118435"/>
              </a:xfrm>
              <a:prstGeom prst="rect">
                <a:avLst/>
              </a:prstGeom>
              <a:blipFill rotWithShape="1">
                <a:blip r:embed="rId3"/>
                <a:stretch>
                  <a:fillRect l="-1042" t="-4348" r="-1112" b="-222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0BASIBLT\MC900440424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7388" y="78659"/>
            <a:ext cx="1558642" cy="1285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5443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5" grpId="0"/>
      <p:bldP spid="3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04585" y="1033992"/>
            <a:ext cx="8784976" cy="5347336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65915" y="1357955"/>
            <a:ext cx="8188489" cy="105712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94463" y="78659"/>
            <a:ext cx="8784976" cy="72784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82495" y="187516"/>
            <a:ext cx="6264696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465915" y="1399531"/>
                <a:ext cx="7964988" cy="101555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1. Narýsujte čtverec ABCD, který má délku strany a = 6 cm. Čtverec posuňte ve směru polopřímky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pc="-11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b="0" i="1" spc="-11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𝐷𝐵</m:t>
                        </m:r>
                      </m:e>
                    </m:acc>
                  </m:oMath>
                </a14:m>
                <a:r>
                  <a:rPr lang="cs-CZ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  <a:cs typeface="Calibri" pitchFamily="34" charset="0"/>
                  </a:rPr>
                  <a:t> o 4 cm.</a:t>
                </a: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5915" y="1399531"/>
                <a:ext cx="7964988" cy="1015552"/>
              </a:xfrm>
              <a:prstGeom prst="rect">
                <a:avLst/>
              </a:prstGeom>
              <a:blipFill rotWithShape="1">
                <a:blip r:embed="rId2"/>
                <a:stretch>
                  <a:fillRect l="-1148" t="-4819" r="-12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444675" y="2636912"/>
            <a:ext cx="8188489" cy="1388063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524162" y="2771725"/>
                <a:ext cx="8109003" cy="11184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2. Narýsujte rovnostranný trojúhelník ABC, který má délku strany a = 5 cm. Trojúhelník posuňte o 8 cm ve směru polopřímky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pc="-11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b="0" i="1" spc="-11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𝐴𝑆</m:t>
                        </m:r>
                      </m:e>
                    </m:acc>
                    <m:r>
                      <a:rPr lang="cs-CZ" b="0" i="0" spc="-11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</m:t>
                    </m:r>
                  </m:oMath>
                </a14:m>
                <a:r>
                  <a:rPr lang="cs-CZ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  <a:cs typeface="Calibri" pitchFamily="34" charset="0"/>
                  </a:rPr>
                  <a:t> kde bod S je středem úsečky BC.  </a:t>
                </a: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162" y="2771725"/>
                <a:ext cx="8109003" cy="1118435"/>
              </a:xfrm>
              <a:prstGeom prst="rect">
                <a:avLst/>
              </a:prstGeom>
              <a:blipFill rotWithShape="1">
                <a:blip r:embed="rId4"/>
                <a:stretch>
                  <a:fillRect l="-1203" t="-4372" r="-1128" b="-22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aoblený obdélník 11"/>
          <p:cNvSpPr/>
          <p:nvPr/>
        </p:nvSpPr>
        <p:spPr>
          <a:xfrm>
            <a:off x="482495" y="4434181"/>
            <a:ext cx="6753801" cy="1613156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545401" y="4581128"/>
                <a:ext cx="6618887" cy="11184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3. Narýsujte obdélník KLMN, který má délku stran </a:t>
                </a:r>
                <a:br>
                  <a:rPr lang="cs-CZ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</a:br>
                <a:r>
                  <a:rPr lang="cs-CZ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 = 6 cm, b = 4 cm. Posuňte obdélník ve směru polopřímky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pc="-11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cs-CZ" b="0" i="1" spc="-11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  <a:cs typeface="Calibri" pitchFamily="34" charset="0"/>
                  </a:rPr>
                  <a:t> o 3 cm.</a:t>
                </a: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401" y="4581128"/>
                <a:ext cx="6618887" cy="1118435"/>
              </a:xfrm>
              <a:prstGeom prst="rect">
                <a:avLst/>
              </a:prstGeom>
              <a:blipFill rotWithShape="1">
                <a:blip r:embed="rId5"/>
                <a:stretch>
                  <a:fillRect l="-1381" t="-4348" r="-1473" b="-222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375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313" y="4248150"/>
            <a:ext cx="1400175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7017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2524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289449" cy="9387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2643</TotalTime>
  <Words>990</Words>
  <Application>Microsoft Office PowerPoint</Application>
  <PresentationFormat>Předvádění na obrazovce (4:3)</PresentationFormat>
  <Paragraphs>161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Horizont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418</cp:revision>
  <dcterms:created xsi:type="dcterms:W3CDTF">2012-04-23T18:25:05Z</dcterms:created>
  <dcterms:modified xsi:type="dcterms:W3CDTF">2013-03-24T09:58:04Z</dcterms:modified>
</cp:coreProperties>
</file>