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269" r:id="rId3"/>
    <p:sldId id="316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294" r:id="rId15"/>
    <p:sldId id="303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C0E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>
        <p:scale>
          <a:sx n="60" d="100"/>
          <a:sy n="60" d="100"/>
        </p:scale>
        <p:origin x="-1387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4.8.2013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wmf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VY_32_INOVACE_05_14_M6_Hanak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446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1395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Trojúhelník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</a:t>
            </a:r>
            <a:r>
              <a:rPr lang="cs-CZ" sz="1600"/>
              <a:t>: </a:t>
            </a:r>
            <a:r>
              <a:rPr lang="cs-CZ" sz="160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6231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Kružnice trojúhelníku opsaná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5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81797" y="188640"/>
            <a:ext cx="8609307" cy="6192688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2987824" y="11595"/>
            <a:ext cx="2232248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39552" y="888300"/>
            <a:ext cx="8054280" cy="24368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nám </a:t>
            </a:r>
            <a:r>
              <a:rPr lang="cs-CZ" sz="1800" dirty="0" smtClean="0"/>
              <a:t>ukazuje, jak lze sestrojit opsanou kružnici </a:t>
            </a:r>
            <a:r>
              <a:rPr lang="cs-CZ" sz="1800" dirty="0" smtClean="0"/>
              <a:t>a na příkladech si zde ukážeme její použití v příkladech. </a:t>
            </a:r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</a:t>
            </a:r>
            <a:r>
              <a:rPr lang="cs-CZ" sz="1800" dirty="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algn="just"/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188640"/>
            <a:ext cx="8883601" cy="6408712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51520" y="1052736"/>
            <a:ext cx="8748500" cy="5357810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51520" y="340335"/>
            <a:ext cx="8567506" cy="601901"/>
          </a:xfrm>
          <a:prstGeom prst="roundRect">
            <a:avLst>
              <a:gd name="adj" fmla="val 368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9980" y="379675"/>
            <a:ext cx="861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Střed kružnice opsané je průsečíkem os jeho stran.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4940739" y="1232099"/>
            <a:ext cx="3940065" cy="1871291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ovéPole 24"/>
              <p:cNvSpPr txBox="1"/>
              <p:nvPr/>
            </p:nvSpPr>
            <p:spPr>
              <a:xfrm>
                <a:off x="843750" y="2627401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3750" y="2627401"/>
                <a:ext cx="701480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D1R1SU0N\MC900440428[6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052080"/>
            <a:ext cx="1416081" cy="149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ovéPole 14"/>
              <p:cNvSpPr txBox="1"/>
              <p:nvPr/>
            </p:nvSpPr>
            <p:spPr>
              <a:xfrm>
                <a:off x="460506" y="4870598"/>
                <a:ext cx="5164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A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506" y="4870598"/>
                <a:ext cx="516487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ovéPole 15"/>
              <p:cNvSpPr txBox="1"/>
              <p:nvPr/>
            </p:nvSpPr>
            <p:spPr>
              <a:xfrm>
                <a:off x="4472865" y="4114259"/>
                <a:ext cx="51167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B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2865" y="4114259"/>
                <a:ext cx="511679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ovéPole 16"/>
              <p:cNvSpPr txBox="1"/>
              <p:nvPr/>
            </p:nvSpPr>
            <p:spPr>
              <a:xfrm>
                <a:off x="2744422" y="1041613"/>
                <a:ext cx="4940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</a:rPr>
                        <m:t>C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4422" y="1041613"/>
                <a:ext cx="494046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ovéPole 59"/>
              <p:cNvSpPr txBox="1"/>
              <p:nvPr/>
            </p:nvSpPr>
            <p:spPr>
              <a:xfrm>
                <a:off x="5158422" y="1351762"/>
                <a:ext cx="332038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600" i="1" dirty="0"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osa strany BC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8422" y="1351762"/>
                <a:ext cx="3320384" cy="492443"/>
              </a:xfrm>
              <a:prstGeom prst="rect">
                <a:avLst/>
              </a:prstGeom>
              <a:blipFill rotWithShape="1">
                <a:blip r:embed="rId7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ovéPole 58"/>
              <p:cNvSpPr txBox="1"/>
              <p:nvPr/>
            </p:nvSpPr>
            <p:spPr>
              <a:xfrm>
                <a:off x="2429681" y="5176078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9681" y="5176078"/>
                <a:ext cx="701480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7" name="TextovéPole 66"/>
              <p:cNvSpPr txBox="1"/>
              <p:nvPr/>
            </p:nvSpPr>
            <p:spPr>
              <a:xfrm>
                <a:off x="3924627" y="2580170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4627" y="2580170"/>
                <a:ext cx="701480" cy="52322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1" name="TextovéPole 70"/>
              <p:cNvSpPr txBox="1"/>
              <p:nvPr/>
            </p:nvSpPr>
            <p:spPr>
              <a:xfrm>
                <a:off x="5187156" y="1868299"/>
                <a:ext cx="3363657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osa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strany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AC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.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156" y="1868299"/>
                <a:ext cx="3363657" cy="492443"/>
              </a:xfrm>
              <a:prstGeom prst="rect">
                <a:avLst/>
              </a:prstGeom>
              <a:blipFill rotWithShape="1">
                <a:blip r:embed="rId10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2" name="TextovéPole 71"/>
              <p:cNvSpPr txBox="1"/>
              <p:nvPr/>
            </p:nvSpPr>
            <p:spPr>
              <a:xfrm>
                <a:off x="5193332" y="2396568"/>
                <a:ext cx="3285473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6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600" b="0" i="1" dirty="0" smtClean="0"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600" i="1" dirty="0" smtClean="0"/>
                  <a:t>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je </a:t>
                </a:r>
                <a:r>
                  <a:rPr lang="cs-CZ" sz="2600" dirty="0">
                    <a:latin typeface="Arial" pitchFamily="34" charset="0"/>
                    <a:cs typeface="Arial" pitchFamily="34" charset="0"/>
                  </a:rPr>
                  <a:t>osa strany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AB.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3332" y="2396568"/>
                <a:ext cx="3285473" cy="492443"/>
              </a:xfrm>
              <a:prstGeom prst="rect">
                <a:avLst/>
              </a:prstGeom>
              <a:blipFill rotWithShape="1">
                <a:blip r:embed="rId11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Zaoblený obdélník 74"/>
          <p:cNvSpPr/>
          <p:nvPr/>
        </p:nvSpPr>
        <p:spPr>
          <a:xfrm>
            <a:off x="4878961" y="3284830"/>
            <a:ext cx="4112144" cy="777676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6" name="TextovéPole 75"/>
              <p:cNvSpPr txBox="1"/>
              <p:nvPr/>
            </p:nvSpPr>
            <p:spPr>
              <a:xfrm>
                <a:off x="4856145" y="3430938"/>
                <a:ext cx="428785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600" b="0" i="1" dirty="0" smtClean="0">
                        <a:latin typeface="Cambria Math"/>
                        <a:ea typeface="Cambria Math"/>
                      </a:rPr>
                      <m:t>𝑂</m:t>
                    </m:r>
                  </m:oMath>
                </a14:m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 je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střed </a:t>
                </a:r>
                <a:r>
                  <a:rPr lang="cs-CZ" sz="2600" dirty="0" smtClean="0">
                    <a:latin typeface="Arial" pitchFamily="34" charset="0"/>
                    <a:cs typeface="Arial" pitchFamily="34" charset="0"/>
                  </a:rPr>
                  <a:t>kružnice opsané</a:t>
                </a:r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6145" y="3430938"/>
                <a:ext cx="4287855" cy="492443"/>
              </a:xfrm>
              <a:prstGeom prst="rect">
                <a:avLst/>
              </a:prstGeom>
              <a:blipFill rotWithShape="1">
                <a:blip r:embed="rId12"/>
                <a:stretch>
                  <a:fillRect t="-11111" b="-296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ál 8"/>
          <p:cNvSpPr/>
          <p:nvPr/>
        </p:nvSpPr>
        <p:spPr>
          <a:xfrm>
            <a:off x="460506" y="1564833"/>
            <a:ext cx="4232826" cy="4232826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olný tvar 9"/>
          <p:cNvSpPr/>
          <p:nvPr/>
        </p:nvSpPr>
        <p:spPr>
          <a:xfrm>
            <a:off x="839422" y="1597948"/>
            <a:ext cx="3810000" cy="3276600"/>
          </a:xfrm>
          <a:custGeom>
            <a:avLst/>
            <a:gdLst>
              <a:gd name="connsiteX0" fmla="*/ 0 w 3810000"/>
              <a:gd name="connsiteY0" fmla="*/ 3276600 h 3276600"/>
              <a:gd name="connsiteX1" fmla="*/ 3810000 w 3810000"/>
              <a:gd name="connsiteY1" fmla="*/ 2552700 h 3276600"/>
              <a:gd name="connsiteX2" fmla="*/ 2082800 w 3810000"/>
              <a:gd name="connsiteY2" fmla="*/ 0 h 3276600"/>
              <a:gd name="connsiteX3" fmla="*/ 0 w 3810000"/>
              <a:gd name="connsiteY3" fmla="*/ 3276600 h 327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10000" h="3276600">
                <a:moveTo>
                  <a:pt x="0" y="3276600"/>
                </a:moveTo>
                <a:lnTo>
                  <a:pt x="3810000" y="2552700"/>
                </a:lnTo>
                <a:lnTo>
                  <a:pt x="2082800" y="0"/>
                </a:lnTo>
                <a:lnTo>
                  <a:pt x="0" y="3276600"/>
                </a:lnTo>
                <a:close/>
              </a:path>
            </a:pathLst>
          </a:custGeom>
          <a:solidFill>
            <a:srgbClr val="FFC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20"/>
          <p:cNvCxnSpPr/>
          <p:nvPr/>
        </p:nvCxnSpPr>
        <p:spPr>
          <a:xfrm flipH="1">
            <a:off x="531429" y="2349048"/>
            <a:ext cx="4093089" cy="2640947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18749" y="2461534"/>
            <a:ext cx="3974583" cy="2564783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rot="5400000" flipV="1">
            <a:off x="705515" y="3674977"/>
            <a:ext cx="3858082" cy="713779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51" name="TextovéPole 50"/>
              <p:cNvSpPr txBox="1"/>
              <p:nvPr/>
            </p:nvSpPr>
            <p:spPr>
              <a:xfrm>
                <a:off x="2193241" y="3735144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latin typeface="Cambria Math"/>
                          <a:ea typeface="Cambria Math"/>
                        </a:rPr>
                        <m:t>𝑂</m:t>
                      </m:r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3241" y="3735144"/>
                <a:ext cx="701480" cy="523220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Oblouk 38"/>
          <p:cNvSpPr/>
          <p:nvPr/>
        </p:nvSpPr>
        <p:spPr>
          <a:xfrm>
            <a:off x="2361980" y="4113683"/>
            <a:ext cx="769181" cy="769181"/>
          </a:xfrm>
          <a:prstGeom prst="arc">
            <a:avLst>
              <a:gd name="adj1" fmla="val 15390166"/>
              <a:gd name="adj2" fmla="val 2109500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louk 52"/>
          <p:cNvSpPr/>
          <p:nvPr/>
        </p:nvSpPr>
        <p:spPr>
          <a:xfrm>
            <a:off x="1545230" y="2895750"/>
            <a:ext cx="769181" cy="769181"/>
          </a:xfrm>
          <a:prstGeom prst="arc">
            <a:avLst>
              <a:gd name="adj1" fmla="val 17544572"/>
              <a:gd name="adj2" fmla="val 1519149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3396544" y="2511159"/>
            <a:ext cx="769181" cy="769181"/>
          </a:xfrm>
          <a:prstGeom prst="arc">
            <a:avLst>
              <a:gd name="adj1" fmla="val 8780667"/>
              <a:gd name="adj2" fmla="val 14224222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5" name="TextovéPole 54"/>
              <p:cNvSpPr txBox="1"/>
              <p:nvPr/>
            </p:nvSpPr>
            <p:spPr>
              <a:xfrm>
                <a:off x="3733075" y="5245009"/>
                <a:ext cx="47961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k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075" y="5245009"/>
                <a:ext cx="479618" cy="52322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Ovál 39"/>
          <p:cNvSpPr/>
          <p:nvPr/>
        </p:nvSpPr>
        <p:spPr>
          <a:xfrm>
            <a:off x="2822713" y="4275244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ál 57"/>
          <p:cNvSpPr/>
          <p:nvPr/>
        </p:nvSpPr>
        <p:spPr>
          <a:xfrm>
            <a:off x="3556850" y="2805776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/>
          <p:cNvSpPr/>
          <p:nvPr/>
        </p:nvSpPr>
        <p:spPr>
          <a:xfrm>
            <a:off x="2121233" y="3132930"/>
            <a:ext cx="72008" cy="7200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Zaoblený obdélník 62"/>
          <p:cNvSpPr/>
          <p:nvPr/>
        </p:nvSpPr>
        <p:spPr>
          <a:xfrm>
            <a:off x="4895697" y="4248641"/>
            <a:ext cx="3906592" cy="777676"/>
          </a:xfrm>
          <a:prstGeom prst="roundRect">
            <a:avLst>
              <a:gd name="adj" fmla="val 3035"/>
            </a:avLst>
          </a:prstGeom>
          <a:solidFill>
            <a:schemeClr val="bg1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4" name="TextovéPole 63"/>
              <p:cNvSpPr txBox="1"/>
              <p:nvPr/>
            </p:nvSpPr>
            <p:spPr>
              <a:xfrm>
                <a:off x="4949726" y="4369549"/>
                <a:ext cx="370999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𝐴𝑂</m:t>
                          </m:r>
                        </m:e>
                      </m:d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𝐵𝑂</m:t>
                          </m:r>
                        </m:e>
                      </m:d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𝐶𝑂</m:t>
                          </m:r>
                        </m:e>
                      </m:d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𝑟</m:t>
                      </m:r>
                    </m:oMath>
                  </m:oMathPara>
                </a14:m>
                <a:endParaRPr lang="cs-CZ" sz="26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9726" y="4369549"/>
                <a:ext cx="3709994" cy="492443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Přímá spojnice 44"/>
          <p:cNvCxnSpPr>
            <a:endCxn id="10" idx="1"/>
          </p:cNvCxnSpPr>
          <p:nvPr/>
        </p:nvCxnSpPr>
        <p:spPr>
          <a:xfrm>
            <a:off x="2607234" y="3697552"/>
            <a:ext cx="2042188" cy="453096"/>
          </a:xfrm>
          <a:prstGeom prst="line">
            <a:avLst/>
          </a:prstGeom>
          <a:ln w="254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8" name="TextovéPole 67"/>
              <p:cNvSpPr txBox="1"/>
              <p:nvPr/>
            </p:nvSpPr>
            <p:spPr>
              <a:xfrm>
                <a:off x="3541325" y="3494720"/>
                <a:ext cx="4411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smtClean="0">
                          <a:latin typeface="Cambria Math"/>
                          <a:ea typeface="Cambria Math"/>
                        </a:rPr>
                        <m:t>r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1325" y="3494720"/>
                <a:ext cx="441146" cy="523220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9" name="TextovéPole 68"/>
              <p:cNvSpPr txBox="1"/>
              <p:nvPr/>
            </p:nvSpPr>
            <p:spPr>
              <a:xfrm>
                <a:off x="3506571" y="2889011"/>
                <a:ext cx="5760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6571" y="2889011"/>
                <a:ext cx="576064" cy="52322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0" name="TextovéPole 69"/>
              <p:cNvSpPr txBox="1"/>
              <p:nvPr/>
            </p:nvSpPr>
            <p:spPr>
              <a:xfrm>
                <a:off x="1669904" y="3213530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9904" y="3213530"/>
                <a:ext cx="701480" cy="52322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9" name="TextovéPole 78"/>
              <p:cNvSpPr txBox="1"/>
              <p:nvPr/>
            </p:nvSpPr>
            <p:spPr>
              <a:xfrm>
                <a:off x="2693453" y="4359644"/>
                <a:ext cx="70148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i="1" dirty="0"/>
              </a:p>
            </p:txBody>
          </p:sp>
        </mc:Choice>
        <mc:Fallback>
          <p:sp>
            <p:nvSpPr>
              <p:cNvPr id="79" name="TextovéPole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3453" y="4359644"/>
                <a:ext cx="701480" cy="52322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222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5" grpId="0"/>
      <p:bldP spid="16" grpId="0"/>
      <p:bldP spid="17" grpId="0"/>
      <p:bldP spid="60" grpId="0"/>
      <p:bldP spid="59" grpId="0"/>
      <p:bldP spid="67" grpId="0"/>
      <p:bldP spid="71" grpId="0"/>
      <p:bldP spid="72" grpId="0"/>
      <p:bldP spid="76" grpId="0"/>
      <p:bldP spid="9" grpId="0" animBg="1"/>
      <p:bldP spid="10" grpId="0" animBg="1"/>
      <p:bldP spid="51" grpId="0"/>
      <p:bldP spid="39" grpId="0" animBg="1"/>
      <p:bldP spid="53" grpId="0" animBg="1"/>
      <p:bldP spid="54" grpId="0" animBg="1"/>
      <p:bldP spid="55" grpId="0"/>
      <p:bldP spid="40" grpId="0" animBg="1"/>
      <p:bldP spid="58" grpId="0" animBg="1"/>
      <p:bldP spid="61" grpId="0" animBg="1"/>
      <p:bldP spid="64" grpId="0"/>
      <p:bldP spid="68" grpId="0"/>
      <p:bldP spid="69" grpId="0"/>
      <p:bldP spid="70" grpId="0"/>
      <p:bldP spid="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960578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88838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88838"/>
                <a:ext cx="322620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1.  AB;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80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</m:ctrlPr>
                      </m:dPr>
                      <m:e>
                        <m:r>
                          <a:rPr lang="cs-CZ" sz="2800" b="0" i="1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</a:rPr>
                          <m:t>𝐴𝐵</m:t>
                        </m:r>
                      </m:e>
                    </m:d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= 6 cm</a:t>
                </a:r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88838"/>
                <a:ext cx="3226204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906" t="-17442" r="-3962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Obdélník 12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4" name="Přímá spojnice 13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487757" y="4074540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6295185" y="4036289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290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14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579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37253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2. 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𝑚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𝑚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(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𝐴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𝑟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=5 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𝑐𝑚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)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3725315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255" t="-16279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90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4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louk 13"/>
          <p:cNvSpPr>
            <a:spLocks noChangeAspect="1"/>
          </p:cNvSpPr>
          <p:nvPr/>
        </p:nvSpPr>
        <p:spPr>
          <a:xfrm>
            <a:off x="237812" y="1307729"/>
            <a:ext cx="5400000" cy="5400000"/>
          </a:xfrm>
          <a:prstGeom prst="arc">
            <a:avLst>
              <a:gd name="adj1" fmla="val 18049628"/>
              <a:gd name="adj2" fmla="val 201174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010718" y="1588419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m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23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336431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3.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𝑛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𝑛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(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𝐵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 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𝑟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=4 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𝑐𝑚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)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3364319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710" t="-16279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90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4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louk 12"/>
          <p:cNvSpPr>
            <a:spLocks noChangeAspect="1"/>
          </p:cNvSpPr>
          <p:nvPr/>
        </p:nvSpPr>
        <p:spPr>
          <a:xfrm>
            <a:off x="237812" y="1307729"/>
            <a:ext cx="5400000" cy="5400000"/>
          </a:xfrm>
          <a:prstGeom prst="arc">
            <a:avLst>
              <a:gd name="adj1" fmla="val 18049628"/>
              <a:gd name="adj2" fmla="val 201174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>
            <a:spLocks noChangeAspect="1"/>
          </p:cNvSpPr>
          <p:nvPr/>
        </p:nvSpPr>
        <p:spPr>
          <a:xfrm>
            <a:off x="4019848" y="1847729"/>
            <a:ext cx="4320000" cy="4320000"/>
          </a:xfrm>
          <a:prstGeom prst="arc">
            <a:avLst>
              <a:gd name="adj1" fmla="val 12804451"/>
              <a:gd name="adj2" fmla="val 1513477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010718" y="1588419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m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592262" y="158841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n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525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27131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4.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𝐶</m:t>
                    </m:r>
                    <m:r>
                      <a:rPr lang="cs-CZ" sz="2800" b="0" i="1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𝐶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 ∈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𝑚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∩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𝑛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2713115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5843" t="-16279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290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43844" y="3827709"/>
            <a:ext cx="0" cy="3600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louk 12"/>
          <p:cNvSpPr>
            <a:spLocks noChangeAspect="1"/>
          </p:cNvSpPr>
          <p:nvPr/>
        </p:nvSpPr>
        <p:spPr>
          <a:xfrm>
            <a:off x="237812" y="1307729"/>
            <a:ext cx="5400000" cy="5400000"/>
          </a:xfrm>
          <a:prstGeom prst="arc">
            <a:avLst>
              <a:gd name="adj1" fmla="val 18049628"/>
              <a:gd name="adj2" fmla="val 201174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>
            <a:spLocks noChangeAspect="1"/>
          </p:cNvSpPr>
          <p:nvPr/>
        </p:nvSpPr>
        <p:spPr>
          <a:xfrm>
            <a:off x="4019848" y="1847729"/>
            <a:ext cx="4320000" cy="4320000"/>
          </a:xfrm>
          <a:prstGeom prst="arc">
            <a:avLst>
              <a:gd name="adj1" fmla="val 12804451"/>
              <a:gd name="adj2" fmla="val 1513477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010718" y="1588419"/>
            <a:ext cx="482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m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592262" y="158841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n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12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169591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5.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△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𝐴𝐵𝐶</m:t>
                    </m:r>
                  </m:oMath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1695913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9319" t="-16279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ovéPole 16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19" name="Přímá spojnice 18"/>
          <p:cNvCxnSpPr/>
          <p:nvPr/>
        </p:nvCxnSpPr>
        <p:spPr>
          <a:xfrm flipV="1">
            <a:off x="2930916" y="2204864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4990746" y="2213824"/>
            <a:ext cx="1153098" cy="17939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57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398436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6.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;</m:t>
                    </m:r>
                    <m:sSub>
                      <m:sSubPr>
                        <m:ctrlP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- osa strany BC</a:t>
                </a:r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3984360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976" t="-16279" r="-3211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bdélník 26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8" name="Přímá spojnice 27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32" name="Přímá spojnice 31"/>
          <p:cNvCxnSpPr/>
          <p:nvPr/>
        </p:nvCxnSpPr>
        <p:spPr>
          <a:xfrm flipV="1">
            <a:off x="2930916" y="2204864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4990746" y="2213824"/>
            <a:ext cx="1153098" cy="17939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H="1">
            <a:off x="3203848" y="2931963"/>
            <a:ext cx="2683850" cy="172117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5603198" y="2849348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3198" y="2849348"/>
                <a:ext cx="62472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179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396627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7.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;</m:t>
                    </m:r>
                    <m:sSub>
                      <m:sSubPr>
                        <m:ctrlP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- osa strany </a:t>
                </a:r>
                <a:r>
                  <a:rPr lang="cs-CZ" sz="2800" dirty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A</a:t>
                </a:r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C</a:t>
                </a:r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3966279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3994" t="-16279" r="-3226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bdélník 17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23" name="Přímá spojnice 22"/>
          <p:cNvCxnSpPr/>
          <p:nvPr/>
        </p:nvCxnSpPr>
        <p:spPr>
          <a:xfrm flipV="1">
            <a:off x="2930916" y="2204864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990746" y="2213824"/>
            <a:ext cx="1153098" cy="17939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3203848" y="2931963"/>
            <a:ext cx="2683850" cy="172117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rot="5400000" flipV="1">
            <a:off x="3580184" y="2927730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ovéPole 28"/>
              <p:cNvSpPr txBox="1"/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ovéPole 29"/>
              <p:cNvSpPr txBox="1"/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143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390414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8.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;</m:t>
                    </m:r>
                    <m:sSub>
                      <m:sSubPr>
                        <m:ctrlP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800" i="1" dirty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effectLst>
                              <a:glow rad="63500">
                                <a:schemeClr val="accent1">
                                  <a:satMod val="175000"/>
                                  <a:alpha val="40000"/>
                                </a:schemeClr>
                              </a:glow>
                            </a:effectLst>
                            <a:latin typeface="Cambria Math"/>
                            <a:ea typeface="Cambria Math"/>
                          </a:rPr>
                          <m:t>𝑐</m:t>
                        </m:r>
                      </m:sub>
                    </m:sSub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- osa strany AB</a:t>
                </a:r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3904146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056" t="-16279" r="-3120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bdélník 21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3" name="Přímá spojnice 22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27" name="Přímá spojnice 26"/>
          <p:cNvCxnSpPr/>
          <p:nvPr/>
        </p:nvCxnSpPr>
        <p:spPr>
          <a:xfrm flipV="1">
            <a:off x="2930916" y="2204864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990746" y="2213824"/>
            <a:ext cx="1153098" cy="17939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3203848" y="2931963"/>
            <a:ext cx="2683850" cy="172117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rot="5400000" flipV="1">
            <a:off x="3580184" y="2927730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rot="5400000">
            <a:off x="2923731" y="3833824"/>
            <a:ext cx="3240000" cy="0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TextovéPole 32"/>
              <p:cNvSpPr txBox="1"/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4" name="TextovéPole 33"/>
              <p:cNvSpPr txBox="1"/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5" name="TextovéPole 34"/>
              <p:cNvSpPr txBox="1"/>
              <p:nvPr/>
            </p:nvSpPr>
            <p:spPr>
              <a:xfrm>
                <a:off x="4475662" y="4653138"/>
                <a:ext cx="5961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662" y="4653138"/>
                <a:ext cx="596124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727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977633" y="6178054"/>
                <a:ext cx="356225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9.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𝑂</m:t>
                    </m:r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;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</a:rPr>
                      <m:t>𝑂</m:t>
                    </m:r>
                    <m:r>
                      <a:rPr lang="cs-CZ" sz="280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∈</m:t>
                    </m:r>
                    <m:sSub>
                      <m:sSubPr>
                        <m:ctrlPr>
                          <a:rPr lang="cs-CZ" sz="2800" i="1" dirty="0" smtClean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i="1" dirty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  <m:t>𝑎</m:t>
                        </m:r>
                      </m:sub>
                    </m:sSub>
                    <m:r>
                      <a:rPr lang="cs-CZ" sz="2800" dirty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</a:rPr>
                      <m:t>∩</m:t>
                    </m:r>
                    <m:sSub>
                      <m:sSubPr>
                        <m:ctrlPr>
                          <a:rPr lang="cs-CZ" sz="2800" i="1" dirty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i="1" dirty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  <m:t>𝑏</m:t>
                        </m:r>
                      </m:sub>
                    </m:sSub>
                    <m:r>
                      <a:rPr lang="cs-CZ" sz="280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∩</m:t>
                    </m:r>
                    <m:sSub>
                      <m:sSubPr>
                        <m:ctrlPr>
                          <a:rPr lang="cs-CZ" sz="2800" i="1" dirty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sSubPr>
                      <m:e>
                        <m:r>
                          <a:rPr lang="cs-CZ" sz="2800" i="1" dirty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  <m:t>𝑜</m:t>
                        </m:r>
                      </m:e>
                      <m:sub>
                        <m:r>
                          <a:rPr lang="cs-CZ" sz="2800" b="0" i="1" dirty="0" smtClean="0">
                            <a:solidFill>
                              <a:srgbClr val="FFFF00"/>
                            </a:solidFill>
                            <a:latin typeface="Cambria Math"/>
                            <a:ea typeface="Cambria Math" pitchFamily="18" charset="0"/>
                          </a:rPr>
                          <m:t>𝑐</m:t>
                        </m:r>
                      </m:sub>
                    </m:sSub>
                  </m:oMath>
                </a14:m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3562257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4444" t="-16279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Obdélník 25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31" name="Přímá spojnice 30"/>
          <p:cNvCxnSpPr/>
          <p:nvPr/>
        </p:nvCxnSpPr>
        <p:spPr>
          <a:xfrm flipV="1">
            <a:off x="2930916" y="2204864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990746" y="2213824"/>
            <a:ext cx="1153098" cy="17939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3203848" y="2931963"/>
            <a:ext cx="2683850" cy="172117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rot="5400000" flipV="1">
            <a:off x="3580184" y="2927730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rot="5400000">
            <a:off x="2923731" y="3833824"/>
            <a:ext cx="3240000" cy="0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ovéPole 36"/>
              <p:cNvSpPr txBox="1"/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ovéPole 37"/>
              <p:cNvSpPr txBox="1"/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ovéPole 38"/>
              <p:cNvSpPr txBox="1"/>
              <p:nvPr/>
            </p:nvSpPr>
            <p:spPr>
              <a:xfrm>
                <a:off x="4475662" y="4653138"/>
                <a:ext cx="5961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662" y="4653138"/>
                <a:ext cx="596124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ovéPole 39"/>
          <p:cNvSpPr txBox="1"/>
          <p:nvPr/>
        </p:nvSpPr>
        <p:spPr>
          <a:xfrm>
            <a:off x="4615670" y="3523546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latin typeface="Cambria Math" pitchFamily="18" charset="0"/>
                <a:ea typeface="Cambria Math" pitchFamily="18" charset="0"/>
              </a:rPr>
              <a:t>o</a:t>
            </a:r>
            <a:endParaRPr lang="cs-CZ" sz="28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32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19792" y="0"/>
            <a:ext cx="8580614" cy="1090161"/>
          </a:xfrm>
          <a:prstGeom prst="roundRect">
            <a:avLst>
              <a:gd name="adj" fmla="val 13530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Př.1) Sestrojte opsanou kružnici trojúhelníku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ABC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</a:t>
                </a:r>
                <a:b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</a:b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jestliže </a:t>
                </a:r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strana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𝒂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𝟒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𝒃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𝟓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𝟔</m:t>
                    </m:r>
                    <m:r>
                      <a:rPr lang="cs-CZ" sz="2400" b="1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r>
                      <a:rPr lang="cs-CZ" sz="2400" b="1" i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/>
                      </a:rPr>
                      <m:t>𝒄𝒎</m:t>
                    </m:r>
                  </m:oMath>
                </a14:m>
                <a:r>
                  <a:rPr lang="cs-CZ" sz="2400" b="1" dirty="0" smtClean="0">
                    <a:solidFill>
                      <a:schemeClr val="accent1">
                        <a:lumMod val="50000"/>
                      </a:schemeClr>
                    </a:solidFill>
                    <a:effectLst/>
                  </a:rPr>
                  <a:t>. </a:t>
                </a:r>
                <a:endParaRPr lang="cs-CZ" sz="2800" b="1" dirty="0">
                  <a:solidFill>
                    <a:schemeClr val="accent1">
                      <a:lumMod val="50000"/>
                    </a:schemeClr>
                  </a:solidFill>
                  <a:effectLst/>
                </a:endParaRPr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021" y="129581"/>
                <a:ext cx="7749109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180" t="-5839" b="-153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352506" y="1065199"/>
            <a:ext cx="1359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/>
              </a:rPr>
              <a:t>Řešení:</a:t>
            </a:r>
            <a:endParaRPr lang="cs-CZ" sz="2800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2306" y="6178054"/>
            <a:ext cx="7575586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977633" y="6178054"/>
                <a:ext cx="709373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10.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𝑘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;</m:t>
                    </m:r>
                    <m:r>
                      <a:rPr lang="cs-CZ" sz="2800" b="0" i="1" dirty="0" smtClean="0">
                        <a:solidFill>
                          <a:srgbClr val="FFFF00"/>
                        </a:solidFill>
                        <a:effectLst>
                          <a:glow rad="63500">
                            <a:schemeClr val="accent1">
                              <a:satMod val="175000"/>
                              <a:alpha val="40000"/>
                            </a:schemeClr>
                          </a:glow>
                        </a:effectLst>
                        <a:latin typeface="Cambria Math"/>
                        <a:ea typeface="Cambria Math"/>
                      </a:rPr>
                      <m:t>𝑘</m:t>
                    </m:r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effectLst>
                      <a:glow rad="63500">
                        <a:schemeClr val="accent1">
                          <a:satMod val="175000"/>
                          <a:alpha val="40000"/>
                        </a:schemeClr>
                      </a:glow>
                    </a:effectLst>
                  </a:rPr>
                  <a:t> – opsaná kružnice trojúhelníku ABC</a:t>
                </a:r>
                <a:endParaRPr lang="cs-CZ" sz="2800" dirty="0">
                  <a:solidFill>
                    <a:srgbClr val="FFFF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7633" y="6178054"/>
                <a:ext cx="7093737" cy="523220"/>
              </a:xfrm>
              <a:prstGeom prst="rect">
                <a:avLst/>
              </a:prstGeom>
              <a:blipFill rotWithShape="1">
                <a:blip r:embed="rId3"/>
                <a:stretch>
                  <a:fillRect l="-2234" t="-16279" r="-1289" b="-395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bdélník 6"/>
          <p:cNvSpPr/>
          <p:nvPr/>
        </p:nvSpPr>
        <p:spPr>
          <a:xfrm>
            <a:off x="784207" y="1588419"/>
            <a:ext cx="7575586" cy="439347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2903844" y="4007729"/>
            <a:ext cx="32400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452149" y="3828914"/>
            <a:ext cx="409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Cambria Math" pitchFamily="18" charset="0"/>
                <a:ea typeface="Cambria Math" pitchFamily="18" charset="0"/>
              </a:rPr>
              <a:t>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285030" y="390310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B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flipH="1">
            <a:off x="4788024" y="1586119"/>
            <a:ext cx="405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ambria Math" pitchFamily="18" charset="0"/>
                <a:ea typeface="Cambria Math" pitchFamily="18" charset="0"/>
              </a:rPr>
              <a:t>C</a:t>
            </a:r>
            <a:endParaRPr lang="cs-CZ" sz="2800" dirty="0">
              <a:latin typeface="Cambria Math" pitchFamily="18" charset="0"/>
              <a:ea typeface="Cambria Math" pitchFamily="18" charset="0"/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2930916" y="2204864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990746" y="2213824"/>
            <a:ext cx="1153098" cy="17939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3203848" y="2931963"/>
            <a:ext cx="2683850" cy="1721175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rot="5400000" flipV="1">
            <a:off x="3580184" y="2927730"/>
            <a:ext cx="2059830" cy="1812189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rot="5400000">
            <a:off x="2923731" y="3833824"/>
            <a:ext cx="3240000" cy="0"/>
          </a:xfrm>
          <a:prstGeom prst="line">
            <a:avLst/>
          </a:prstGeom>
          <a:ln w="254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ál 16"/>
          <p:cNvSpPr/>
          <p:nvPr/>
        </p:nvSpPr>
        <p:spPr>
          <a:xfrm>
            <a:off x="2903844" y="2109339"/>
            <a:ext cx="3255177" cy="3255177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ovéPole 17"/>
              <p:cNvSpPr txBox="1"/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𝑎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0710" y="2849348"/>
                <a:ext cx="624723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ovéPole 18"/>
              <p:cNvSpPr txBox="1"/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𝑏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6108" y="2670353"/>
                <a:ext cx="624723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ovéPole 19"/>
              <p:cNvSpPr txBox="1"/>
              <p:nvPr/>
            </p:nvSpPr>
            <p:spPr>
              <a:xfrm>
                <a:off x="4475662" y="4653138"/>
                <a:ext cx="5961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dirty="0" smtClean="0">
                              <a:latin typeface="Cambria Math"/>
                              <a:ea typeface="Cambria Math" pitchFamily="18" charset="0"/>
                            </a:rPr>
                          </m:ctrlPr>
                        </m:sSubPr>
                        <m:e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𝑜</m:t>
                          </m:r>
                        </m:e>
                        <m:sub>
                          <m:r>
                            <a:rPr lang="cs-CZ" sz="2800" b="0" i="1" dirty="0" smtClean="0">
                              <a:latin typeface="Cambria Math"/>
                              <a:ea typeface="Cambria Math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cs-CZ" sz="2800" dirty="0"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5662" y="4653138"/>
                <a:ext cx="596124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4615670" y="3523546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latin typeface="Cambria Math" pitchFamily="18" charset="0"/>
                <a:ea typeface="Cambria Math" pitchFamily="18" charset="0"/>
              </a:rPr>
              <a:t>o</a:t>
            </a:r>
            <a:endParaRPr lang="cs-CZ" sz="2800" i="1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699986" y="4661166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latin typeface="Cambria Math" pitchFamily="18" charset="0"/>
                <a:ea typeface="Cambria Math" pitchFamily="18" charset="0"/>
              </a:rPr>
              <a:t>k</a:t>
            </a:r>
            <a:endParaRPr lang="cs-CZ" sz="2800" i="1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2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aoblený obdélník 9"/>
          <p:cNvSpPr/>
          <p:nvPr/>
        </p:nvSpPr>
        <p:spPr>
          <a:xfrm>
            <a:off x="0" y="116632"/>
            <a:ext cx="9061982" cy="6624736"/>
          </a:xfrm>
          <a:prstGeom prst="roundRect">
            <a:avLst>
              <a:gd name="adj" fmla="val 362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8" name="Zaoblený obdélník 47"/>
          <p:cNvSpPr/>
          <p:nvPr/>
        </p:nvSpPr>
        <p:spPr>
          <a:xfrm>
            <a:off x="140053" y="4730847"/>
            <a:ext cx="8921929" cy="1368152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79512" y="214391"/>
            <a:ext cx="8694728" cy="620837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Příklady na samostatné procvičení</a:t>
            </a:r>
            <a:r>
              <a:rPr lang="cs-CZ" sz="2800" b="1" dirty="0" smtClean="0">
                <a:solidFill>
                  <a:schemeClr val="tx1"/>
                </a:solidFill>
              </a:rPr>
              <a:t>: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40053" y="1082586"/>
            <a:ext cx="8921929" cy="1129794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4422" y="1174080"/>
            <a:ext cx="8989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</a:t>
            </a:r>
            <a:r>
              <a:rPr lang="cs-CZ" sz="2800" b="1" dirty="0"/>
              <a:t>)</a:t>
            </a:r>
            <a:r>
              <a:rPr lang="en-US" sz="2800" b="1" dirty="0"/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Sestrojte trojúhelník pravoúhlý ABC, který má rozměry: 4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cm;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5 cm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Sestrojte opsanou kružnici.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54422" y="4892291"/>
            <a:ext cx="8907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3)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Sestrojte ostroúhlý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trojúhelník ABC,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který má rozměry: 4 cm; 3 cm, 6 cm. Sestrojte opsanou kružnici.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140054" y="2879938"/>
            <a:ext cx="8921928" cy="1129794"/>
          </a:xfrm>
          <a:prstGeom prst="roundRect">
            <a:avLst>
              <a:gd name="adj" fmla="val 3035"/>
            </a:avLst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Zaoblený obdélník 38"/>
              <p:cNvSpPr/>
              <p:nvPr/>
            </p:nvSpPr>
            <p:spPr>
              <a:xfrm>
                <a:off x="209848" y="2267870"/>
                <a:ext cx="8746679" cy="612068"/>
              </a:xfrm>
              <a:prstGeom prst="roundRect">
                <a:avLst>
                  <a:gd name="adj" fmla="val 3035"/>
                </a:avLst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Střed opsané kružnice bude na hranici </a:t>
                </a:r>
                <a14:m>
                  <m:oMath xmlns:m="http://schemas.openxmlformats.org/officeDocument/2006/math">
                    <m:r>
                      <a:rPr lang="cs-CZ" sz="2800" i="1" smtClean="0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△</m:t>
                    </m:r>
                  </m:oMath>
                </a14:m>
                <a:r>
                  <a:rPr lang="cs-CZ" sz="28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ABC </a:t>
                </a:r>
                <a:endParaRPr lang="cs-CZ" sz="28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39" name="Zaoblený 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48" y="2267870"/>
                <a:ext cx="8746679" cy="612068"/>
              </a:xfrm>
              <a:prstGeom prst="roundRect">
                <a:avLst>
                  <a:gd name="adj" fmla="val 3035"/>
                </a:avLst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Zaoblený obdélník 39"/>
              <p:cNvSpPr/>
              <p:nvPr/>
            </p:nvSpPr>
            <p:spPr>
              <a:xfrm>
                <a:off x="209848" y="4056336"/>
                <a:ext cx="8746679" cy="612068"/>
              </a:xfrm>
              <a:prstGeom prst="roundRect">
                <a:avLst>
                  <a:gd name="adj" fmla="val 3035"/>
                </a:avLst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8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Střed opsané kružnice bude vně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△</m:t>
                    </m:r>
                  </m:oMath>
                </a14:m>
                <a:r>
                  <a:rPr lang="cs-CZ" sz="28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ABC </a:t>
                </a:r>
                <a:endParaRPr lang="cs-CZ" sz="28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40" name="Zaoblený obdélník 3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48" y="4056336"/>
                <a:ext cx="8746679" cy="612068"/>
              </a:xfrm>
              <a:prstGeom prst="roundRect">
                <a:avLst>
                  <a:gd name="adj" fmla="val 3035"/>
                </a:avLst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8" name="Picture 2" descr="C:\Users\spravce\AppData\Local\Microsoft\Windows\Temporary Internet Files\Content.IE5\0BASIBLT\MC900440424[8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531" y="116632"/>
            <a:ext cx="1449996" cy="119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15777" y="2967781"/>
            <a:ext cx="89895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2)</a:t>
            </a:r>
            <a:r>
              <a:rPr lang="en-US" sz="2800" b="1" dirty="0" smtClean="0"/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Sestrojte trojúhelník tupoúhlý ABC, který má rozměry: 4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cm;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cm,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6 cm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Sestrojte opsanou kružnici.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Zaoblený obdélník 13"/>
              <p:cNvSpPr/>
              <p:nvPr/>
            </p:nvSpPr>
            <p:spPr>
              <a:xfrm>
                <a:off x="154422" y="6098999"/>
                <a:ext cx="8907560" cy="612068"/>
              </a:xfrm>
              <a:prstGeom prst="roundRect">
                <a:avLst>
                  <a:gd name="adj" fmla="val 3035"/>
                </a:avLst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cs-CZ" sz="28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Střed opsané kružnice bude </a:t>
                </a:r>
                <a:r>
                  <a:rPr lang="cs-CZ" sz="28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uvnitř </a:t>
                </a:r>
                <a14:m>
                  <m:oMath xmlns:m="http://schemas.openxmlformats.org/officeDocument/2006/math">
                    <m:r>
                      <a:rPr lang="cs-CZ" sz="2800" i="1">
                        <a:solidFill>
                          <a:srgbClr val="FFFF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△</m:t>
                    </m:r>
                  </m:oMath>
                </a14:m>
                <a:r>
                  <a:rPr lang="cs-CZ" sz="28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ABC </a:t>
                </a:r>
                <a:endParaRPr lang="cs-CZ" sz="28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14" name="Zaoblený obdélník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422" y="6098999"/>
                <a:ext cx="8907560" cy="612068"/>
              </a:xfrm>
              <a:prstGeom prst="roundRect">
                <a:avLst>
                  <a:gd name="adj" fmla="val 3035"/>
                </a:avLst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175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39" grpId="0" animBg="1"/>
      <p:bldP spid="40" grpId="0" animBg="1"/>
      <p:bldP spid="13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Matematické hry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Moje škola – matematika 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95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0371" y="1228110"/>
            <a:ext cx="88141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KOPECKÝ, Milan; LIŠKOVÁ, Hana a kol. Matematika 6.Liberec: </a:t>
            </a:r>
            <a:r>
              <a:rPr lang="cs-CZ" sz="1100" dirty="0" err="1"/>
              <a:t>Prodos</a:t>
            </a:r>
            <a:r>
              <a:rPr lang="cs-CZ" sz="1100" dirty="0"/>
              <a:t>, 1998, ISBN 80-85806-98-3.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MIKULČÁK, Jiří; KABELE, Jiří a kol. Matematika pro 6. ročník.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DYTRYCH, Martin; DOBIASOVÁ, Irena; LIVŇANSKÁ, Libuše. Sbírka úloh z matematiky –početní úlohy. Pohořelice: Fortuna, 2001, ISBN 80-7168-766-9</a:t>
            </a:r>
            <a:r>
              <a:rPr lang="cs-CZ" sz="1100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Galerie </a:t>
            </a:r>
            <a:r>
              <a:rPr lang="cs-CZ" sz="1100" dirty="0"/>
              <a:t>klipart MS Office 2010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Vlastní tvorba</a:t>
            </a: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1576</TotalTime>
  <Words>711</Words>
  <Application>Microsoft Office PowerPoint</Application>
  <PresentationFormat>Předvádění na obrazovce (4:3)</PresentationFormat>
  <Paragraphs>134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230</cp:revision>
  <dcterms:created xsi:type="dcterms:W3CDTF">2012-04-23T18:25:05Z</dcterms:created>
  <dcterms:modified xsi:type="dcterms:W3CDTF">2013-08-04T12:30:32Z</dcterms:modified>
</cp:coreProperties>
</file>