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9" r:id="rId5"/>
    <p:sldId id="260" r:id="rId6"/>
    <p:sldId id="264" r:id="rId7"/>
    <p:sldId id="265" r:id="rId8"/>
    <p:sldId id="262" r:id="rId9"/>
    <p:sldId id="263" r:id="rId10"/>
    <p:sldId id="267" r:id="rId11"/>
    <p:sldId id="268" r:id="rId12"/>
    <p:sldId id="266" r:id="rId13"/>
    <p:sldId id="26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0FF00"/>
    <a:srgbClr val="CC0099"/>
    <a:srgbClr val="009900"/>
    <a:srgbClr val="996600"/>
    <a:srgbClr val="FF0000"/>
    <a:srgbClr val="FFCC00"/>
    <a:srgbClr val="FF00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3E170B6-D34B-4ECD-B0A4-1B12F88A96A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1431DE-C045-46BA-B840-1D103BAAE68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yklotrasy.cz/fotky/obr.php?name=cernodol.jpg&amp;id=30858&amp;width=570" TargetMode="External"/><Relationship Id="rId3" Type="http://schemas.openxmlformats.org/officeDocument/2006/relationships/hyperlink" Target="http://itras.cz/fotogalerie/krkonose/velke/logo-krnap-nove-002.jpg" TargetMode="External"/><Relationship Id="rId7" Type="http://schemas.openxmlformats.org/officeDocument/2006/relationships/hyperlink" Target="http://cs.wikipedia.org/wiki/Soubor:%C4%8Cihadlo.jpg" TargetMode="External"/><Relationship Id="rId2" Type="http://schemas.openxmlformats.org/officeDocument/2006/relationships/hyperlink" Target="http://itras.cz/fotogalerie/narodni-park-ceske-svycarsko/male/16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rnap.cz/data/File/turismus/naucne_stezky/299.2010_10_10.jpg" TargetMode="External"/><Relationship Id="rId11" Type="http://schemas.openxmlformats.org/officeDocument/2006/relationships/hyperlink" Target="http://www.narodniparky.info/pic/trijezernislat.jpg" TargetMode="External"/><Relationship Id="rId5" Type="http://schemas.openxmlformats.org/officeDocument/2006/relationships/hyperlink" Target="http://www.jiznicechy.org/images/logos/npsumava.gif" TargetMode="External"/><Relationship Id="rId10" Type="http://schemas.openxmlformats.org/officeDocument/2006/relationships/hyperlink" Target="http://cs.wikipedia.org/wiki/Soubor:%C4%8Cern%C3%A9_jezero_zab%C3%ADran%C3%A9_z_karov%C3%A9_st%C4%9Bny.JPG" TargetMode="External"/><Relationship Id="rId4" Type="http://schemas.openxmlformats.org/officeDocument/2006/relationships/hyperlink" Target="http://www.nppodyji.cz/uploads/loga_symboly/znak_web_npp.jpg" TargetMode="External"/><Relationship Id="rId9" Type="http://schemas.openxmlformats.org/officeDocument/2006/relationships/hyperlink" Target="http://cs.wikipedia.org/wiki/Soubor:Chalupska-slat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hexxa.websystem.cz/upload.cs/9/9e101074-b_1-tipy.jpg" TargetMode="External"/><Relationship Id="rId2" Type="http://schemas.openxmlformats.org/officeDocument/2006/relationships/hyperlink" Target="http://itras.cz/fotogalerie/bile-karpaty/velke/strevicnik-pantoflicek-0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lekarpaty.ochranaprirody.cz/" TargetMode="External"/><Relationship Id="rId5" Type="http://schemas.openxmlformats.org/officeDocument/2006/relationships/hyperlink" Target="http://cs.wikipedia.org/wiki/Soubor:Soos_Landscape_0B.JPG" TargetMode="External"/><Relationship Id="rId4" Type="http://schemas.openxmlformats.org/officeDocument/2006/relationships/hyperlink" Target="http://cs.wikipedia.org/wiki/Soubor:National_nature_reserve_Velky_mocal_in_20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Ochrana krajiny a přírody ČR</a:t>
            </a:r>
            <a:b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3200" smtClean="0"/>
              <a:t> </a:t>
            </a:r>
            <a:r>
              <a:rPr lang="cs-CZ" sz="2800" smtClean="0"/>
              <a:t>VY_32_Inovace_20KR-1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907704" y="2060848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buFont typeface="Wingdings" pitchFamily="2" charset="2"/>
              <a:buNone/>
            </a:pPr>
            <a:r>
              <a:rPr lang="cs-CZ" sz="2800" dirty="0" err="1" smtClean="0"/>
              <a:t>Mgr.Lenka</a:t>
            </a:r>
            <a:r>
              <a:rPr lang="cs-CZ" sz="2800" dirty="0" smtClean="0"/>
              <a:t> Krčmářová</a:t>
            </a:r>
          </a:p>
          <a:p>
            <a:pPr algn="ctr">
              <a:buFont typeface="Wingdings" pitchFamily="2" charset="2"/>
              <a:buNone/>
            </a:pPr>
            <a:endParaRPr lang="cs-CZ" sz="2800" dirty="0" smtClean="0"/>
          </a:p>
          <a:p>
            <a:pPr algn="ctr">
              <a:buFont typeface="Wingdings" pitchFamily="2" charset="2"/>
              <a:buNone/>
            </a:pPr>
            <a:r>
              <a:rPr lang="cs-CZ" sz="2800" dirty="0" smtClean="0"/>
              <a:t>ZŠ a MŠ </a:t>
            </a:r>
            <a:r>
              <a:rPr lang="cs-CZ" sz="2800" dirty="0" err="1" smtClean="0"/>
              <a:t>Nedašov</a:t>
            </a:r>
            <a:endParaRPr lang="cs-CZ" sz="2800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03648" y="4365104"/>
            <a:ext cx="6084916" cy="1487978"/>
          </a:xfrm>
          <a:prstGeom prst="rect">
            <a:avLst/>
          </a:prstGeom>
          <a:solidFill>
            <a:srgbClr val="FFFFFF"/>
          </a:solidFill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Anotace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b="1" dirty="0" smtClean="0"/>
              <a:t> </a:t>
            </a:r>
            <a:r>
              <a:rPr lang="cs-CZ" dirty="0" smtClean="0"/>
              <a:t>Ochrana krajiny a přírody v ČR- výklad spojený s aktivitou žáků při řešení zadaných úkolů, práce s mapou a učebnicí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FFCC00"/>
                </a:solidFill>
              </a:rPr>
              <a:t>Datum zhotovení: </a:t>
            </a:r>
            <a:r>
              <a:rPr lang="cs-CZ" dirty="0" smtClean="0"/>
              <a:t>únor 2012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vyhledává jednoduché údaje o přírodních podmínkách v učebnici, internetu a na mapách České republiky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národní park, CHKO, přírodní rezervace, přírodní památky</a:t>
            </a:r>
            <a:endParaRPr lang="cs-CZ" b="1" dirty="0" smtClean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</a:t>
            </a:r>
            <a:r>
              <a:rPr lang="cs-CZ" b="1" dirty="0" smtClean="0"/>
              <a:t> </a:t>
            </a:r>
            <a:r>
              <a:rPr lang="cs-CZ" dirty="0" smtClean="0"/>
              <a:t>6,5MB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Ochrana krajiny a přírody v ČR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17281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 důsledku osídlení a činnosti člověka se mění vzhled</a:t>
            </a:r>
          </a:p>
          <a:p>
            <a:pPr>
              <a:buNone/>
            </a:pPr>
            <a:r>
              <a:rPr lang="cs-CZ" dirty="0" smtClean="0"/>
              <a:t>krajiny. </a:t>
            </a:r>
            <a:r>
              <a:rPr lang="cs-CZ" dirty="0" smtClean="0">
                <a:solidFill>
                  <a:srgbClr val="009900"/>
                </a:solidFill>
              </a:rPr>
              <a:t>Krajinu přírodní </a:t>
            </a:r>
            <a:r>
              <a:rPr lang="cs-CZ" dirty="0" smtClean="0"/>
              <a:t>nahrazuje </a:t>
            </a:r>
            <a:r>
              <a:rPr lang="cs-CZ" dirty="0" smtClean="0">
                <a:solidFill>
                  <a:srgbClr val="FF0000"/>
                </a:solidFill>
              </a:rPr>
              <a:t>krajina kulturní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2000" u="sng" dirty="0" smtClean="0"/>
              <a:t>Úkol: Správně přiřaď!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přírodní krajina                            </a:t>
            </a:r>
            <a:r>
              <a:rPr lang="cs-CZ" dirty="0" smtClean="0">
                <a:solidFill>
                  <a:srgbClr val="FF0000"/>
                </a:solidFill>
              </a:rPr>
              <a:t>kulturní krajina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40152" y="2852936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lesy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3789040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5445224"/>
            <a:ext cx="838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rybník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4797152"/>
            <a:ext cx="785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jezero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4797152"/>
            <a:ext cx="696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3789040"/>
            <a:ext cx="77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3212976"/>
            <a:ext cx="1464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orská louka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5445224"/>
            <a:ext cx="1465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skalní město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4365104"/>
            <a:ext cx="1475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árodní park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2636912"/>
            <a:ext cx="792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8819 0.0104 " pathEditMode="relative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3 -0.02104 L -0.5309 0.0104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" y="1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2 -0.02682 L -0.33993 0.0467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" y="3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4.6531E-6 L 0.40156 -0.04209 " pathEditMode="relative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68363E-6 L -0.18108 0.05227 " pathEditMode="relative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-0.04787 L -0.32483 -0.0372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" y="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68363E-6 L 0.46459 0.03145 " pathEditMode="relative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1 -0.10037 L -0.58611 0.0043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52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4.6531E-6 L 0.33073 -0.01041 " pathEditMode="relative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9 -0.07932 L -0.43437 0.02544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" y="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5760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259228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400" dirty="0" smtClean="0"/>
              <a:t>Ochranu krajiny zajišťuje zákon o ochraně přírody a krajiny.</a:t>
            </a:r>
          </a:p>
          <a:p>
            <a:pPr>
              <a:buNone/>
            </a:pPr>
            <a:r>
              <a:rPr lang="cs-CZ" sz="2400" dirty="0" smtClean="0"/>
              <a:t>Na území České republiky zaujímají chráněná území přes 15%</a:t>
            </a:r>
          </a:p>
          <a:p>
            <a:pPr>
              <a:buNone/>
            </a:pPr>
            <a:r>
              <a:rPr lang="cs-CZ" sz="2400" dirty="0" smtClean="0"/>
              <a:t>celkové rozlohy. </a:t>
            </a:r>
          </a:p>
          <a:p>
            <a:pPr marL="514350" indent="-514350">
              <a:buNone/>
            </a:pPr>
            <a:r>
              <a:rPr lang="cs-CZ" dirty="0" smtClean="0"/>
              <a:t>1. </a:t>
            </a:r>
            <a:r>
              <a:rPr lang="cs-CZ" dirty="0" smtClean="0">
                <a:solidFill>
                  <a:srgbClr val="FF0000"/>
                </a:solidFill>
              </a:rPr>
              <a:t>Národní parky </a:t>
            </a:r>
            <a:r>
              <a:rPr lang="cs-CZ" sz="2400" dirty="0" smtClean="0"/>
              <a:t>– chráněná velkoplošná území</a:t>
            </a:r>
          </a:p>
          <a:p>
            <a:pPr marL="457200" indent="-457200">
              <a:buNone/>
            </a:pPr>
            <a:r>
              <a:rPr lang="cs-CZ" sz="2400" dirty="0" smtClean="0"/>
              <a:t>       </a:t>
            </a:r>
            <a:r>
              <a:rPr lang="cs-CZ" sz="2400" dirty="0" smtClean="0">
                <a:solidFill>
                  <a:srgbClr val="996600"/>
                </a:solidFill>
              </a:rPr>
              <a:t>vyhledej v atlase naše národní parky</a:t>
            </a:r>
          </a:p>
          <a:p>
            <a:pPr marL="514350" indent="-514350">
              <a:buNone/>
            </a:pPr>
            <a:r>
              <a:rPr lang="cs-CZ" sz="2400" dirty="0" smtClean="0">
                <a:solidFill>
                  <a:srgbClr val="996600"/>
                </a:solidFill>
              </a:rPr>
              <a:t>                                   (zkontroluj si)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933056"/>
            <a:ext cx="1400944" cy="133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077072"/>
            <a:ext cx="1146423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251520" y="5445224"/>
            <a:ext cx="21901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Rok vyhlášení – 1961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Rozloha 363 km²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55776" y="5445224"/>
            <a:ext cx="22322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Rok vyhlášení – 1991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Rozloha 690km²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16016" y="5373216"/>
            <a:ext cx="22322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Rok vyhlášení – 1991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Rozloha 63km²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9744" y="5445224"/>
            <a:ext cx="23042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Rok vyhlášení – 2000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Rozloha 79 km²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237312"/>
            <a:ext cx="5708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Domácí úkol: Zjisti zásady chování v národních parcích.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356992"/>
            <a:ext cx="1706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C0099"/>
                </a:solidFill>
              </a:rPr>
              <a:t>Krkonošský NP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3429000"/>
            <a:ext cx="1322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C0099"/>
                </a:solidFill>
              </a:rPr>
              <a:t>NP Šumava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3645024"/>
            <a:ext cx="1167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C0099"/>
                </a:solidFill>
              </a:rPr>
              <a:t>NP Podyjí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645024"/>
            <a:ext cx="2152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C0099"/>
                </a:solidFill>
              </a:rPr>
              <a:t>NP České Švýcarsko</a:t>
            </a:r>
            <a:endParaRPr lang="cs-CZ" dirty="0">
              <a:solidFill>
                <a:srgbClr val="CC0099"/>
              </a:solidFill>
            </a:endParaRPr>
          </a:p>
        </p:txBody>
      </p:sp>
      <p:pic>
        <p:nvPicPr>
          <p:cNvPr id="9218" name="Picture 2" descr="http://itras.cz/fotogalerie/narodni-park-ceske-svycarsko/male/16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4077072"/>
            <a:ext cx="1333500" cy="1333501"/>
          </a:xfrm>
          <a:prstGeom prst="rect">
            <a:avLst/>
          </a:prstGeom>
          <a:noFill/>
        </p:spPr>
      </p:pic>
      <p:pic>
        <p:nvPicPr>
          <p:cNvPr id="9220" name="Picture 4" descr="http://itras.cz/fotogalerie/krkonose/velke/logo-krnap-nove-0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789040"/>
            <a:ext cx="1640979" cy="16409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305800" cy="936104"/>
          </a:xfrm>
        </p:spPr>
        <p:txBody>
          <a:bodyPr>
            <a:noAutofit/>
          </a:bodyPr>
          <a:lstStyle/>
          <a:p>
            <a:r>
              <a:rPr lang="cs-CZ" sz="3600" u="sng" dirty="0" smtClean="0">
                <a:solidFill>
                  <a:schemeClr val="accent5">
                    <a:lumMod val="50000"/>
                  </a:schemeClr>
                </a:solidFill>
              </a:rPr>
              <a:t>Krkonošský národní park</a:t>
            </a:r>
            <a:br>
              <a:rPr lang="cs-CZ" sz="3600" u="sng" dirty="0" smtClean="0">
                <a:solidFill>
                  <a:schemeClr val="accent5">
                    <a:lumMod val="50000"/>
                  </a:schemeClr>
                </a:solidFill>
              </a:rPr>
            </a:br>
            <a:endParaRPr lang="cs-CZ" sz="36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764704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Krkonoše jsou nejvyšším pohořím nejen České republiky, ale i střední Evropy severně od Alp. Navzdory malé rozloze a nízké nadmořské výšce oplývají mimořádnou pestrostí krajiny, flóry a fauny, která zdaleka přesahuje přírodní rozmanitost okolních evropských středohor.</a:t>
            </a:r>
            <a:endParaRPr lang="cs-CZ" dirty="0"/>
          </a:p>
        </p:txBody>
      </p:sp>
      <p:pic>
        <p:nvPicPr>
          <p:cNvPr id="8194" name="Picture 2" descr="http://www.krnap.cz/data/File/turismus/naucne_stezky/299.2010_10_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365104"/>
            <a:ext cx="3333750" cy="2228850"/>
          </a:xfrm>
          <a:prstGeom prst="rect">
            <a:avLst/>
          </a:prstGeom>
          <a:noFill/>
        </p:spPr>
      </p:pic>
      <p:pic>
        <p:nvPicPr>
          <p:cNvPr id="8200" name="Picture 8" descr="http://cyklotrasy.cz/fotky/obr.php?name=cernodol.jpg&amp;id=30858&amp;width=57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293095"/>
            <a:ext cx="3735338" cy="2335933"/>
          </a:xfrm>
          <a:prstGeom prst="rect">
            <a:avLst/>
          </a:prstGeom>
          <a:noFill/>
        </p:spPr>
      </p:pic>
      <p:pic>
        <p:nvPicPr>
          <p:cNvPr id="9218" name="Picture 2" descr="Soubor:&amp;Ccaron;ihadl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844824"/>
            <a:ext cx="4091608" cy="215060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305800" cy="576064"/>
          </a:xfrm>
        </p:spPr>
        <p:txBody>
          <a:bodyPr>
            <a:noAutofit/>
          </a:bodyPr>
          <a:lstStyle/>
          <a:p>
            <a:r>
              <a:rPr lang="cs-CZ" sz="3600" u="sng" dirty="0" smtClean="0"/>
              <a:t>Národní park Šumava</a:t>
            </a:r>
            <a:endParaRPr lang="cs-CZ" sz="3600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04864"/>
            <a:ext cx="4286250" cy="4153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789040"/>
            <a:ext cx="3312368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251520" y="62068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Národní park Šumava chrání typické ekosystémy středoevropské horské krajiny, zejména </a:t>
            </a:r>
            <a:r>
              <a:rPr lang="cs-CZ" dirty="0" smtClean="0">
                <a:solidFill>
                  <a:srgbClr val="800000"/>
                </a:solidFill>
              </a:rPr>
              <a:t>lesy, ledovcová jezera, rašeliniště a horské louky</a:t>
            </a:r>
            <a:r>
              <a:rPr lang="cs-CZ" dirty="0" smtClean="0"/>
              <a:t>, jako přírodně-kulturní dědictví pro současné i budoucí generace. </a:t>
            </a:r>
            <a:endParaRPr lang="cs-CZ" dirty="0"/>
          </a:p>
        </p:txBody>
      </p:sp>
      <p:pic>
        <p:nvPicPr>
          <p:cNvPr id="7170" name="Picture 2" descr="http://www.narodniparky.info/pic/trijezernisla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04664"/>
            <a:ext cx="3621807" cy="27146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2. </a:t>
            </a:r>
            <a:r>
              <a:rPr lang="cs-CZ" sz="2800" dirty="0" smtClean="0">
                <a:solidFill>
                  <a:srgbClr val="FF0000"/>
                </a:solidFill>
              </a:rPr>
              <a:t>Chráněné krajinné oblasti (CHKO)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dirty="0" smtClean="0"/>
              <a:t>Na území ČR je 25 chráněných krajinných oblastí.</a:t>
            </a:r>
          </a:p>
          <a:p>
            <a:r>
              <a:rPr lang="cs-CZ" dirty="0" smtClean="0"/>
              <a:t>Panuje zde volnější režim ochrany přírody.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Úkol: Jak se jmenuje </a:t>
            </a:r>
            <a:r>
              <a:rPr lang="cs-CZ" sz="2000" dirty="0" smtClean="0">
                <a:solidFill>
                  <a:srgbClr val="FF0000"/>
                </a:solidFill>
              </a:rPr>
              <a:t>CHKO, </a:t>
            </a:r>
            <a:r>
              <a:rPr lang="cs-CZ" sz="2000" dirty="0" smtClean="0">
                <a:solidFill>
                  <a:srgbClr val="FF0000"/>
                </a:solidFill>
              </a:rPr>
              <a:t>ve které žijeme?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Proč byly ……………………….vyhlášeny chráněnou krajinou oblastí?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Je v okolí školy nějaká chráněná lokalita? Proč je chráněná?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2636912"/>
            <a:ext cx="1398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Bílé Karpaty</a:t>
            </a:r>
            <a:endParaRPr lang="cs-CZ" dirty="0"/>
          </a:p>
        </p:txBody>
      </p:sp>
      <p:pic>
        <p:nvPicPr>
          <p:cNvPr id="6146" name="Picture 2" descr="http://itras.cz/fotogalerie/bile-karpaty/velke/strevicnik-pantoflicek-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501008"/>
            <a:ext cx="2259465" cy="3068960"/>
          </a:xfrm>
          <a:prstGeom prst="rect">
            <a:avLst/>
          </a:prstGeom>
          <a:noFill/>
        </p:spPr>
      </p:pic>
      <p:pic>
        <p:nvPicPr>
          <p:cNvPr id="6148" name="Picture 4" descr="http://hexxa.websystem.cz/upload.cs/9/9e101074-b_1-tip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645024"/>
            <a:ext cx="4095750" cy="272415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63668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3.Přírodní rezervace, přírodní památky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cs-CZ" dirty="0" smtClean="0"/>
              <a:t>Chráněná území o menší rozloze s přísným režimem ochrany(v ČR více než 2000).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08920"/>
            <a:ext cx="3456384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492896"/>
            <a:ext cx="4739680" cy="37936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2204864"/>
            <a:ext cx="1389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Velký močál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92896"/>
            <a:ext cx="2323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9900"/>
                </a:solidFill>
              </a:rPr>
              <a:t>Soos</a:t>
            </a:r>
            <a:r>
              <a:rPr lang="cs-CZ" dirty="0" smtClean="0">
                <a:solidFill>
                  <a:srgbClr val="009900"/>
                </a:solidFill>
              </a:rPr>
              <a:t> – bahenní sopky</a:t>
            </a:r>
            <a:endParaRPr lang="cs-CZ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76064"/>
          </a:xfrm>
        </p:spPr>
        <p:txBody>
          <a:bodyPr>
            <a:normAutofit/>
          </a:bodyPr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Čtyřsměrka</a:t>
            </a:r>
            <a:r>
              <a:rPr lang="cs-CZ" sz="2800" dirty="0" smtClean="0">
                <a:solidFill>
                  <a:srgbClr val="FF0000"/>
                </a:solidFill>
              </a:rPr>
              <a:t> – národní parky a CHKO 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</p:nvPr>
        </p:nvGraphicFramePr>
        <p:xfrm>
          <a:off x="457200" y="1125538"/>
          <a:ext cx="8229600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flipH="1">
            <a:off x="1547664" y="2060848"/>
            <a:ext cx="20882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524328" y="1340768"/>
            <a:ext cx="0" cy="40324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07704" y="5733256"/>
            <a:ext cx="33843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1835696" y="3140968"/>
            <a:ext cx="18002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1187624" y="3861048"/>
            <a:ext cx="18002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611560" y="2348880"/>
            <a:ext cx="0" cy="41764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H="1">
            <a:off x="3491880" y="2420888"/>
            <a:ext cx="23762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860032" y="2780928"/>
            <a:ext cx="0" cy="194421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475656" y="5013176"/>
            <a:ext cx="446449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H="1">
            <a:off x="3851920" y="6525344"/>
            <a:ext cx="24482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39552" y="1340768"/>
            <a:ext cx="18002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76064"/>
          </a:xfrm>
        </p:spPr>
        <p:txBody>
          <a:bodyPr>
            <a:normAutofit/>
          </a:bodyPr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Čtyřsměrka</a:t>
            </a:r>
            <a:r>
              <a:rPr lang="cs-CZ" sz="2800" dirty="0" smtClean="0">
                <a:solidFill>
                  <a:srgbClr val="FF0000"/>
                </a:solidFill>
              </a:rPr>
              <a:t> – národní parky a CHKO 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</p:nvPr>
        </p:nvGraphicFramePr>
        <p:xfrm>
          <a:off x="457200" y="1125538"/>
          <a:ext cx="8229600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  <a:gridCol w="3291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METODICKÝ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jako pomůcka k výkladu nového učiva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</a:t>
            </a:r>
          </a:p>
          <a:p>
            <a:r>
              <a:rPr lang="cs-CZ" dirty="0" smtClean="0"/>
              <a:t>Součástí je </a:t>
            </a:r>
            <a:r>
              <a:rPr lang="cs-CZ" dirty="0" err="1" smtClean="0"/>
              <a:t>čtyřsměrka</a:t>
            </a:r>
            <a:r>
              <a:rPr lang="cs-CZ" dirty="0" smtClean="0"/>
              <a:t>(pracovní list), kterou žáci řeší ve skupinách s pomocí atlasu ČR, vyhledávají naše národní parky a CHKO na Moravě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229600" cy="576064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8229600" cy="5559896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NEUVEDEN.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http://itras.cz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http://itras.cz/fotogalerie/narodni-park-ceske-svycarsko/male/160.jpg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NEUVEDEN.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http://itras.cz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3"/>
              </a:rPr>
              <a:t>http://itras.cz/fotogalerie/krkonose/velke/logo-krnap-nove-002.jpg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NEUVEDEN.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nppodyji.cz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4"/>
              </a:rPr>
              <a:t>nppodyji.cz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4"/>
              </a:rPr>
              <a:t>uploads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4"/>
              </a:rPr>
              <a:t>/loga_symboly/znak_web_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4"/>
              </a:rPr>
              <a:t>npp.jpg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NEUVEDEN.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jiznicechy.org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5"/>
              </a:rPr>
              <a:t>jiznicechy.org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/logos/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5"/>
              </a:rPr>
              <a:t>npsumava.gif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NEUVEDEN.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krnap.cz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6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6"/>
              </a:rPr>
              <a:t>krnap.cz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6"/>
              </a:rPr>
              <a:t>/data/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6"/>
              </a:rPr>
              <a:t>File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6"/>
              </a:rPr>
              <a:t>/turismus/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6"/>
              </a:rPr>
              <a:t>naucne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6"/>
              </a:rPr>
              <a:t>_stezky/299.2010_10_10.jpg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/>
              <a:t>Čihadlo.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2013-11-08]. </a:t>
            </a:r>
            <a:r>
              <a:rPr lang="cs-CZ" sz="1400" smtClean="0"/>
              <a:t>Dostupné z: </a:t>
            </a:r>
            <a:r>
              <a:rPr lang="cs-CZ" sz="1400" smtClean="0">
                <a:hlinkClick r:id="rId7"/>
              </a:rPr>
              <a:t>http://cs.wikipedia.org/wiki/Soubor:%C4%8Cihadlo.jpg</a:t>
            </a:r>
            <a:endParaRPr lang="cs-CZ" sz="1400" smtClean="0"/>
          </a:p>
          <a:p>
            <a:r>
              <a:rPr lang="cs-CZ" sz="1400" smtClean="0">
                <a:latin typeface="Arial" pitchFamily="34" charset="0"/>
                <a:cs typeface="Arial" pitchFamily="34" charset="0"/>
              </a:rPr>
              <a:t>NEUVEDEN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http://cyklotrasy.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8"/>
              </a:rPr>
              <a:t>http://cyklotrasy.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8"/>
              </a:rPr>
              <a:t>cz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8"/>
              </a:rPr>
              <a:t>/fotky/obr.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8"/>
              </a:rPr>
              <a:t>php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8"/>
              </a:rPr>
              <a:t>?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8"/>
              </a:rPr>
              <a:t>name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8"/>
              </a:rPr>
              <a:t>=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8"/>
              </a:rPr>
              <a:t>cernodol.jpg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8"/>
              </a:rPr>
              <a:t>&amp;id=30858&amp;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8"/>
              </a:rPr>
              <a:t>width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8"/>
              </a:rPr>
              <a:t>=570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OLIGOPLECTRUM.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Chalupska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slat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In: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Wikipedia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free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encyclopedia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San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Francisco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(CA):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Foundation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2001- [cit. 2013-06-08]. Dostupné z: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9"/>
              </a:rPr>
              <a:t>http://cs.wikipedia.org/wiki/Soubor:Chalupska-slat.jpg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MGR. ZDENĚK KUBEŠ. Černé jezero zabírané z karové stěny. In: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Wikipedia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free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encyclopedia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San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Francisco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(CA):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Foundation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2001- [cit. 2013-06-08]. Dostupné z: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10"/>
              </a:rPr>
              <a:t>http://cs.wikipedia.org/wiki/Soubor:%C4%8Cern%C3%A9_jezero_zab%C3%ADran%C3%A9_z_karov%C3%A9_st%C4%9Bny.JPG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500" dirty="0" smtClean="0">
                <a:latin typeface="Arial" pitchFamily="34" charset="0"/>
                <a:cs typeface="Arial" pitchFamily="34" charset="0"/>
              </a:rPr>
              <a:t>NEUVEDEN. </a:t>
            </a:r>
            <a:r>
              <a:rPr lang="cs-CZ" sz="1500" i="1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500" i="1" dirty="0" err="1" smtClean="0">
                <a:latin typeface="Arial" pitchFamily="34" charset="0"/>
                <a:cs typeface="Arial" pitchFamily="34" charset="0"/>
              </a:rPr>
              <a:t>narodniparky.info</a:t>
            </a:r>
            <a:r>
              <a:rPr lang="cs-CZ" sz="15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500" dirty="0" smtClean="0">
                <a:latin typeface="Arial" pitchFamily="34" charset="0"/>
                <a:cs typeface="Arial" pitchFamily="34" charset="0"/>
                <a:hlinkClick r:id="rId11"/>
              </a:rPr>
              <a:t>http://www.</a:t>
            </a:r>
            <a:r>
              <a:rPr lang="cs-CZ" sz="1500" dirty="0" err="1" smtClean="0">
                <a:latin typeface="Arial" pitchFamily="34" charset="0"/>
                <a:cs typeface="Arial" pitchFamily="34" charset="0"/>
                <a:hlinkClick r:id="rId11"/>
              </a:rPr>
              <a:t>narodniparky.info</a:t>
            </a:r>
            <a:r>
              <a:rPr lang="cs-CZ" sz="1500" dirty="0" smtClean="0">
                <a:latin typeface="Arial" pitchFamily="34" charset="0"/>
                <a:cs typeface="Arial" pitchFamily="34" charset="0"/>
                <a:hlinkClick r:id="rId11"/>
              </a:rPr>
              <a:t>/pic/</a:t>
            </a:r>
            <a:r>
              <a:rPr lang="cs-CZ" sz="1500" dirty="0" err="1" smtClean="0">
                <a:latin typeface="Arial" pitchFamily="34" charset="0"/>
                <a:cs typeface="Arial" pitchFamily="34" charset="0"/>
                <a:hlinkClick r:id="rId11"/>
              </a:rPr>
              <a:t>trijezernislat.jpg</a:t>
            </a:r>
            <a:endParaRPr lang="cs-CZ" sz="15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7467600" cy="5349208"/>
          </a:xfrm>
        </p:spPr>
        <p:txBody>
          <a:bodyPr>
            <a:normAutofit/>
          </a:bodyPr>
          <a:lstStyle/>
          <a:p>
            <a:endParaRPr lang="cs-CZ" sz="1400" dirty="0" smtClean="0"/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NEUVEDEN.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http://itras.cz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http://itras.cz/fotogalerie/bile-karpaty/velke/strevicnik-pantoflicek-002.jpg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NEUVEDEN.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http://hexxa.websystem.cz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[cit. 8.6.2013]. Dostupný na WWW: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3"/>
              </a:rPr>
              <a:t>http://hexxa.websystem.cz/upload.cs/9/9e101074-b_1-tipy.jpg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LEILA82.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National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nature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reserve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Velky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mocal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in 2011. In: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Wikipedia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free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encyclopedia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San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Francisco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(CA):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Foundation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2001- [cit. 2013-06-08]. Dostupné z: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http://cs.wikipedia.org/wiki/Soubor:National_nature_reserve_Velky_mocal_in_2011.jpg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HANS-PETER SCHOLZ.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Soos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Landscape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0B. In: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Wikipedia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free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encyclopedia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[online]. San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Francisco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(CA):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Foundation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2001- [cit. 2013-06-08]. Dostupné z: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http://cs.wikipedia.org/wiki/Soubor:Soos_Landscape_0B.JPG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Arial" pitchFamily="34" charset="0"/>
              <a:cs typeface="Arial" pitchFamily="34" charset="0"/>
              <a:hlinkClick r:id="rId6"/>
            </a:endParaRPr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490</TotalTime>
  <Words>1532</Words>
  <Application>Microsoft Office PowerPoint</Application>
  <PresentationFormat>Předvádění na obrazovce (4:3)</PresentationFormat>
  <Paragraphs>845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Arkýř</vt:lpstr>
      <vt:lpstr>Tok</vt:lpstr>
      <vt:lpstr>Ochrana krajiny a přírody ČR  VY_32_Inovace_20KR-1</vt:lpstr>
      <vt:lpstr>Anotace </vt:lpstr>
      <vt:lpstr>Ochrana krajiny a přírody v ČR</vt:lpstr>
      <vt:lpstr>Snímek 4</vt:lpstr>
      <vt:lpstr>Krkonošský národní park </vt:lpstr>
      <vt:lpstr>Národní park Šumava</vt:lpstr>
      <vt:lpstr>2. Chráněné krajinné oblasti (CHKO)</vt:lpstr>
      <vt:lpstr> 3.Přírodní rezervace, přírodní památky</vt:lpstr>
      <vt:lpstr>Čtyřsměrka – národní parky a CHKO </vt:lpstr>
      <vt:lpstr>Čtyřsměrka – národní parky a CHKO </vt:lpstr>
      <vt:lpstr>METODICKÝ LIST</vt:lpstr>
      <vt:lpstr>Použité zdroje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krajiny a přírody ČR  VY_32_Inovace_20 KR-1</dc:title>
  <dc:creator>Krcmarova-NB</dc:creator>
  <cp:lastModifiedBy>Dum</cp:lastModifiedBy>
  <cp:revision>61</cp:revision>
  <dcterms:created xsi:type="dcterms:W3CDTF">2012-02-08T09:39:06Z</dcterms:created>
  <dcterms:modified xsi:type="dcterms:W3CDTF">2013-11-08T12:07:49Z</dcterms:modified>
</cp:coreProperties>
</file>