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65" r:id="rId2"/>
    <p:sldId id="262" r:id="rId3"/>
    <p:sldId id="267" r:id="rId4"/>
    <p:sldId id="266" r:id="rId5"/>
    <p:sldId id="269" r:id="rId6"/>
    <p:sldId id="270" r:id="rId7"/>
    <p:sldId id="261" r:id="rId8"/>
    <p:sldId id="268" r:id="rId9"/>
    <p:sldId id="271" r:id="rId10"/>
    <p:sldId id="264" r:id="rId11"/>
    <p:sldId id="263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00"/>
    <a:srgbClr val="CC00CC"/>
    <a:srgbClr val="FF9900"/>
    <a:srgbClr val="99FF33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46" autoAdjust="0"/>
    <p:restoredTop sz="94660"/>
  </p:normalViewPr>
  <p:slideViewPr>
    <p:cSldViewPr>
      <p:cViewPr>
        <p:scale>
          <a:sx n="81" d="100"/>
          <a:sy n="81" d="100"/>
        </p:scale>
        <p:origin x="-72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smtClean="0"/>
            <a:t>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VY_32_INOVACE_AT_SCHOOL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C1806D9-C8E3-472C-A21F-C78D7E467550}" type="presOf" srcId="{8D78E2D7-18A7-41DD-9962-57B3FE2BEBDD}" destId="{A1781B13-DE10-4169-ABDE-0384026A6B34}" srcOrd="0" destOrd="0" presId="urn:microsoft.com/office/officeart/2008/layout/VerticalCurvedList"/>
    <dgm:cxn modelId="{BC56333C-ED50-4E16-BB47-FF8BB37F20EA}" type="presOf" srcId="{E392F34A-E55D-43D5-AEDD-49027298B816}" destId="{7DCEBD2C-792F-484E-9C96-926E03F540ED}" srcOrd="0" destOrd="0" presId="urn:microsoft.com/office/officeart/2008/layout/VerticalCurvedList"/>
    <dgm:cxn modelId="{07E93663-15BF-42B4-8AB7-EB78DD01A0A9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86F41F7-08AC-4182-9F38-4C862A164936}" type="presOf" srcId="{3061F91D-8548-4FCB-A021-DD835A272F0F}" destId="{88F378EC-C3F8-47CD-AEFF-49BA634320FB}" srcOrd="0" destOrd="0" presId="urn:microsoft.com/office/officeart/2008/layout/VerticalCurvedList"/>
    <dgm:cxn modelId="{A5D6461F-F7FA-4E19-9F4A-B810FB390E2E}" type="presOf" srcId="{BA9EE107-A5FB-41C4-9EF1-1CC153B68B3F}" destId="{9C0CD981-713F-47B3-AE2F-2963F2684A6F}" srcOrd="0" destOrd="0" presId="urn:microsoft.com/office/officeart/2008/layout/VerticalCurvedList"/>
    <dgm:cxn modelId="{CE5930D9-3D4D-40B9-94A3-79C45BB32FB2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4CF50EFD-55C0-4820-BBFB-A32796682805}" type="presOf" srcId="{A83A7CFB-B411-4357-9641-4A8443F73655}" destId="{F036299F-AF4D-4DAF-ABF5-87E8CC3FEF1B}" srcOrd="0" destOrd="0" presId="urn:microsoft.com/office/officeart/2008/layout/VerticalCurvedList"/>
    <dgm:cxn modelId="{D17FA822-B9E7-48A7-98CB-FF978A5A48F7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C15B71B8-DEBE-4A35-B6B1-5F9926A843D9}" type="presParOf" srcId="{9C0CD981-713F-47B3-AE2F-2963F2684A6F}" destId="{96773A7D-3367-4F53-A2D2-EA5770AFFDB3}" srcOrd="0" destOrd="0" presId="urn:microsoft.com/office/officeart/2008/layout/VerticalCurvedList"/>
    <dgm:cxn modelId="{55813CDC-F4A5-4B4E-A33E-348B44A84BFE}" type="presParOf" srcId="{96773A7D-3367-4F53-A2D2-EA5770AFFDB3}" destId="{F31B7103-6E88-4DB9-9888-CB9E0B3FEEF8}" srcOrd="0" destOrd="0" presId="urn:microsoft.com/office/officeart/2008/layout/VerticalCurvedList"/>
    <dgm:cxn modelId="{911C0030-57FC-464B-8573-88F57DDDCBBB}" type="presParOf" srcId="{F31B7103-6E88-4DB9-9888-CB9E0B3FEEF8}" destId="{F7A92DE4-3445-4B9B-AF3D-F2DA6F69C25D}" srcOrd="0" destOrd="0" presId="urn:microsoft.com/office/officeart/2008/layout/VerticalCurvedList"/>
    <dgm:cxn modelId="{8AAAD5C0-6C5F-4AAE-8A9C-1C161D0C7251}" type="presParOf" srcId="{F31B7103-6E88-4DB9-9888-CB9E0B3FEEF8}" destId="{EF104B90-7E69-4918-A202-E6F91FC6E413}" srcOrd="1" destOrd="0" presId="urn:microsoft.com/office/officeart/2008/layout/VerticalCurvedList"/>
    <dgm:cxn modelId="{B9F15F23-2E53-477F-B02F-5E9C7C0A3E1D}" type="presParOf" srcId="{F31B7103-6E88-4DB9-9888-CB9E0B3FEEF8}" destId="{F5A5022A-2B1C-4F3B-B289-BC099E9CE92F}" srcOrd="2" destOrd="0" presId="urn:microsoft.com/office/officeart/2008/layout/VerticalCurvedList"/>
    <dgm:cxn modelId="{2404F666-1F9A-4117-8A7C-7FE8C8B49FBB}" type="presParOf" srcId="{F31B7103-6E88-4DB9-9888-CB9E0B3FEEF8}" destId="{F16BA6F4-95DE-4E28-BF94-6459A70C4A6D}" srcOrd="3" destOrd="0" presId="urn:microsoft.com/office/officeart/2008/layout/VerticalCurvedList"/>
    <dgm:cxn modelId="{13F934AF-A325-408B-B814-DE64FB0C53C3}" type="presParOf" srcId="{96773A7D-3367-4F53-A2D2-EA5770AFFDB3}" destId="{F036299F-AF4D-4DAF-ABF5-87E8CC3FEF1B}" srcOrd="1" destOrd="0" presId="urn:microsoft.com/office/officeart/2008/layout/VerticalCurvedList"/>
    <dgm:cxn modelId="{D3546067-0AE3-4999-AA99-5D9D29863D80}" type="presParOf" srcId="{96773A7D-3367-4F53-A2D2-EA5770AFFDB3}" destId="{40B95986-31F6-48A6-A8D8-D04AC3BEDA92}" srcOrd="2" destOrd="0" presId="urn:microsoft.com/office/officeart/2008/layout/VerticalCurvedList"/>
    <dgm:cxn modelId="{D9360FA5-80E7-423F-AAAA-363A775A1653}" type="presParOf" srcId="{40B95986-31F6-48A6-A8D8-D04AC3BEDA92}" destId="{112F553D-60C2-4CC4-948D-0369F51C4DB0}" srcOrd="0" destOrd="0" presId="urn:microsoft.com/office/officeart/2008/layout/VerticalCurvedList"/>
    <dgm:cxn modelId="{9C41286F-1AD9-4B7B-8F61-DFCD1E62343F}" type="presParOf" srcId="{96773A7D-3367-4F53-A2D2-EA5770AFFDB3}" destId="{A1781B13-DE10-4169-ABDE-0384026A6B34}" srcOrd="3" destOrd="0" presId="urn:microsoft.com/office/officeart/2008/layout/VerticalCurvedList"/>
    <dgm:cxn modelId="{069583A8-6E7C-4593-8898-8B12DCDFF586}" type="presParOf" srcId="{96773A7D-3367-4F53-A2D2-EA5770AFFDB3}" destId="{65CD74A9-3E7B-49D7-95DD-EB8B72D6CA84}" srcOrd="4" destOrd="0" presId="urn:microsoft.com/office/officeart/2008/layout/VerticalCurvedList"/>
    <dgm:cxn modelId="{CB408B9F-FDF0-48AA-A5A4-ED4114389FF6}" type="presParOf" srcId="{65CD74A9-3E7B-49D7-95DD-EB8B72D6CA84}" destId="{2741B69B-255D-4143-BECE-5BD9035A4FC6}" srcOrd="0" destOrd="0" presId="urn:microsoft.com/office/officeart/2008/layout/VerticalCurvedList"/>
    <dgm:cxn modelId="{DAADCF7D-ECC5-41E2-9CA0-AB1A93BDD19F}" type="presParOf" srcId="{96773A7D-3367-4F53-A2D2-EA5770AFFDB3}" destId="{7DCEBD2C-792F-484E-9C96-926E03F540ED}" srcOrd="5" destOrd="0" presId="urn:microsoft.com/office/officeart/2008/layout/VerticalCurvedList"/>
    <dgm:cxn modelId="{0F312C93-C63E-4BDE-8C72-904891F4374F}" type="presParOf" srcId="{96773A7D-3367-4F53-A2D2-EA5770AFFDB3}" destId="{8E391AE5-35EA-4A7F-ACFF-6E662A0BD046}" srcOrd="6" destOrd="0" presId="urn:microsoft.com/office/officeart/2008/layout/VerticalCurvedList"/>
    <dgm:cxn modelId="{8BE26F62-EB77-4DD8-8254-9ADEA34D9412}" type="presParOf" srcId="{8E391AE5-35EA-4A7F-ACFF-6E662A0BD046}" destId="{EB133F34-59A3-4639-B813-3EF5396EC28B}" srcOrd="0" destOrd="0" presId="urn:microsoft.com/office/officeart/2008/layout/VerticalCurvedList"/>
    <dgm:cxn modelId="{3E9A130D-F8D8-4275-9B64-9677637F097F}" type="presParOf" srcId="{96773A7D-3367-4F53-A2D2-EA5770AFFDB3}" destId="{88F378EC-C3F8-47CD-AEFF-49BA634320FB}" srcOrd="7" destOrd="0" presId="urn:microsoft.com/office/officeart/2008/layout/VerticalCurvedList"/>
    <dgm:cxn modelId="{83ACE05E-4A4A-4429-9CC9-BADE4A209786}" type="presParOf" srcId="{96773A7D-3367-4F53-A2D2-EA5770AFFDB3}" destId="{0C1D6B2A-9239-4220-B9D4-EF24FF044C0E}" srcOrd="8" destOrd="0" presId="urn:microsoft.com/office/officeart/2008/layout/VerticalCurvedList"/>
    <dgm:cxn modelId="{3AE24C18-F8EA-401C-B8EA-74EFF1D828DD}" type="presParOf" srcId="{0C1D6B2A-9239-4220-B9D4-EF24FF044C0E}" destId="{A6FEC19F-0F90-4EC7-BB21-E0ADFEFFA617}" srcOrd="0" destOrd="0" presId="urn:microsoft.com/office/officeart/2008/layout/VerticalCurvedList"/>
    <dgm:cxn modelId="{94270EAC-C323-4538-A909-FA111990A89C}" type="presParOf" srcId="{96773A7D-3367-4F53-A2D2-EA5770AFFDB3}" destId="{CAE44C5F-81A1-4D30-8D3F-2E663ECAC700}" srcOrd="9" destOrd="0" presId="urn:microsoft.com/office/officeart/2008/layout/VerticalCurvedList"/>
    <dgm:cxn modelId="{7E780FB3-0019-455B-9D3A-59D8FC966A0E}" type="presParOf" srcId="{96773A7D-3367-4F53-A2D2-EA5770AFFDB3}" destId="{053E2699-E7D5-4B6C-A824-2ED732C32228}" srcOrd="10" destOrd="0" presId="urn:microsoft.com/office/officeart/2008/layout/VerticalCurvedList"/>
    <dgm:cxn modelId="{6BFB8A10-340D-4F23-8F52-22B6DC75C3A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smtClean="0"/>
            <a:t>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VY_32_INOVACE_AT_SCHOOL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4611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8.png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8004165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3210332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cs-CZ" dirty="0" smtClean="0"/>
              <a:t>Materiál slouží k vysvětlení slovíček - názvů jednotlivých vyučovacích předmětů, žáci se seznámí se školním rozvrhem, zopakují si názvy dnů v týdnu a zájmena </a:t>
            </a:r>
            <a:r>
              <a:rPr lang="cs-CZ" dirty="0" err="1" smtClean="0"/>
              <a:t>what</a:t>
            </a:r>
            <a:r>
              <a:rPr lang="cs-CZ" dirty="0" smtClean="0"/>
              <a:t>, </a:t>
            </a:r>
            <a:r>
              <a:rPr lang="cs-CZ" dirty="0" err="1" smtClean="0"/>
              <a:t>when</a:t>
            </a:r>
            <a:r>
              <a:rPr lang="cs-CZ" dirty="0" smtClean="0"/>
              <a:t>(v otázkách)</a:t>
            </a:r>
          </a:p>
          <a:p>
            <a:pPr algn="just"/>
            <a:r>
              <a:rPr lang="cs-CZ" dirty="0" smtClean="0"/>
              <a:t>V </a:t>
            </a:r>
            <a:r>
              <a:rPr lang="cs-CZ" dirty="0" smtClean="0"/>
              <a:t>materiálu na snímku 4 se postupně odkrývají symboly pro daný vyučovací předmět, na snímku 5 se kliknutím na jednotlivé osoby žáci dozví, který předmět mají v </a:t>
            </a:r>
            <a:r>
              <a:rPr lang="cs-CZ" dirty="0" smtClean="0"/>
              <a:t>oblibě. </a:t>
            </a:r>
            <a:r>
              <a:rPr lang="cs-CZ" dirty="0" smtClean="0"/>
              <a:t>Na snímku 6 po vyškrtání názvů vyučovacích předmětů v </a:t>
            </a:r>
            <a:r>
              <a:rPr lang="cs-CZ" dirty="0" err="1" smtClean="0"/>
              <a:t>osmisměrce</a:t>
            </a:r>
            <a:r>
              <a:rPr lang="cs-CZ" dirty="0" smtClean="0"/>
              <a:t>(děti mají nakopírováno) se žáci ze zbylých písmen dozví anglické slovo pro název rozvrhu hodin(kontrola v materiálu animací), na snímku  </a:t>
            </a:r>
            <a:r>
              <a:rPr lang="cs-CZ" dirty="0"/>
              <a:t>je </a:t>
            </a:r>
            <a:r>
              <a:rPr lang="cs-CZ" dirty="0" smtClean="0"/>
              <a:t>použit test </a:t>
            </a:r>
            <a:r>
              <a:rPr lang="cs-CZ" dirty="0"/>
              <a:t>s </a:t>
            </a:r>
            <a:r>
              <a:rPr lang="cs-CZ" dirty="0" smtClean="0"/>
              <a:t>řešením(snímek 8), kde si žáci procvičí slovíčka daného tématu a zopakují sloveso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(i odpovědí na otázky). Mohou si pomoci kliknutím na symbol otazníku, kdy se vrátí zpět na rozvrh, tlačítkem „zpět“ se  vrátí opět do otázek.  Na </a:t>
            </a:r>
            <a:r>
              <a:rPr lang="cs-CZ" dirty="0"/>
              <a:t>snímku </a:t>
            </a:r>
            <a:r>
              <a:rPr lang="cs-CZ" dirty="0" smtClean="0"/>
              <a:t>č.10 </a:t>
            </a:r>
            <a:r>
              <a:rPr lang="cs-CZ" dirty="0"/>
              <a:t>žáci odkrývají  postupně políčka s čísly </a:t>
            </a:r>
            <a:r>
              <a:rPr lang="cs-CZ" dirty="0" smtClean="0"/>
              <a:t>1 </a:t>
            </a:r>
            <a:r>
              <a:rPr lang="cs-CZ" dirty="0"/>
              <a:t>– </a:t>
            </a:r>
            <a:r>
              <a:rPr lang="cs-CZ" dirty="0" smtClean="0"/>
              <a:t>12(dvě skupiny střídající se ve výběru políčka), </a:t>
            </a:r>
            <a:r>
              <a:rPr lang="cs-CZ" dirty="0"/>
              <a:t>pod každým je skryt název předmětu, pokud dokáží správně </a:t>
            </a:r>
            <a:r>
              <a:rPr lang="cs-CZ" dirty="0" smtClean="0"/>
              <a:t>odpovědět(kontrola </a:t>
            </a:r>
            <a:r>
              <a:rPr lang="cs-CZ" dirty="0"/>
              <a:t>učitelem), mohou opětovným kliknutím odkrýt část obrázku(„</a:t>
            </a:r>
            <a:r>
              <a:rPr lang="cs-CZ" dirty="0" err="1"/>
              <a:t>smajlík</a:t>
            </a:r>
            <a:r>
              <a:rPr lang="cs-CZ" dirty="0"/>
              <a:t> Einstein</a:t>
            </a:r>
            <a:r>
              <a:rPr lang="cs-CZ" dirty="0" smtClean="0"/>
              <a:t>“). Na </a:t>
            </a:r>
            <a:r>
              <a:rPr lang="cs-CZ" dirty="0"/>
              <a:t>snímku </a:t>
            </a:r>
            <a:r>
              <a:rPr lang="cs-CZ" dirty="0" smtClean="0"/>
              <a:t>11 se </a:t>
            </a:r>
            <a:r>
              <a:rPr lang="cs-CZ" dirty="0"/>
              <a:t>postupným odkrýváním </a:t>
            </a:r>
            <a:r>
              <a:rPr lang="cs-CZ" dirty="0" smtClean="0"/>
              <a:t>správných slov </a:t>
            </a:r>
            <a:r>
              <a:rPr lang="cs-CZ" dirty="0"/>
              <a:t>souvisejícím s pojmem </a:t>
            </a:r>
            <a:r>
              <a:rPr lang="cs-CZ" dirty="0" smtClean="0"/>
              <a:t>„Škola“ </a:t>
            </a:r>
            <a:r>
              <a:rPr lang="cs-CZ" dirty="0"/>
              <a:t>objeví </a:t>
            </a:r>
            <a:r>
              <a:rPr lang="cs-CZ" dirty="0" smtClean="0"/>
              <a:t>obrázek(vítězné gesto), při kliknutí na nesprávné slovo se objeví „nespokojený </a:t>
            </a:r>
            <a:r>
              <a:rPr lang="cs-CZ" dirty="0" err="1" smtClean="0"/>
              <a:t>smajlík</a:t>
            </a:r>
            <a:r>
              <a:rPr lang="cs-CZ" dirty="0" smtClean="0"/>
              <a:t>“ ; Materiál </a:t>
            </a:r>
            <a:r>
              <a:rPr lang="cs-CZ" dirty="0"/>
              <a:t>obsahuje </a:t>
            </a:r>
            <a:r>
              <a:rPr lang="cs-CZ" dirty="0" smtClean="0"/>
              <a:t>12 </a:t>
            </a:r>
            <a:r>
              <a:rPr lang="cs-CZ" dirty="0"/>
              <a:t>stran a je určen k interaktivní výuce</a:t>
            </a:r>
            <a:r>
              <a:rPr lang="cs-CZ" dirty="0"/>
              <a:t>. </a:t>
            </a:r>
            <a:endParaRPr lang="cs-CZ" dirty="0" smtClean="0"/>
          </a:p>
          <a:p>
            <a:pPr algn="just"/>
            <a:r>
              <a:rPr lang="cs-CZ" dirty="0" smtClean="0"/>
              <a:t>Je </a:t>
            </a:r>
            <a:r>
              <a:rPr lang="cs-CZ" dirty="0"/>
              <a:t>určen pro žáky 5. ročníku</a:t>
            </a:r>
          </a:p>
          <a:p>
            <a:pPr algn="just"/>
            <a:r>
              <a:rPr lang="cs-CZ" dirty="0"/>
              <a:t>Časová dotace – 40 </a:t>
            </a:r>
            <a:r>
              <a:rPr lang="cs-CZ" dirty="0" smtClean="0"/>
              <a:t>minut</a:t>
            </a:r>
            <a:endParaRPr lang="cs-CZ" dirty="0" smtClean="0"/>
          </a:p>
          <a:p>
            <a:pPr algn="just"/>
            <a:r>
              <a:rPr lang="cs-CZ" dirty="0" smtClean="0"/>
              <a:t>Pomůcky k materiálu: pracovní list(</a:t>
            </a:r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dirty="0" smtClean="0"/>
              <a:t>9), </a:t>
            </a:r>
            <a:r>
              <a:rPr lang="cs-CZ" dirty="0" smtClean="0"/>
              <a:t>nakopírovaná </a:t>
            </a:r>
            <a:r>
              <a:rPr lang="cs-CZ" dirty="0" err="1" smtClean="0"/>
              <a:t>osmisměrka</a:t>
            </a:r>
            <a:r>
              <a:rPr lang="cs-CZ" dirty="0" smtClean="0"/>
              <a:t>, psací potřeby, příp. pastelky pro </a:t>
            </a:r>
            <a:r>
              <a:rPr lang="cs-CZ" smtClean="0"/>
              <a:t>osmisměrku</a:t>
            </a:r>
            <a:endParaRPr lang="cs-CZ" dirty="0"/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02636"/>
            <a:ext cx="8229600" cy="1252728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</a:rPr>
              <a:t>At </a:t>
            </a:r>
            <a:r>
              <a:rPr lang="cs-CZ" sz="4800" dirty="0" err="1" smtClean="0">
                <a:solidFill>
                  <a:schemeClr val="accent2">
                    <a:lumMod val="75000"/>
                  </a:schemeClr>
                </a:solidFill>
              </a:rPr>
              <a:t>school</a:t>
            </a:r>
            <a:endParaRPr lang="cs-CZ" sz="4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12970" y="4365104"/>
            <a:ext cx="40174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Subjects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,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timetable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535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40651" y="1625347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Czech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676" y="3390537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German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07796" y="1625347"/>
            <a:ext cx="1111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74934" y="4992112"/>
            <a:ext cx="1172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Science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1952" y="3345511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Russian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9212" y="5018547"/>
            <a:ext cx="1114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History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8469" y="4993071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Craft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0875" y="1674054"/>
            <a:ext cx="64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I. T.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52073" y="5023273"/>
            <a:ext cx="668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P.E.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8904" y="3436475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Art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51591" y="3436474"/>
            <a:ext cx="94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Music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71410" y="1664142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Maths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875" y="2183034"/>
            <a:ext cx="1019835" cy="104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en\AppData\Local\Microsoft\Windows\Temporary Internet Files\Content.IE5\ZJS5O41J\MC9004417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133" y="3915652"/>
            <a:ext cx="1149715" cy="1149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en\AppData\Local\Microsoft\Windows\Temporary Internet Files\Content.IE5\SWOZ6R16\MC9004417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8904" y="380717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en\AppData\Local\Microsoft\Windows\Temporary Internet Files\Content.IE5\SWOZ6R16\MP9001778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345" y="5682355"/>
            <a:ext cx="1347654" cy="89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en\AppData\Local\Microsoft\Windows\Temporary Internet Files\Content.IE5\ZJS5O41J\MC9003891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643" y="5454736"/>
            <a:ext cx="1097789" cy="112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en\AppData\Local\Microsoft\Windows\Temporary Internet Files\Content.IE5\ZJS5O41J\MC9004063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15" y="5475149"/>
            <a:ext cx="1187674" cy="110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en\AppData\Local\Microsoft\Windows\Temporary Internet Files\Content.IE5\LLS0L33C\MC9002920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509" y="5414151"/>
            <a:ext cx="972690" cy="116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en\AppData\Local\Microsoft\Windows\Temporary Internet Files\Content.IE5\LF3RG2O5\MC9002339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357" y="2150703"/>
            <a:ext cx="1166367" cy="118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en\AppData\Local\Microsoft\Windows\Temporary Internet Files\Content.IE5\HC2CIDHU\MP90040079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51" y="3857088"/>
            <a:ext cx="1088355" cy="87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sen\AppData\Local\Microsoft\Windows\Temporary Internet Files\Content.IE5\Y4AYN048\MP90040079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221" y="2254579"/>
            <a:ext cx="1037040" cy="82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en\AppData\Local\Microsoft\Windows\Temporary Internet Files\Content.IE5\JJK2P0U9\MP90040081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789" y="3857088"/>
            <a:ext cx="1048605" cy="838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769184" y="1971258"/>
            <a:ext cx="1016388" cy="1252900"/>
            <a:chOff x="740651" y="2050080"/>
            <a:chExt cx="1016388" cy="1252900"/>
          </a:xfrm>
        </p:grpSpPr>
        <p:pic>
          <p:nvPicPr>
            <p:cNvPr id="2063" name="Picture 15" descr="C:\Users\sen\AppData\Local\Microsoft\Windows\Temporary Internet Files\Content.IE5\QULYGD05\MC900389384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0651" y="2050080"/>
              <a:ext cx="957313" cy="1252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 rot="20583739">
              <a:off x="961628" y="2497308"/>
              <a:ext cx="79541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Český </a:t>
              </a:r>
            </a:p>
            <a:p>
              <a:r>
                <a:rPr lang="cs-CZ" dirty="0" smtClean="0"/>
                <a:t>jazyk</a:t>
              </a:r>
              <a:endParaRPr lang="cs-CZ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3600420" y="908720"/>
            <a:ext cx="1943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SUBJECTS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943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5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2" grpId="0"/>
      <p:bldP spid="13" grpId="0"/>
      <p:bldP spid="5" grpId="0"/>
      <p:bldP spid="8" grpId="0"/>
      <p:bldP spid="10" grpId="0"/>
      <p:bldP spid="14" grpId="0"/>
      <p:bldP spid="15" grpId="0"/>
      <p:bldP spid="16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7859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45656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do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Click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answer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717165" y="3968713"/>
            <a:ext cx="2520280" cy="927393"/>
          </a:xfrm>
          <a:prstGeom prst="cloudCallout">
            <a:avLst>
              <a:gd name="adj1" fmla="val -50850"/>
              <a:gd name="adj2" fmla="val 5365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Science.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9" name="Picture 7" descr="C:\Users\sen\AppData\Local\Microsoft\Windows\Temporary Internet Files\Content.IE5\HC2CIDHU\MC9004295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558" y="4616095"/>
            <a:ext cx="126365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en\AppData\Local\Microsoft\Windows\Temporary Internet Files\Content.IE5\QULYGD05\MC900396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28" y="2807412"/>
            <a:ext cx="1309421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láček 11"/>
          <p:cNvSpPr/>
          <p:nvPr/>
        </p:nvSpPr>
        <p:spPr>
          <a:xfrm>
            <a:off x="1457025" y="2176435"/>
            <a:ext cx="2520280" cy="927393"/>
          </a:xfrm>
          <a:prstGeom prst="cloudCallout">
            <a:avLst>
              <a:gd name="adj1" fmla="val -50850"/>
              <a:gd name="adj2" fmla="val 5365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80" name="Picture 8" descr="C:\Users\sen\AppData\Local\Microsoft\Windows\Temporary Internet Files\Content.IE5\HC2CIDHU\MC9004357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479" y="2111271"/>
            <a:ext cx="816693" cy="177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/>
          <p:cNvSpPr/>
          <p:nvPr/>
        </p:nvSpPr>
        <p:spPr>
          <a:xfrm>
            <a:off x="6080888" y="1392684"/>
            <a:ext cx="2520280" cy="927393"/>
          </a:xfrm>
          <a:prstGeom prst="cloudCallout">
            <a:avLst>
              <a:gd name="adj1" fmla="val -65270"/>
              <a:gd name="adj2" fmla="val 6123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Maths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84" name="Picture 12" descr="C:\Users\sen\AppData\Local\Microsoft\Windows\Temporary Internet Files\Content.IE5\QULYGD05\MC900441276[1].pn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708" y="4432409"/>
            <a:ext cx="2037045" cy="203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láček 21"/>
          <p:cNvSpPr/>
          <p:nvPr/>
        </p:nvSpPr>
        <p:spPr>
          <a:xfrm>
            <a:off x="6228184" y="3505016"/>
            <a:ext cx="2520280" cy="927393"/>
          </a:xfrm>
          <a:prstGeom prst="cloudCallout">
            <a:avLst>
              <a:gd name="adj1" fmla="val -47594"/>
              <a:gd name="adj2" fmla="val 70084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P. 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51655" y="6007789"/>
            <a:ext cx="824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Mike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0052" y="4705579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Peggy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29914" y="6100705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Lucy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83968" y="2999424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Joe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591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4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205443"/>
              </p:ext>
            </p:extLst>
          </p:nvPr>
        </p:nvGraphicFramePr>
        <p:xfrm>
          <a:off x="1969065" y="1550480"/>
          <a:ext cx="5205870" cy="375704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578430"/>
                <a:gridCol w="578430"/>
                <a:gridCol w="578430"/>
                <a:gridCol w="578430"/>
                <a:gridCol w="578430"/>
                <a:gridCol w="578430"/>
                <a:gridCol w="578430"/>
                <a:gridCol w="578430"/>
                <a:gridCol w="578430"/>
              </a:tblGrid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TlToB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lToB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TlToB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</a:tbl>
          </a:graphicData>
        </a:graphic>
      </p:graphicFrame>
      <p:cxnSp>
        <p:nvCxnSpPr>
          <p:cNvPr id="7" name="Přímá spojnice se šipkou 6"/>
          <p:cNvCxnSpPr/>
          <p:nvPr/>
        </p:nvCxnSpPr>
        <p:spPr>
          <a:xfrm>
            <a:off x="5724128" y="1772816"/>
            <a:ext cx="0" cy="28803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869032" y="5085184"/>
            <a:ext cx="3431159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347864" y="4653136"/>
            <a:ext cx="2448272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347864" y="3645024"/>
            <a:ext cx="3600400" cy="0"/>
          </a:xfrm>
          <a:prstGeom prst="straightConnector1">
            <a:avLst/>
          </a:prstGeom>
          <a:ln w="38100">
            <a:solidFill>
              <a:schemeClr val="accent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934180" y="1772816"/>
            <a:ext cx="0" cy="288032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267744" y="2132856"/>
            <a:ext cx="0" cy="2044733"/>
          </a:xfrm>
          <a:prstGeom prst="straightConnector1">
            <a:avLst/>
          </a:prstGeom>
          <a:ln w="38100">
            <a:solidFill>
              <a:srgbClr val="99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267744" y="2181527"/>
            <a:ext cx="2304256" cy="1996062"/>
          </a:xfrm>
          <a:prstGeom prst="straightConnector1">
            <a:avLst/>
          </a:prstGeom>
          <a:ln w="381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771800" y="2276872"/>
            <a:ext cx="3024336" cy="0"/>
          </a:xfrm>
          <a:prstGeom prst="straightConnector1">
            <a:avLst/>
          </a:prstGeom>
          <a:ln w="38100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6300191" y="2276872"/>
            <a:ext cx="0" cy="1900717"/>
          </a:xfrm>
          <a:prstGeom prst="straightConnector1">
            <a:avLst/>
          </a:prstGeom>
          <a:ln w="381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2771800" y="1778714"/>
            <a:ext cx="1368152" cy="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3275856" y="4077072"/>
            <a:ext cx="864096" cy="0"/>
          </a:xfrm>
          <a:prstGeom prst="straightConnector1">
            <a:avLst/>
          </a:prstGeom>
          <a:ln w="38100">
            <a:solidFill>
              <a:srgbClr val="CC00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4572000" y="3208857"/>
            <a:ext cx="720080" cy="0"/>
          </a:xfrm>
          <a:prstGeom prst="straightConnector1">
            <a:avLst/>
          </a:prstGeom>
          <a:ln w="38100">
            <a:solidFill>
              <a:srgbClr val="33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2284621" y="5573423"/>
            <a:ext cx="1537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Solution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412595" y="980728"/>
            <a:ext cx="4424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</a:rPr>
              <a:t>Strike the names of the subjects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849185" y="5588527"/>
            <a:ext cx="2885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SCHOOL TIMETABLE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142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672006"/>
              </p:ext>
            </p:extLst>
          </p:nvPr>
        </p:nvGraphicFramePr>
        <p:xfrm>
          <a:off x="287523" y="1399838"/>
          <a:ext cx="8568955" cy="522175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069580"/>
                <a:gridCol w="1299875"/>
                <a:gridCol w="1299875"/>
                <a:gridCol w="1299875"/>
                <a:gridCol w="1299875"/>
                <a:gridCol w="1299875"/>
              </a:tblGrid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Monday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English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Czech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P.E.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Art</a:t>
                      </a:r>
                      <a:endParaRPr lang="cs-CZ" sz="24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Tuesday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History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Science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Czech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I. T.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Wednesday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German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English</a:t>
                      </a: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Art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P. E.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Thursday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Czech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English</a:t>
                      </a:r>
                      <a:endParaRPr lang="cs-CZ" sz="240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Music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Russian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I.T.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9481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Friday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Maths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Science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German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Craft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History</a:t>
                      </a:r>
                      <a:endParaRPr lang="cs-CZ" sz="24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652244" y="692696"/>
            <a:ext cx="38395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chemeClr val="accent2">
                    <a:lumMod val="75000"/>
                  </a:schemeClr>
                </a:solidFill>
              </a:rPr>
              <a:t>School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accent2">
                    <a:lumMod val="75000"/>
                  </a:schemeClr>
                </a:solidFill>
              </a:rPr>
              <a:t>timetable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331560" y="981390"/>
            <a:ext cx="377192" cy="301189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7" y="6093296"/>
            <a:ext cx="46698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Thursday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1637184"/>
            <a:ext cx="4437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Maths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7" y="2273771"/>
            <a:ext cx="41168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Czech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Friday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7" y="2910358"/>
            <a:ext cx="4471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Art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Wednesday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7" y="4183532"/>
            <a:ext cx="4735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Russian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Thursday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7" y="3546945"/>
            <a:ext cx="4601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Science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Tuesday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7" y="5456706"/>
            <a:ext cx="40983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P.E.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Tuesday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7" y="4820119"/>
            <a:ext cx="4548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History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lačítko akce: Nápověda 10">
            <a:hlinkClick r:id="rId2" action="ppaction://hlinksldjump" highlightClick="1"/>
          </p:cNvPr>
          <p:cNvSpPr/>
          <p:nvPr/>
        </p:nvSpPr>
        <p:spPr>
          <a:xfrm>
            <a:off x="8100392" y="6020247"/>
            <a:ext cx="504056" cy="534714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774516" y="2273771"/>
            <a:ext cx="1922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No,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74516" y="1639815"/>
            <a:ext cx="162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72350" y="2910358"/>
            <a:ext cx="162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72350" y="3546945"/>
            <a:ext cx="162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74516" y="4183532"/>
            <a:ext cx="162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72459" y="4865316"/>
            <a:ext cx="1922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No,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72460" y="5456706"/>
            <a:ext cx="1922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No,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73246" y="6093295"/>
            <a:ext cx="162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501" y="980728"/>
            <a:ext cx="6934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Answer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questions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look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school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timetable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5546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644859"/>
            <a:ext cx="4285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110134"/>
            <a:ext cx="4011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Friday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636911"/>
            <a:ext cx="4281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Tuesday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119191"/>
            <a:ext cx="4410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Thursday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206299"/>
            <a:ext cx="3288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When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Art?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667964"/>
            <a:ext cx="3342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When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I. T.?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155960"/>
            <a:ext cx="3642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When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Music?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624974"/>
            <a:ext cx="3288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When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Art?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7265" y="3580856"/>
            <a:ext cx="4729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Wednesday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lačítko akce: Nápověda 12">
            <a:hlinkClick r:id="rId2" action="ppaction://hlinksldjump" highlightClick="1"/>
          </p:cNvPr>
          <p:cNvSpPr/>
          <p:nvPr/>
        </p:nvSpPr>
        <p:spPr>
          <a:xfrm>
            <a:off x="8352420" y="6020247"/>
            <a:ext cx="504056" cy="534714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6070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en\AppData\Local\Microsoft\Windows\Temporary Internet Files\Content.IE5\SWOZ6R16\MC900439851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56" y="237121"/>
            <a:ext cx="7992888" cy="638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Maths</a:t>
            </a:r>
            <a:endParaRPr lang="cs-CZ" sz="2000" b="1" dirty="0" smtClean="0"/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Science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Art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Czech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English</a:t>
            </a:r>
            <a:endParaRPr lang="cs-CZ" sz="2000" b="1" dirty="0" smtClean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History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P. E.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Music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Craft</a:t>
            </a:r>
            <a:endParaRPr lang="cs-CZ" sz="2000" b="1" dirty="0" smtClean="0"/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I. T.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German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Russian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671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13" grpId="0" animBg="1"/>
      <p:bldP spid="14" grpId="0" animBg="1"/>
      <p:bldP spid="1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2606327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bedroom</a:t>
            </a:r>
            <a:endParaRPr lang="cs-CZ" sz="2400" dirty="0"/>
          </a:p>
        </p:txBody>
      </p:sp>
      <p:pic>
        <p:nvPicPr>
          <p:cNvPr id="1026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834" y="1513238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1029" name="Picture 5" descr="C:\Users\sen\AppData\Local\Microsoft\Windows\Temporary Internet Files\Content.IE5\ZJS5O41J\MM91000112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438400"/>
            <a:ext cx="2502768" cy="250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Mrak 17"/>
          <p:cNvSpPr/>
          <p:nvPr/>
        </p:nvSpPr>
        <p:spPr>
          <a:xfrm>
            <a:off x="2818799" y="2504920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2818799" y="3313832"/>
            <a:ext cx="1368152" cy="115212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2818799" y="4095667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3801325" y="3334046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801325" y="4117339"/>
            <a:ext cx="1368152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4838588" y="4159713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4858445" y="3334046"/>
            <a:ext cx="1368152" cy="115212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832784" y="2537656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3813292" y="2438400"/>
            <a:ext cx="1368152" cy="1152128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5565" y="2312820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cinema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555565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pencil</a:t>
            </a:r>
            <a:r>
              <a:rPr lang="cs-CZ" sz="2400" dirty="0" smtClean="0"/>
              <a:t> case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6804248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bookshop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555565" y="3149927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lesson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555565" y="3987034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castle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555565" y="4824141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exercise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555565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square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6804248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sofa</a:t>
            </a:r>
            <a:endParaRPr lang="cs-CZ" sz="2400" dirty="0"/>
          </a:p>
        </p:txBody>
      </p:sp>
      <p:sp>
        <p:nvSpPr>
          <p:cNvPr id="36" name="Obdélník 35"/>
          <p:cNvSpPr/>
          <p:nvPr/>
        </p:nvSpPr>
        <p:spPr>
          <a:xfrm>
            <a:off x="2606327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crayons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4697524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board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6804248" y="4824141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Science</a:t>
            </a:r>
            <a:endParaRPr lang="cs-CZ" sz="2400" dirty="0"/>
          </a:p>
        </p:txBody>
      </p:sp>
      <p:sp>
        <p:nvSpPr>
          <p:cNvPr id="39" name="Obdélník 38"/>
          <p:cNvSpPr/>
          <p:nvPr/>
        </p:nvSpPr>
        <p:spPr>
          <a:xfrm>
            <a:off x="6804248" y="3987034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bathroom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6804248" y="3149927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Maths</a:t>
            </a:r>
            <a:endParaRPr lang="cs-CZ" sz="2400" dirty="0"/>
          </a:p>
        </p:txBody>
      </p:sp>
      <p:sp>
        <p:nvSpPr>
          <p:cNvPr id="41" name="Obdélník 40"/>
          <p:cNvSpPr/>
          <p:nvPr/>
        </p:nvSpPr>
        <p:spPr>
          <a:xfrm>
            <a:off x="6804248" y="2312820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rubber</a:t>
            </a:r>
            <a:endParaRPr lang="cs-CZ" sz="2400" dirty="0"/>
          </a:p>
        </p:txBody>
      </p:sp>
      <p:sp>
        <p:nvSpPr>
          <p:cNvPr id="42" name="Obdélník 41"/>
          <p:cNvSpPr/>
          <p:nvPr/>
        </p:nvSpPr>
        <p:spPr>
          <a:xfrm>
            <a:off x="4697524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classroom</a:t>
            </a:r>
            <a:endParaRPr lang="cs-CZ" sz="2400" dirty="0"/>
          </a:p>
        </p:txBody>
      </p:sp>
      <p:pic>
        <p:nvPicPr>
          <p:cNvPr id="43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32" y="5701701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8777" y="5738517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915" y="4034750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915" y="1535152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32" y="4040033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sen\AppData\Local\Microsoft\Windows\Temporary Internet Files\Content.IE5\LF3RG2O5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32" y="2341550"/>
            <a:ext cx="332234" cy="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9364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9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7" grpId="0" animBg="1"/>
      <p:bldP spid="30" grpId="0" animBg="1"/>
      <p:bldP spid="32" grpId="0" animBg="1"/>
      <p:bldP spid="34" grpId="0" animBg="1"/>
      <p:bldP spid="35" grpId="0" animBg="1"/>
      <p:bldP spid="3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sz="2000" i="1" u="sng" dirty="0" smtClean="0"/>
              <a:t>Použitá literatura:</a:t>
            </a:r>
          </a:p>
          <a:p>
            <a:r>
              <a:rPr lang="cs-CZ" sz="2000" i="1" dirty="0" err="1" smtClean="0"/>
              <a:t>Chit</a:t>
            </a:r>
            <a:r>
              <a:rPr lang="cs-CZ" sz="2000" i="1" dirty="0" smtClean="0"/>
              <a:t> – Chat 2, Oxford University </a:t>
            </a:r>
            <a:r>
              <a:rPr lang="cs-CZ" sz="2000" i="1" dirty="0" err="1" smtClean="0"/>
              <a:t>Press</a:t>
            </a:r>
            <a:r>
              <a:rPr lang="cs-CZ" sz="2000" i="1" dirty="0" smtClean="0"/>
              <a:t> , r.2002</a:t>
            </a:r>
          </a:p>
          <a:p>
            <a:endParaRPr lang="cs-CZ" sz="2000" dirty="0"/>
          </a:p>
          <a:p>
            <a:pPr lvl="0">
              <a:buClr>
                <a:srgbClr val="31B6FD"/>
              </a:buClr>
            </a:pPr>
            <a:r>
              <a:rPr lang="cs-CZ" sz="2000" i="1" u="sng" dirty="0" smtClean="0">
                <a:solidFill>
                  <a:srgbClr val="073E87"/>
                </a:solidFill>
              </a:rPr>
              <a:t>Jiné </a:t>
            </a:r>
            <a:r>
              <a:rPr lang="cs-CZ" sz="2000" i="1" u="sng" dirty="0">
                <a:solidFill>
                  <a:srgbClr val="073E87"/>
                </a:solidFill>
              </a:rPr>
              <a:t>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sz="2000" i="1" dirty="0" smtClean="0">
                <a:solidFill>
                  <a:srgbClr val="073E87"/>
                </a:solidFill>
              </a:rPr>
              <a:t>galerie microsoft.office.com</a:t>
            </a:r>
            <a:endParaRPr lang="cs-CZ" sz="2000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662</TotalTime>
  <Words>731</Words>
  <Application>Microsoft Office PowerPoint</Application>
  <PresentationFormat>Předvádění na obrazovce (4:3)</PresentationFormat>
  <Paragraphs>230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At school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At school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54</cp:revision>
  <dcterms:created xsi:type="dcterms:W3CDTF">2013-05-10T12:01:16Z</dcterms:created>
  <dcterms:modified xsi:type="dcterms:W3CDTF">2013-11-09T00:19:26Z</dcterms:modified>
</cp:coreProperties>
</file>