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7" r:id="rId2"/>
    <p:sldId id="280" r:id="rId3"/>
    <p:sldId id="298" r:id="rId4"/>
    <p:sldId id="289" r:id="rId5"/>
    <p:sldId id="286" r:id="rId6"/>
    <p:sldId id="299" r:id="rId7"/>
    <p:sldId id="300" r:id="rId8"/>
    <p:sldId id="301" r:id="rId9"/>
    <p:sldId id="258"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0" d="100"/>
          <a:sy n="90" d="100"/>
        </p:scale>
        <p:origin x="-978"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9.11.2013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45F69F2D-6709-4D68-BDB3-62661C38F8B4}"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79AED9A1-85BC-45EE-B2A4-3311640071C5}" type="datetimeFigureOut">
              <a:rPr lang="cs-CZ"/>
              <a:pPr>
                <a:defRPr/>
              </a:pPr>
              <a:t>9.11.2013</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8A2481B-5154-415F-B752-558547769AA3}" type="datetimeFigureOut">
              <a:rPr lang="cs-CZ" smtClean="0"/>
              <a:pPr/>
              <a:t>9.11.2013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20264769-77EF-4CD0-90DE-F7D7F2D423C4}"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398780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rPr>
                        <a:t>VY_32_INOVACE_CJ_4_KRE_03_NAVRATY_Z_EMIGRACE_III_-_MILAN_KUNDERA</a:t>
                      </a:r>
                      <a:endParaRPr kumimoji="0" lang="cs-CZ" sz="1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Jiří Krejčí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Současná česká literatura (1989 – 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Arial" charset="0"/>
                          <a:cs typeface="Arial" charset="0"/>
                        </a:rPr>
                        <a:t>6. 11. 2013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defRPr/>
                      </a:pPr>
                      <a:r>
                        <a:rPr kumimoji="0" lang="cs-CZ" sz="1200" b="0" i="0" kern="1200" smtClean="0">
                          <a:solidFill>
                            <a:schemeClr val="tx1"/>
                          </a:solidFill>
                          <a:latin typeface="+mn-lt"/>
                          <a:ea typeface="+mn-ea"/>
                          <a:cs typeface="+mn-cs"/>
                        </a:rPr>
                        <a:t>Výukový materiál přináší přehled</a:t>
                      </a:r>
                      <a:r>
                        <a:rPr kumimoji="0" lang="cs-CZ" sz="1200" b="0" i="0" kern="1200" baseline="0" smtClean="0">
                          <a:solidFill>
                            <a:schemeClr val="tx1"/>
                          </a:solidFill>
                          <a:latin typeface="+mn-lt"/>
                          <a:ea typeface="+mn-ea"/>
                          <a:cs typeface="+mn-cs"/>
                        </a:rPr>
                        <a:t> díla Milana Kundery po roce 1989. Zároveň se snaží o zapojení studentů do výuky formou reflexe citovaného textu.</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Arial" charset="0"/>
                        </a:rPr>
                        <a:t>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smtClean="0">
                          <a:ln>
                            <a:noFill/>
                          </a:ln>
                          <a:solidFill>
                            <a:schemeClr val="tx1"/>
                          </a:solidFill>
                          <a:effectLst/>
                          <a:latin typeface="Arial" charset="0"/>
                          <a:cs typeface="Times New Roman" pitchFamily="18" charset="0"/>
                        </a:rPr>
                        <a:t>Možnosti využití: promítání, práce jednotlivců nebo dvojic u PC </a:t>
                      </a:r>
                      <a:r>
                        <a:rPr kumimoji="0" lang="cs-CZ" sz="1200" b="0" i="0" u="none" strike="noStrike" cap="none" normalizeH="0" baseline="0" smtClean="0">
                          <a:ln>
                            <a:noFill/>
                          </a:ln>
                          <a:solidFill>
                            <a:schemeClr val="tx1"/>
                          </a:solidFill>
                          <a:effectLst/>
                          <a:latin typeface="Times New Roman" pitchFamily="18" charset="0"/>
                          <a:cs typeface="Times New Roman" pitchFamily="18" charset="0"/>
                        </a:rPr>
                        <a:t> </a:t>
                      </a: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5156"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5158" name="Picture 2"/>
          <p:cNvPicPr>
            <a:picLocks noChangeAspect="1" noChangeArrowheads="1"/>
          </p:cNvPicPr>
          <p:nvPr/>
        </p:nvPicPr>
        <p:blipFill>
          <a:blip r:embed="rId3" cstate="print"/>
          <a:srcRect/>
          <a:stretch>
            <a:fillRect/>
          </a:stretch>
        </p:blipFill>
        <p:spPr bwMode="auto">
          <a:xfrm>
            <a:off x="1907704" y="5372100"/>
            <a:ext cx="6081712" cy="148590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sz="2800" cap="small" smtClean="0">
                <a:latin typeface="Constantia" pitchFamily="18" charset="0"/>
              </a:rPr>
              <a:t>Návraty z emigrace III – Milan Kundera</a:t>
            </a:r>
            <a:endParaRPr lang="cs-CZ" sz="2800"/>
          </a:p>
        </p:txBody>
      </p:sp>
      <p:sp>
        <p:nvSpPr>
          <p:cNvPr id="3" name="Podnadpis 2"/>
          <p:cNvSpPr>
            <a:spLocks noGrp="1"/>
          </p:cNvSpPr>
          <p:nvPr>
            <p:ph type="subTitle" idx="1"/>
          </p:nvPr>
        </p:nvSpPr>
        <p:spPr/>
        <p:txBody>
          <a:bodyPr/>
          <a:lstStyle/>
          <a:p>
            <a:r>
              <a:rPr lang="cs-CZ" smtClean="0">
                <a:latin typeface="Constantia" pitchFamily="18" charset="0"/>
              </a:rPr>
              <a:t>Česká literatura po roce 1989</a:t>
            </a:r>
            <a:endParaRPr lang="cs-CZ">
              <a:latin typeface="Constantia"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1115616" y="692696"/>
            <a:ext cx="7571184" cy="5174704"/>
          </a:xfrm>
        </p:spPr>
        <p:txBody>
          <a:bodyPr>
            <a:normAutofit/>
          </a:bodyPr>
          <a:lstStyle/>
          <a:p>
            <a:pPr marL="0" algn="just">
              <a:spcBef>
                <a:spcPts val="0"/>
              </a:spcBef>
              <a:buNone/>
            </a:pPr>
            <a:r>
              <a:rPr lang="cs-CZ" i="1" smtClean="0">
                <a:latin typeface="Constantia" pitchFamily="18" charset="0"/>
              </a:rPr>
              <a:t>Milan Kundera je největším paradoxem české literatury, její největší lidskou záhadou a rébusem. Je ve světě nejznámějším českým spisovatelem, ale v Česku je nejméně známým spisovatelem světovým. Alespoň pokud jde o dostupnost jeho děl.</a:t>
            </a:r>
          </a:p>
          <a:p>
            <a:pPr marL="0" algn="just">
              <a:spcBef>
                <a:spcPts val="0"/>
              </a:spcBef>
              <a:buNone/>
            </a:pPr>
            <a:endParaRPr lang="cs-CZ" i="1" smtClean="0">
              <a:latin typeface="Constantia" pitchFamily="18" charset="0"/>
            </a:endParaRPr>
          </a:p>
          <a:p>
            <a:pPr marL="0" algn="r">
              <a:spcBef>
                <a:spcPts val="0"/>
              </a:spcBef>
              <a:buNone/>
            </a:pPr>
            <a:r>
              <a:rPr lang="cs-CZ" i="1" smtClean="0">
                <a:latin typeface="Constantia" pitchFamily="18" charset="0"/>
              </a:rPr>
              <a:t>Jiří Peňás</a:t>
            </a:r>
          </a:p>
          <a:p>
            <a:pPr marL="0" algn="r">
              <a:spcBef>
                <a:spcPts val="0"/>
              </a:spcBef>
              <a:buNone/>
            </a:pPr>
            <a:endParaRPr lang="cs-CZ" i="1" smtClean="0">
              <a:latin typeface="Constantia" pitchFamily="18" charset="0"/>
            </a:endParaRPr>
          </a:p>
          <a:p>
            <a:pPr marL="0" algn="r">
              <a:spcBef>
                <a:spcPts val="0"/>
              </a:spcBef>
              <a:buNone/>
            </a:pPr>
            <a:r>
              <a:rPr lang="cs-CZ" sz="1200" smtClean="0">
                <a:latin typeface="Constantia" pitchFamily="18" charset="0"/>
              </a:rPr>
              <a:t>(Peňás, 2013)</a:t>
            </a: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2">
                                            <p:txEl>
                                              <p:pRg st="0" end="0"/>
                                            </p:txEl>
                                          </p:spTgt>
                                        </p:tgtEl>
                                        <p:attrNameLst>
                                          <p:attrName>style.visibility</p:attrName>
                                        </p:attrNameLst>
                                      </p:cBhvr>
                                      <p:to>
                                        <p:strVal val="visible"/>
                                      </p:to>
                                    </p:set>
                                    <p:anim calcmode="discrete" valueType="clr">
                                      <p:cBhvr override="childStyle">
                                        <p:cTn id="7" dur="80"/>
                                        <p:tgtEl>
                                          <p:spTgt spid="2">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2">
                                            <p:txEl>
                                              <p:pRg st="0" end="0"/>
                                            </p:txEl>
                                          </p:spTgt>
                                        </p:tgtEl>
                                        <p:attrNameLst>
                                          <p:attrName>fill.type</p:attrName>
                                        </p:attrNameLst>
                                      </p:cBhvr>
                                      <p:to>
                                        <p:strVal val="solid"/>
                                      </p:to>
                                    </p:set>
                                  </p:childTnLst>
                                </p:cTn>
                              </p:par>
                              <p:par>
                                <p:cTn id="10" presetID="27" presetClass="entr" presetSubtype="0" fill="hold" nodeType="withEffect">
                                  <p:stCondLst>
                                    <p:cond delay="0"/>
                                  </p:stCondLst>
                                  <p:iterate type="lt">
                                    <p:tmPct val="50000"/>
                                  </p:iterate>
                                  <p:childTnLst>
                                    <p:set>
                                      <p:cBhvr>
                                        <p:cTn id="11" dur="1" fill="hold">
                                          <p:stCondLst>
                                            <p:cond delay="0"/>
                                          </p:stCondLst>
                                        </p:cTn>
                                        <p:tgtEl>
                                          <p:spTgt spid="2">
                                            <p:txEl>
                                              <p:pRg st="2" end="2"/>
                                            </p:txEl>
                                          </p:spTgt>
                                        </p:tgtEl>
                                        <p:attrNameLst>
                                          <p:attrName>style.visibility</p:attrName>
                                        </p:attrNameLst>
                                      </p:cBhvr>
                                      <p:to>
                                        <p:strVal val="visible"/>
                                      </p:to>
                                    </p:set>
                                    <p:anim calcmode="discrete" valueType="clr">
                                      <p:cBhvr override="childStyle">
                                        <p:cTn id="12" dur="80"/>
                                        <p:tgtEl>
                                          <p:spTgt spid="2">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2">
                                            <p:txEl>
                                              <p:pRg st="2" end="2"/>
                                            </p:txEl>
                                          </p:spTgt>
                                        </p:tgtEl>
                                        <p:attrNameLst>
                                          <p:attrName>fillcolor</p:attrName>
                                        </p:attrNameLst>
                                      </p:cBhvr>
                                      <p:tavLst>
                                        <p:tav tm="0">
                                          <p:val>
                                            <p:clrVal>
                                              <a:schemeClr val="accent2"/>
                                            </p:clrVal>
                                          </p:val>
                                        </p:tav>
                                        <p:tav tm="50000">
                                          <p:val>
                                            <p:clrVal>
                                              <a:schemeClr val="hlink"/>
                                            </p:clrVal>
                                          </p:val>
                                        </p:tav>
                                      </p:tavLst>
                                    </p:anim>
                                    <p:set>
                                      <p:cBhvr>
                                        <p:cTn id="14" dur="80"/>
                                        <p:tgtEl>
                                          <p:spTgt spid="2">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mtClean="0">
                <a:effectLst/>
                <a:latin typeface="Constantia" pitchFamily="18" charset="0"/>
              </a:rPr>
              <a:t>Milan Kundera (1929)</a:t>
            </a:r>
            <a:endParaRPr lang="cs-CZ">
              <a:effectLst/>
              <a:latin typeface="Constantia" pitchFamily="18" charset="0"/>
            </a:endParaRPr>
          </a:p>
        </p:txBody>
      </p:sp>
      <p:sp>
        <p:nvSpPr>
          <p:cNvPr id="6" name="TextovéPole 5"/>
          <p:cNvSpPr txBox="1"/>
          <p:nvPr/>
        </p:nvSpPr>
        <p:spPr>
          <a:xfrm>
            <a:off x="7524328" y="5877272"/>
            <a:ext cx="864096" cy="276999"/>
          </a:xfrm>
          <a:prstGeom prst="rect">
            <a:avLst/>
          </a:prstGeom>
          <a:noFill/>
        </p:spPr>
        <p:txBody>
          <a:bodyPr wrap="square" rtlCol="0">
            <a:spAutoFit/>
          </a:bodyPr>
          <a:lstStyle/>
          <a:p>
            <a:pPr algn="r"/>
            <a:r>
              <a:rPr lang="cs-CZ" sz="1200" smtClean="0">
                <a:latin typeface="Constantia" pitchFamily="18" charset="0"/>
              </a:rPr>
              <a:t>(obr. 1)</a:t>
            </a:r>
            <a:endParaRPr lang="cs-CZ" sz="1200">
              <a:latin typeface="Constantia" pitchFamily="18" charset="0"/>
            </a:endParaRPr>
          </a:p>
        </p:txBody>
      </p:sp>
      <p:pic>
        <p:nvPicPr>
          <p:cNvPr id="7" name="Zástupný symbol pro obsah 6" descr="http://upload.wikimedia.org/wikipedia/commons/0/04/Milan_Kundera.jpg"/>
          <p:cNvPicPr>
            <a:picLocks noGrp="1"/>
          </p:cNvPicPr>
          <p:nvPr>
            <p:ph idx="1"/>
          </p:nvPr>
        </p:nvPicPr>
        <p:blipFill>
          <a:blip r:embed="rId2" cstate="print"/>
          <a:srcRect/>
          <a:stretch>
            <a:fillRect/>
          </a:stretch>
        </p:blipFill>
        <p:spPr bwMode="auto">
          <a:xfrm>
            <a:off x="1547664" y="1412776"/>
            <a:ext cx="6813665" cy="446670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mtClean="0">
                <a:effectLst/>
                <a:latin typeface="Constantia" pitchFamily="18" charset="0"/>
              </a:rPr>
              <a:t>Romány, eseje</a:t>
            </a:r>
            <a:endParaRPr lang="cs-CZ">
              <a:effectLst/>
              <a:latin typeface="Constantia" pitchFamily="18" charset="0"/>
            </a:endParaRPr>
          </a:p>
        </p:txBody>
      </p:sp>
      <p:sp>
        <p:nvSpPr>
          <p:cNvPr id="3" name="Zástupný symbol pro obsah 2"/>
          <p:cNvSpPr>
            <a:spLocks noGrp="1"/>
          </p:cNvSpPr>
          <p:nvPr>
            <p:ph idx="1"/>
          </p:nvPr>
        </p:nvSpPr>
        <p:spPr>
          <a:xfrm>
            <a:off x="1403648" y="1700808"/>
            <a:ext cx="7498080" cy="4824536"/>
          </a:xfrm>
        </p:spPr>
        <p:txBody>
          <a:bodyPr>
            <a:normAutofit fontScale="85000" lnSpcReduction="20000"/>
          </a:bodyPr>
          <a:lstStyle/>
          <a:p>
            <a:pPr>
              <a:buNone/>
            </a:pPr>
            <a:endParaRPr lang="cs-CZ" sz="1300" smtClean="0">
              <a:latin typeface="Constantia" pitchFamily="18" charset="0"/>
            </a:endParaRPr>
          </a:p>
          <a:p>
            <a:pPr marL="0" algn="just">
              <a:spcBef>
                <a:spcPts val="0"/>
              </a:spcBef>
              <a:buFont typeface="Wingdings" pitchFamily="2" charset="2"/>
              <a:buChar char="v"/>
            </a:pPr>
            <a:r>
              <a:rPr lang="cs-CZ" sz="2800" i="1" smtClean="0">
                <a:latin typeface="Constantia" pitchFamily="18" charset="0"/>
              </a:rPr>
              <a:t>Nesmrtelnost</a:t>
            </a:r>
            <a:r>
              <a:rPr lang="cs-CZ" sz="2800" smtClean="0">
                <a:latin typeface="Constantia" pitchFamily="18" charset="0"/>
              </a:rPr>
              <a:t> (R, franc. s tit. </a:t>
            </a:r>
            <a:r>
              <a:rPr lang="cs-CZ" sz="2800" i="1" smtClean="0">
                <a:latin typeface="Constantia" pitchFamily="18" charset="0"/>
              </a:rPr>
              <a:t>L’Immortalité</a:t>
            </a:r>
            <a:r>
              <a:rPr lang="cs-CZ" sz="2800" smtClean="0">
                <a:latin typeface="Constantia" pitchFamily="18" charset="0"/>
              </a:rPr>
              <a:t>, Paris 1990; česky Toronto 1993, Brno 1993)</a:t>
            </a:r>
          </a:p>
          <a:p>
            <a:pPr marL="0" algn="just">
              <a:spcBef>
                <a:spcPts val="0"/>
              </a:spcBef>
              <a:buFont typeface="Wingdings" pitchFamily="2" charset="2"/>
              <a:buChar char="v"/>
            </a:pPr>
            <a:r>
              <a:rPr lang="cs-CZ" sz="2800" smtClean="0">
                <a:latin typeface="Constantia" pitchFamily="18" charset="0"/>
              </a:rPr>
              <a:t> </a:t>
            </a:r>
            <a:r>
              <a:rPr lang="cs-CZ" sz="2800" i="1" smtClean="0">
                <a:latin typeface="Constantia" pitchFamily="18" charset="0"/>
              </a:rPr>
              <a:t>Les Testaments trahis</a:t>
            </a:r>
            <a:r>
              <a:rPr lang="cs-CZ" sz="2800" smtClean="0">
                <a:latin typeface="Constantia" pitchFamily="18" charset="0"/>
              </a:rPr>
              <a:t>[Zrazené testamenty] (franc.,  Paris 1993; česky jako celek nepublikováno)</a:t>
            </a:r>
          </a:p>
          <a:p>
            <a:pPr marL="0" algn="just">
              <a:spcBef>
                <a:spcPts val="0"/>
              </a:spcBef>
              <a:buFont typeface="Wingdings" pitchFamily="2" charset="2"/>
              <a:buChar char="v"/>
            </a:pPr>
            <a:r>
              <a:rPr lang="cs-CZ" sz="2800" i="1" smtClean="0">
                <a:latin typeface="Constantia" pitchFamily="18" charset="0"/>
              </a:rPr>
              <a:t>La Lenteur</a:t>
            </a:r>
            <a:r>
              <a:rPr lang="cs-CZ" sz="2800" smtClean="0">
                <a:latin typeface="Constantia" pitchFamily="18" charset="0"/>
              </a:rPr>
              <a:t>[Pomalost] (franc., Paris 1995) </a:t>
            </a:r>
          </a:p>
          <a:p>
            <a:pPr marL="0" algn="just">
              <a:spcBef>
                <a:spcPts val="0"/>
              </a:spcBef>
              <a:buFont typeface="Wingdings" pitchFamily="2" charset="2"/>
              <a:buChar char="v"/>
            </a:pPr>
            <a:r>
              <a:rPr lang="cs-CZ" sz="2800" i="1" smtClean="0">
                <a:latin typeface="Constantia" pitchFamily="18" charset="0"/>
              </a:rPr>
              <a:t>L’Identité</a:t>
            </a:r>
            <a:r>
              <a:rPr lang="cs-CZ" sz="2800" smtClean="0">
                <a:latin typeface="Constantia" pitchFamily="18" charset="0"/>
              </a:rPr>
              <a:t> [Totožnost] (franc., Paris 1997)</a:t>
            </a:r>
          </a:p>
          <a:p>
            <a:pPr marL="0" algn="just">
              <a:spcBef>
                <a:spcPts val="0"/>
              </a:spcBef>
              <a:buFont typeface="Wingdings" pitchFamily="2" charset="2"/>
              <a:buChar char="v"/>
            </a:pPr>
            <a:r>
              <a:rPr lang="cs-CZ" sz="2800" i="1" smtClean="0">
                <a:latin typeface="Constantia" pitchFamily="18" charset="0"/>
              </a:rPr>
              <a:t>L’Ignorance</a:t>
            </a:r>
            <a:r>
              <a:rPr lang="cs-CZ" sz="2800" smtClean="0">
                <a:latin typeface="Constantia" pitchFamily="18" charset="0"/>
              </a:rPr>
              <a:t>[Nevědění] (franc., Paris 2003; poprvé španělsky, s tit. La ignorancia, Barcelona 2000)</a:t>
            </a:r>
          </a:p>
          <a:p>
            <a:pPr marL="0" algn="just">
              <a:spcBef>
                <a:spcPts val="0"/>
              </a:spcBef>
              <a:buFont typeface="Wingdings" pitchFamily="2" charset="2"/>
              <a:buChar char="v"/>
            </a:pPr>
            <a:r>
              <a:rPr lang="cs-CZ" sz="2800" smtClean="0">
                <a:latin typeface="Constantia" pitchFamily="18" charset="0"/>
              </a:rPr>
              <a:t>Můj Janáček (interview, 2004)</a:t>
            </a:r>
          </a:p>
          <a:p>
            <a:pPr marL="0" algn="just">
              <a:spcBef>
                <a:spcPts val="0"/>
              </a:spcBef>
              <a:buFont typeface="Wingdings" pitchFamily="2" charset="2"/>
              <a:buChar char="v"/>
            </a:pPr>
            <a:r>
              <a:rPr lang="cs-CZ" sz="2800" i="1" smtClean="0">
                <a:latin typeface="Constantia" pitchFamily="18" charset="0"/>
              </a:rPr>
              <a:t>Le Rideau</a:t>
            </a:r>
            <a:r>
              <a:rPr lang="cs-CZ" sz="2800" smtClean="0">
                <a:latin typeface="Constantia" pitchFamily="18" charset="0"/>
              </a:rPr>
              <a:t> [Opona] (franc., Paris 2005; česky jako celek nepublikováno)</a:t>
            </a:r>
          </a:p>
          <a:p>
            <a:pPr marL="0" algn="just">
              <a:spcBef>
                <a:spcPts val="0"/>
              </a:spcBef>
              <a:buFont typeface="Wingdings" pitchFamily="2" charset="2"/>
              <a:buChar char="v"/>
            </a:pPr>
            <a:r>
              <a:rPr lang="cs-CZ" sz="2800" i="1" smtClean="0">
                <a:latin typeface="Constantia" pitchFamily="18" charset="0"/>
              </a:rPr>
              <a:t>Zneuznávané dědictví Cervantesovo</a:t>
            </a:r>
            <a:r>
              <a:rPr lang="cs-CZ" sz="2800" smtClean="0">
                <a:latin typeface="Constantia" pitchFamily="18" charset="0"/>
              </a:rPr>
              <a:t> (2005)</a:t>
            </a:r>
          </a:p>
          <a:p>
            <a:pPr marL="0" algn="just">
              <a:spcBef>
                <a:spcPts val="0"/>
              </a:spcBef>
              <a:buFont typeface="Wingdings" pitchFamily="2" charset="2"/>
              <a:buChar char="v"/>
            </a:pPr>
            <a:r>
              <a:rPr lang="cs-CZ" sz="2800" i="1" smtClean="0">
                <a:latin typeface="Constantia" pitchFamily="18" charset="0"/>
              </a:rPr>
              <a:t>Kastrující stín svatého Garty </a:t>
            </a:r>
            <a:r>
              <a:rPr lang="cs-CZ" sz="2800" smtClean="0">
                <a:latin typeface="Constantia" pitchFamily="18" charset="0"/>
              </a:rPr>
              <a:t>(2006)</a:t>
            </a:r>
          </a:p>
          <a:p>
            <a:pPr marL="0" algn="just">
              <a:spcBef>
                <a:spcPts val="0"/>
              </a:spcBef>
              <a:buFont typeface="Wingdings" pitchFamily="2" charset="2"/>
              <a:buChar char="v"/>
            </a:pPr>
            <a:r>
              <a:rPr lang="cs-CZ" sz="2800" i="1" smtClean="0">
                <a:latin typeface="Constantia" pitchFamily="18" charset="0"/>
              </a:rPr>
              <a:t>Nechovejte se tu jako doma, příteli </a:t>
            </a:r>
            <a:r>
              <a:rPr lang="cs-CZ" sz="2800" smtClean="0">
                <a:latin typeface="Constantia" pitchFamily="18" charset="0"/>
              </a:rPr>
              <a:t>(2006)</a:t>
            </a:r>
          </a:p>
          <a:p>
            <a:pPr marL="0" algn="just">
              <a:spcBef>
                <a:spcPts val="0"/>
              </a:spcBef>
              <a:buFont typeface="Wingdings" pitchFamily="2" charset="2"/>
              <a:buChar char="v"/>
            </a:pPr>
            <a:r>
              <a:rPr lang="cs-CZ" sz="2800" i="1" smtClean="0">
                <a:latin typeface="Constantia" pitchFamily="18" charset="0"/>
              </a:rPr>
              <a:t>Une rencontre</a:t>
            </a:r>
            <a:r>
              <a:rPr lang="cs-CZ" sz="2800" smtClean="0">
                <a:latin typeface="Constantia" pitchFamily="18" charset="0"/>
              </a:rPr>
              <a:t> [Setkání] (franc. 2009)</a:t>
            </a:r>
            <a:r>
              <a:rPr lang="cs-CZ" sz="2800" smtClean="0"/>
              <a:t>.</a:t>
            </a:r>
          </a:p>
          <a:p>
            <a:pPr marL="0" algn="r">
              <a:spcBef>
                <a:spcPts val="0"/>
              </a:spcBef>
              <a:buNone/>
            </a:pPr>
            <a:r>
              <a:rPr lang="cs-CZ" sz="1400" smtClean="0">
                <a:latin typeface="Constantia" pitchFamily="18" charset="0"/>
              </a:rPr>
              <a:t>(Kudlová, Pilař, 2013)</a:t>
            </a:r>
          </a:p>
          <a:p>
            <a:pPr>
              <a:buFont typeface="Wingdings" pitchFamily="2" charset="2"/>
              <a:buChar char="v"/>
            </a:pPr>
            <a:endParaRPr lang="cs-CZ" smtClean="0">
              <a:latin typeface="Constantia" pitchFamily="18" charset="0"/>
            </a:endParaRPr>
          </a:p>
          <a:p>
            <a:pPr>
              <a:buFont typeface="Wingdings" pitchFamily="2" charset="2"/>
              <a:buChar char="v"/>
            </a:pPr>
            <a:endParaRPr lang="cs-CZ">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 calcmode="lin" valueType="num">
                                      <p:cBhvr additive="base">
                                        <p:cTn id="6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3">
                                            <p:txEl>
                                              <p:pRg st="12" end="12"/>
                                            </p:txEl>
                                          </p:spTgt>
                                        </p:tgtEl>
                                        <p:attrNameLst>
                                          <p:attrName>style.visibility</p:attrName>
                                        </p:attrNameLst>
                                      </p:cBhvr>
                                      <p:to>
                                        <p:strVal val="visible"/>
                                      </p:to>
                                    </p:set>
                                    <p:anim calcmode="lin" valueType="num">
                                      <p:cBhvr additive="base">
                                        <p:cTn id="7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1187624" y="476672"/>
            <a:ext cx="7499176" cy="5390728"/>
          </a:xfrm>
        </p:spPr>
        <p:txBody>
          <a:bodyPr>
            <a:normAutofit fontScale="77500" lnSpcReduction="20000"/>
          </a:bodyPr>
          <a:lstStyle/>
          <a:p>
            <a:pPr algn="just"/>
            <a:r>
              <a:rPr lang="cs-CZ" smtClean="0">
                <a:latin typeface="Constantia" pitchFamily="18" charset="0"/>
              </a:rPr>
              <a:t>V databázi Národní knihovny v Praze nalezneme od roku 1990 do listopadu 2013 celkem 432 vydání textů Milana Kundery.</a:t>
            </a:r>
          </a:p>
          <a:p>
            <a:pPr algn="just"/>
            <a:endParaRPr lang="cs-CZ" smtClean="0">
              <a:latin typeface="Constantia" pitchFamily="18" charset="0"/>
            </a:endParaRPr>
          </a:p>
          <a:p>
            <a:pPr algn="just">
              <a:buFont typeface="Wingdings" pitchFamily="2" charset="2"/>
              <a:buChar char="v"/>
            </a:pPr>
            <a:r>
              <a:rPr lang="cs-CZ" smtClean="0">
                <a:latin typeface="Constantia" pitchFamily="18" charset="0"/>
              </a:rPr>
              <a:t> Kunderovy romány a eseje vyšly jen v tomto období ve městech: Sarajevo, Varšava, Mnichov, Skopje, Oslo, Kobenhavn, Viborg, Barcelona, Stockholm, Paříž, Hamburk, Budapešť, Londýn, Brno, Frankfurt nad Mohanem, Lublaň, Bělehrad, Bukurešť, Talin, Houten, New York, Tokio, Milán, Praha, Toronto, Štrasburk, Peking, Baarn, Berlin, Soul, Petrohrad, Olomouc, Vilnius, Copenhagen, Trondheim, Lyon, Riga, Řím, Záhřeb, Sofie, Teherán, Bratislava, Šanghaj, Trento, Istanbul aj.  </a:t>
            </a:r>
          </a:p>
          <a:p>
            <a:pPr algn="just">
              <a:buFont typeface="Wingdings" pitchFamily="2" charset="2"/>
              <a:buChar char="v"/>
            </a:pPr>
            <a:endParaRPr lang="cs-CZ" smtClean="0">
              <a:latin typeface="Constantia" pitchFamily="18" charset="0"/>
            </a:endParaRPr>
          </a:p>
          <a:p>
            <a:pPr algn="r">
              <a:buNone/>
            </a:pPr>
            <a:r>
              <a:rPr lang="cs-CZ" sz="1500" smtClean="0">
                <a:latin typeface="Constantia" pitchFamily="18" charset="0"/>
              </a:rPr>
              <a:t>(Národní knihovna, 2013)</a:t>
            </a:r>
            <a:endParaRPr lang="cs-CZ" sz="15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2">
                                            <p:txEl>
                                              <p:pRg st="0" end="0"/>
                                            </p:txEl>
                                          </p:spTgt>
                                        </p:tgtEl>
                                        <p:attrNameLst>
                                          <p:attrName>style.visibility</p:attrName>
                                        </p:attrNameLst>
                                      </p:cBhvr>
                                      <p:to>
                                        <p:strVal val="visible"/>
                                      </p:to>
                                    </p:set>
                                    <p:anim calcmode="discrete" valueType="clr">
                                      <p:cBhvr override="childStyle">
                                        <p:cTn id="7" dur="80"/>
                                        <p:tgtEl>
                                          <p:spTgt spid="2">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2">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2">
                                            <p:txEl>
                                              <p:pRg st="2" end="2"/>
                                            </p:txEl>
                                          </p:spTgt>
                                        </p:tgtEl>
                                        <p:attrNameLst>
                                          <p:attrName>style.visibility</p:attrName>
                                        </p:attrNameLst>
                                      </p:cBhvr>
                                      <p:to>
                                        <p:strVal val="visible"/>
                                      </p:to>
                                    </p:set>
                                    <p:anim calcmode="discrete" valueType="clr">
                                      <p:cBhvr override="childStyle">
                                        <p:cTn id="14" dur="80"/>
                                        <p:tgtEl>
                                          <p:spTgt spid="2">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2">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2">
                                            <p:txEl>
                                              <p:pRg st="2" end="2"/>
                                            </p:txEl>
                                          </p:spTgt>
                                        </p:tgtEl>
                                        <p:attrNameLst>
                                          <p:attrName>fill.type</p:attrName>
                                        </p:attrNameLst>
                                      </p:cBhvr>
                                      <p:to>
                                        <p:strVal val="solid"/>
                                      </p:to>
                                    </p:set>
                                  </p:childTnLst>
                                </p:cTn>
                              </p:par>
                              <p:par>
                                <p:cTn id="17" presetID="27" presetClass="entr" presetSubtype="0" fill="hold" nodeType="withEffect">
                                  <p:stCondLst>
                                    <p:cond delay="0"/>
                                  </p:stCondLst>
                                  <p:iterate type="lt">
                                    <p:tmPct val="50000"/>
                                  </p:iterate>
                                  <p:childTnLst>
                                    <p:set>
                                      <p:cBhvr>
                                        <p:cTn id="18" dur="1" fill="hold">
                                          <p:stCondLst>
                                            <p:cond delay="0"/>
                                          </p:stCondLst>
                                        </p:cTn>
                                        <p:tgtEl>
                                          <p:spTgt spid="2">
                                            <p:txEl>
                                              <p:pRg st="4" end="4"/>
                                            </p:txEl>
                                          </p:spTgt>
                                        </p:tgtEl>
                                        <p:attrNameLst>
                                          <p:attrName>style.visibility</p:attrName>
                                        </p:attrNameLst>
                                      </p:cBhvr>
                                      <p:to>
                                        <p:strVal val="visible"/>
                                      </p:to>
                                    </p:set>
                                    <p:anim calcmode="discrete" valueType="clr">
                                      <p:cBhvr override="childStyle">
                                        <p:cTn id="19" dur="80"/>
                                        <p:tgtEl>
                                          <p:spTgt spid="2">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0" dur="80"/>
                                        <p:tgtEl>
                                          <p:spTgt spid="2">
                                            <p:txEl>
                                              <p:pRg st="4" end="4"/>
                                            </p:txEl>
                                          </p:spTgt>
                                        </p:tgtEl>
                                        <p:attrNameLst>
                                          <p:attrName>fillcolor</p:attrName>
                                        </p:attrNameLst>
                                      </p:cBhvr>
                                      <p:tavLst>
                                        <p:tav tm="0">
                                          <p:val>
                                            <p:clrVal>
                                              <a:schemeClr val="accent2"/>
                                            </p:clrVal>
                                          </p:val>
                                        </p:tav>
                                        <p:tav tm="50000">
                                          <p:val>
                                            <p:clrVal>
                                              <a:schemeClr val="hlink"/>
                                            </p:clrVal>
                                          </p:val>
                                        </p:tav>
                                      </p:tavLst>
                                    </p:anim>
                                    <p:set>
                                      <p:cBhvr>
                                        <p:cTn id="21" dur="80"/>
                                        <p:tgtEl>
                                          <p:spTgt spid="2">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638"/>
            <a:ext cx="7498080" cy="1066130"/>
          </a:xfrm>
        </p:spPr>
        <p:txBody>
          <a:bodyPr>
            <a:noAutofit/>
          </a:bodyPr>
          <a:lstStyle/>
          <a:p>
            <a:r>
              <a:rPr lang="cs-CZ" sz="2800" smtClean="0">
                <a:latin typeface="Constantia" pitchFamily="18" charset="0"/>
              </a:rPr>
              <a:t>Přečtěte si úryvek z Kunderova románu Nesmrtelnost a pokuste se definovat autorův neologismus „imagologie“.</a:t>
            </a:r>
            <a:endParaRPr lang="cs-CZ" sz="2800">
              <a:latin typeface="Constantia" pitchFamily="18" charset="0"/>
            </a:endParaRPr>
          </a:p>
        </p:txBody>
      </p:sp>
      <p:sp>
        <p:nvSpPr>
          <p:cNvPr id="3" name="Zástupný symbol pro obsah 2"/>
          <p:cNvSpPr>
            <a:spLocks noGrp="1"/>
          </p:cNvSpPr>
          <p:nvPr>
            <p:ph idx="1"/>
          </p:nvPr>
        </p:nvSpPr>
        <p:spPr/>
        <p:style>
          <a:lnRef idx="0">
            <a:scrgbClr r="0" g="0" b="0"/>
          </a:lnRef>
          <a:fillRef idx="1002">
            <a:schemeClr val="lt2"/>
          </a:fillRef>
          <a:effectRef idx="0">
            <a:scrgbClr r="0" g="0" b="0"/>
          </a:effectRef>
          <a:fontRef idx="major"/>
        </p:style>
        <p:txBody>
          <a:bodyPr>
            <a:normAutofit fontScale="70000" lnSpcReduction="20000"/>
          </a:bodyPr>
          <a:lstStyle/>
          <a:p>
            <a:pPr marL="0" algn="just">
              <a:spcBef>
                <a:spcPts val="0"/>
              </a:spcBef>
              <a:buNone/>
            </a:pPr>
            <a:r>
              <a:rPr lang="cs-CZ" smtClean="0">
                <a:latin typeface="Constantia" pitchFamily="18" charset="0"/>
              </a:rPr>
              <a:t>Namítnete, že reklama a propaganda jsou nesrovnatelné, protože jedna slouží obchodu a druhá ideologii? Ničemu nerozumíte. Asi před sto lety v Rusku se pronásledovaní marxisté začali tajně scházet v malých kroužcích, v nichž studovali Marxův manifest; zjednodušili obsah té jednoduché ideologie, aby ji šířili do dalších kroužků, jejichž členové zjednodušujíce ještě víc to zjednodušení jednoduchého ji předávali a šířili dál, takže když se stal marxismus známý a mocný na celé planetě, zbyla z něho jen sbírka šesti či sedmi hesel, navzájem chatrně spojených, že je těžké je nazývat ideologií. A právě proto, že to, co zbylo z Marxe, netvoří už dávno žádny </a:t>
            </a:r>
            <a:r>
              <a:rPr lang="cs-CZ" i="1" smtClean="0">
                <a:latin typeface="Constantia" pitchFamily="18" charset="0"/>
              </a:rPr>
              <a:t>logický </a:t>
            </a:r>
            <a:r>
              <a:rPr lang="cs-CZ" smtClean="0">
                <a:latin typeface="Constantia" pitchFamily="18" charset="0"/>
              </a:rPr>
              <a:t>systém</a:t>
            </a:r>
            <a:r>
              <a:rPr lang="cs-CZ" i="1" smtClean="0">
                <a:latin typeface="Constantia" pitchFamily="18" charset="0"/>
              </a:rPr>
              <a:t> ideí</a:t>
            </a:r>
            <a:r>
              <a:rPr lang="cs-CZ" smtClean="0">
                <a:latin typeface="Constantia" pitchFamily="18" charset="0"/>
              </a:rPr>
              <a:t>, ale jen sled sugestivních obrazů a hesel (usmívající se dělník s kladivem, černoch, běloch a žlutý muž držící se bratrsky za ruce, holubice míru vzlétající k nebi a tak dál a tak dál), můžeme právem mluvit o postupné, obecné a planetární proměně ideologie v imagologii. </a:t>
            </a:r>
            <a:endParaRPr lang="cs-CZ">
              <a:latin typeface="Constantia" pitchFamily="18" charset="0"/>
            </a:endParaRPr>
          </a:p>
        </p:txBody>
      </p:sp>
      <p:sp>
        <p:nvSpPr>
          <p:cNvPr id="4" name="TextovéPole 3"/>
          <p:cNvSpPr txBox="1"/>
          <p:nvPr/>
        </p:nvSpPr>
        <p:spPr>
          <a:xfrm>
            <a:off x="7236296" y="6237312"/>
            <a:ext cx="1728192" cy="276999"/>
          </a:xfrm>
          <a:prstGeom prst="rect">
            <a:avLst/>
          </a:prstGeom>
          <a:noFill/>
        </p:spPr>
        <p:txBody>
          <a:bodyPr wrap="square" rtlCol="0">
            <a:spAutoFit/>
          </a:bodyPr>
          <a:lstStyle/>
          <a:p>
            <a:pPr algn="r"/>
            <a:r>
              <a:rPr lang="cs-CZ" sz="1200" smtClean="0">
                <a:latin typeface="Constantia" pitchFamily="18" charset="0"/>
              </a:rPr>
              <a:t>(Kundera, 1993)</a:t>
            </a: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3">
                                            <p:txEl>
                                              <p:pRg st="0" end="0"/>
                                            </p:txEl>
                                          </p:spTgt>
                                        </p:tgtEl>
                                        <p:attrNameLst>
                                          <p:attrName>style.visibility</p:attrName>
                                        </p:attrNameLst>
                                      </p:cBhvr>
                                      <p:to>
                                        <p:strVal val="visible"/>
                                      </p:to>
                                    </p:set>
                                    <p:anim calcmode="discrete" valueType="clr">
                                      <p:cBhvr override="childStyle">
                                        <p:cTn id="7" dur="80"/>
                                        <p:tgtEl>
                                          <p:spTgt spid="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3">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638"/>
            <a:ext cx="7498080" cy="1066130"/>
          </a:xfrm>
        </p:spPr>
        <p:txBody>
          <a:bodyPr>
            <a:noAutofit/>
          </a:bodyPr>
          <a:lstStyle/>
          <a:p>
            <a:r>
              <a:rPr lang="cs-CZ" sz="2800" smtClean="0">
                <a:latin typeface="Constantia" pitchFamily="18" charset="0"/>
              </a:rPr>
              <a:t>Přečtěte si úryvek z Kunderova románu Nesmrtelnost a pokuste se definovat autorův neologismus „imagologie“.</a:t>
            </a:r>
            <a:endParaRPr lang="cs-CZ" sz="2800">
              <a:latin typeface="Constantia" pitchFamily="18" charset="0"/>
            </a:endParaRPr>
          </a:p>
        </p:txBody>
      </p:sp>
      <p:sp>
        <p:nvSpPr>
          <p:cNvPr id="3" name="Zástupný symbol pro obsah 2"/>
          <p:cNvSpPr>
            <a:spLocks noGrp="1"/>
          </p:cNvSpPr>
          <p:nvPr>
            <p:ph idx="1"/>
          </p:nvPr>
        </p:nvSpPr>
        <p:spPr/>
        <p:style>
          <a:lnRef idx="0">
            <a:scrgbClr r="0" g="0" b="0"/>
          </a:lnRef>
          <a:fillRef idx="1002">
            <a:schemeClr val="lt2"/>
          </a:fillRef>
          <a:effectRef idx="0">
            <a:scrgbClr r="0" g="0" b="0"/>
          </a:effectRef>
          <a:fontRef idx="major"/>
        </p:style>
        <p:txBody>
          <a:bodyPr>
            <a:normAutofit fontScale="70000" lnSpcReduction="20000"/>
          </a:bodyPr>
          <a:lstStyle/>
          <a:p>
            <a:pPr marL="0" algn="just">
              <a:spcBef>
                <a:spcPts val="0"/>
              </a:spcBef>
              <a:buNone/>
            </a:pPr>
            <a:r>
              <a:rPr lang="cs-CZ" smtClean="0">
                <a:latin typeface="Constantia" pitchFamily="18" charset="0"/>
              </a:rPr>
              <a:t>/.../ Důležité je, že to slovo nám konečně umožní spojit pod jednou střechou to, co má tolik jmen: reklamní kancelář; poradce státníků pro tak zvanou komunikaci; designéry, kteří navrhují tvar aut i cvičební nářadí; tvůrce oděvní módy; holiče; hvězdy show businessu diktující normu fyzické krásy, jíž se řídí všechna odvětví imagologie. /.../ Sondáže veřejného mínění jsou rozhodujícím nástrojem imagologické moci, která díky jim žije v naprosté harmonii s lidem. Imagolog bombarduje lidi otázkami: jak prosperuje francouzská ekonomika? bude válka? existuje ve Francii rasismus? je rasismus dobrá, nebo špatná věc? kdo je největší spisovatel všech dob? je Maďarsko v Evropě nebo v Polynésii? který ze státníků světa je nejvíc sexy? A protože skutečnost je pro dnešního člověka pevninou čím dál méně navštěvovanou a ostatně právem nemilovanou, staly se výroky sondáží jakousi vyšší skutečností anebo řekněme to jinak: staly se pravdou.</a:t>
            </a:r>
            <a:endParaRPr lang="cs-CZ">
              <a:latin typeface="Constantia" pitchFamily="18" charset="0"/>
            </a:endParaRPr>
          </a:p>
        </p:txBody>
      </p:sp>
      <p:sp>
        <p:nvSpPr>
          <p:cNvPr id="4" name="TextovéPole 3"/>
          <p:cNvSpPr txBox="1"/>
          <p:nvPr/>
        </p:nvSpPr>
        <p:spPr>
          <a:xfrm>
            <a:off x="7236296" y="6237312"/>
            <a:ext cx="1728192" cy="276999"/>
          </a:xfrm>
          <a:prstGeom prst="rect">
            <a:avLst/>
          </a:prstGeom>
          <a:noFill/>
        </p:spPr>
        <p:txBody>
          <a:bodyPr wrap="square" rtlCol="0">
            <a:spAutoFit/>
          </a:bodyPr>
          <a:lstStyle/>
          <a:p>
            <a:pPr algn="r"/>
            <a:r>
              <a:rPr lang="cs-CZ" sz="1200" smtClean="0">
                <a:latin typeface="Constantia" pitchFamily="18" charset="0"/>
              </a:rPr>
              <a:t>(Kundera, 1993)</a:t>
            </a:r>
            <a:endParaRPr lang="cs-CZ" sz="1200">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3">
                                            <p:bg/>
                                          </p:spTgt>
                                        </p:tgtEl>
                                        <p:attrNameLst>
                                          <p:attrName>style.visibility</p:attrName>
                                        </p:attrNameLst>
                                      </p:cBhvr>
                                      <p:to>
                                        <p:strVal val="visible"/>
                                      </p:to>
                                    </p:set>
                                    <p:anim calcmode="discrete" valueType="clr">
                                      <p:cBhvr override="childStyle">
                                        <p:cTn id="7" dur="80"/>
                                        <p:tgtEl>
                                          <p:spTgt spid="3">
                                            <p:bg/>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bg/>
                                          </p:spTgt>
                                        </p:tgtEl>
                                        <p:attrNameLst>
                                          <p:attrName>fillcolor</p:attrName>
                                        </p:attrNameLst>
                                      </p:cBhvr>
                                      <p:tavLst>
                                        <p:tav tm="0">
                                          <p:val>
                                            <p:clrVal>
                                              <a:schemeClr val="accent2"/>
                                            </p:clrVal>
                                          </p:val>
                                        </p:tav>
                                        <p:tav tm="50000">
                                          <p:val>
                                            <p:clrVal>
                                              <a:schemeClr val="hlink"/>
                                            </p:clrVal>
                                          </p:val>
                                        </p:tav>
                                      </p:tavLst>
                                    </p:anim>
                                    <p:set>
                                      <p:cBhvr>
                                        <p:cTn id="9" dur="80"/>
                                        <p:tgtEl>
                                          <p:spTgt spid="3">
                                            <p:bg/>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3">
                                            <p:txEl>
                                              <p:pRg st="0" end="0"/>
                                            </p:txEl>
                                          </p:spTgt>
                                        </p:tgtEl>
                                        <p:attrNameLst>
                                          <p:attrName>style.visibility</p:attrName>
                                        </p:attrNameLst>
                                      </p:cBhvr>
                                      <p:to>
                                        <p:strVal val="visible"/>
                                      </p:to>
                                    </p:set>
                                    <p:anim calcmode="discrete" valueType="clr">
                                      <p:cBhvr override="childStyle">
                                        <p:cTn id="14" dur="80"/>
                                        <p:tgtEl>
                                          <p:spTgt spid="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3">
                                            <p:txEl>
                                              <p:pRg st="0" end="0"/>
                                            </p:txEl>
                                          </p:spTgt>
                                        </p:tgtEl>
                                        <p:attrNameLst>
                                          <p:attrName>fillcolor</p:attrName>
                                        </p:attrNameLst>
                                      </p:cBhvr>
                                      <p:tavLst>
                                        <p:tav tm="0">
                                          <p:val>
                                            <p:clrVal>
                                              <a:schemeClr val="accent2"/>
                                            </p:clrVal>
                                          </p:val>
                                        </p:tav>
                                        <p:tav tm="50000">
                                          <p:val>
                                            <p:clrVal>
                                              <a:schemeClr val="hlink"/>
                                            </p:clrVal>
                                          </p:val>
                                        </p:tav>
                                      </p:tavLst>
                                    </p:anim>
                                    <p:set>
                                      <p:cBhvr>
                                        <p:cTn id="16" dur="80"/>
                                        <p:tgtEl>
                                          <p:spTgt spid="3">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cs-CZ" sz="3400" b="1" smtClean="0"/>
              <a:t>Zdroje:</a:t>
            </a:r>
          </a:p>
        </p:txBody>
      </p:sp>
      <p:sp>
        <p:nvSpPr>
          <p:cNvPr id="6147" name="Rectangle 3"/>
          <p:cNvSpPr>
            <a:spLocks noGrp="1" noChangeArrowheads="1"/>
          </p:cNvSpPr>
          <p:nvPr>
            <p:ph idx="1"/>
          </p:nvPr>
        </p:nvSpPr>
        <p:spPr/>
        <p:txBody>
          <a:bodyPr>
            <a:noAutofit/>
          </a:bodyPr>
          <a:lstStyle/>
          <a:p>
            <a:pPr marL="0">
              <a:spcBef>
                <a:spcPts val="0"/>
              </a:spcBef>
              <a:buNone/>
            </a:pPr>
            <a:r>
              <a:rPr lang="cs-CZ" sz="1100" smtClean="0"/>
              <a:t>(obr. 1) CABOT, Elisa. </a:t>
            </a:r>
            <a:r>
              <a:rPr lang="cs-CZ" sz="1100" i="1" smtClean="0"/>
              <a:t>Wikimedia Commons</a:t>
            </a:r>
            <a:r>
              <a:rPr lang="cs-CZ" sz="1100" smtClean="0"/>
              <a:t> [online]. [cit. 7.11.2013]. Dostupný pod licencí Creative Commons Uveďte autora-Zachovejte licenci 2.0 na WWW: http://upload.wikimedia.org/wikipedia/commons/0/04/Milan_Kundera.jpg</a:t>
            </a:r>
          </a:p>
          <a:p>
            <a:pPr marL="0">
              <a:spcBef>
                <a:spcPts val="0"/>
              </a:spcBef>
              <a:buNone/>
            </a:pPr>
            <a:endParaRPr lang="cs-CZ" sz="1100" smtClean="0"/>
          </a:p>
          <a:p>
            <a:pPr marL="0">
              <a:spcBef>
                <a:spcPts val="0"/>
              </a:spcBef>
              <a:buNone/>
            </a:pPr>
            <a:r>
              <a:rPr lang="cs-CZ" sz="1100" smtClean="0"/>
              <a:t>DATABÁZE NÁRODNÍ KNIHOVNY ČESKÉ REPUBLIKY.  </a:t>
            </a:r>
            <a:r>
              <a:rPr lang="cs-CZ" sz="1100" i="1" smtClean="0"/>
              <a:t>Milan Kundera</a:t>
            </a:r>
            <a:r>
              <a:rPr lang="cs-CZ" sz="1100" smtClean="0"/>
              <a:t> [online]. [cit. 30.10.2013]. Dostupný na WWW:http://aleph.nkp.cz/F/Y5F34UMJC7BH66SPFQHH6SCX1CRGI49TDBRMIRH54SQPJJ2B96-23184?func=short-jump&amp;jump=000011</a:t>
            </a:r>
          </a:p>
          <a:p>
            <a:pPr marL="0">
              <a:spcBef>
                <a:spcPts val="0"/>
              </a:spcBef>
              <a:buNone/>
            </a:pPr>
            <a:endParaRPr lang="cs-CZ" sz="1100" smtClean="0"/>
          </a:p>
          <a:p>
            <a:pPr marL="0">
              <a:spcBef>
                <a:spcPts val="0"/>
              </a:spcBef>
              <a:buNone/>
            </a:pPr>
            <a:r>
              <a:rPr lang="cs-CZ" sz="1100" smtClean="0"/>
              <a:t>GALÍK, Josef; MACHALA, Lubomír; PETRŮ, Eduard a kol. Panorama české literatury. Olomouc: Rubico, 1994, ISBN 80-85839-04-0. </a:t>
            </a:r>
          </a:p>
          <a:p>
            <a:pPr marL="0">
              <a:spcBef>
                <a:spcPts val="0"/>
              </a:spcBef>
              <a:buNone/>
            </a:pPr>
            <a:endParaRPr lang="cs-CZ" sz="1100" smtClean="0"/>
          </a:p>
          <a:p>
            <a:pPr marL="0">
              <a:spcBef>
                <a:spcPts val="0"/>
              </a:spcBef>
              <a:buNone/>
            </a:pPr>
            <a:r>
              <a:rPr lang="cs-CZ" sz="1100" smtClean="0"/>
              <a:t>HRUŠKA, Petr; MACHALA, Lubomír; VODIČKA, Libor a kol. </a:t>
            </a:r>
            <a:r>
              <a:rPr lang="cs-CZ" sz="1100" i="1" smtClean="0"/>
              <a:t>V souřadnicích volnosti. Česká literatura devadesátých let dvacátého století v interpretacích</a:t>
            </a:r>
            <a:r>
              <a:rPr lang="cs-CZ" sz="1100" smtClean="0"/>
              <a:t>. Praha: Academia, 2008, ISBN 978-80-200-1630-0.</a:t>
            </a:r>
          </a:p>
          <a:p>
            <a:pPr marL="0">
              <a:spcBef>
                <a:spcPts val="0"/>
              </a:spcBef>
              <a:buNone/>
            </a:pPr>
            <a:endParaRPr lang="cs-CZ" sz="1100" smtClean="0"/>
          </a:p>
          <a:p>
            <a:pPr marL="0">
              <a:spcBef>
                <a:spcPts val="0"/>
              </a:spcBef>
              <a:buNone/>
            </a:pPr>
            <a:r>
              <a:rPr lang="cs-CZ" sz="1100" smtClean="0"/>
              <a:t>JANOUŠEK, Pavel a kol. </a:t>
            </a:r>
            <a:r>
              <a:rPr lang="cs-CZ" sz="1100" i="1" smtClean="0"/>
              <a:t>Dějiny české literatury 1945 - 1989</a:t>
            </a:r>
            <a:r>
              <a:rPr lang="cs-CZ" sz="1100" smtClean="0"/>
              <a:t>. </a:t>
            </a:r>
            <a:r>
              <a:rPr lang="cs-CZ" sz="1100" i="1" smtClean="0"/>
              <a:t>IV. 1969 – 1989.</a:t>
            </a:r>
            <a:r>
              <a:rPr lang="cs-CZ" sz="1100" smtClean="0"/>
              <a:t> Praha: Academia, 2008, ISBN 978-80-200-1631-7.</a:t>
            </a:r>
          </a:p>
          <a:p>
            <a:pPr marL="0">
              <a:spcBef>
                <a:spcPts val="0"/>
              </a:spcBef>
              <a:buNone/>
            </a:pPr>
            <a:endParaRPr lang="cs-CZ" sz="1100" smtClean="0"/>
          </a:p>
          <a:p>
            <a:pPr marL="0">
              <a:spcBef>
                <a:spcPts val="0"/>
              </a:spcBef>
              <a:buNone/>
            </a:pPr>
            <a:r>
              <a:rPr lang="cs-CZ" sz="1100" smtClean="0"/>
              <a:t>KUDLOVÁ, Klára; PILAŘ, Martin. </a:t>
            </a:r>
            <a:r>
              <a:rPr lang="cs-CZ" sz="1100" i="1" smtClean="0"/>
              <a:t>Milan Kundera</a:t>
            </a:r>
            <a:r>
              <a:rPr lang="cs-CZ" sz="1100" smtClean="0"/>
              <a:t> [online]. [cit. 5.11.2013]. Dostupný na WWW: http://www.slovnikceskeliteratury.cz/showContent.jsp?docId=1265</a:t>
            </a:r>
          </a:p>
          <a:p>
            <a:pPr marL="0">
              <a:spcBef>
                <a:spcPts val="0"/>
              </a:spcBef>
              <a:buNone/>
            </a:pPr>
            <a:endParaRPr lang="cs-CZ" sz="1100" smtClean="0"/>
          </a:p>
          <a:p>
            <a:pPr marL="0">
              <a:spcBef>
                <a:spcPts val="0"/>
              </a:spcBef>
              <a:buNone/>
            </a:pPr>
            <a:r>
              <a:rPr lang="sv-SE" sz="1100" smtClean="0"/>
              <a:t>KUNDERA, Milan. </a:t>
            </a:r>
            <a:r>
              <a:rPr lang="sv-SE" sz="1100" i="1" smtClean="0"/>
              <a:t>Nesmrtelnost</a:t>
            </a:r>
            <a:r>
              <a:rPr lang="sv-SE" sz="1100" smtClean="0"/>
              <a:t>. Brno: Atlantis, 1993, ISBN 80-7108-066-7.</a:t>
            </a:r>
            <a:r>
              <a:rPr lang="cs-CZ" sz="1100" smtClean="0"/>
              <a:t> s. 117 – 119.</a:t>
            </a:r>
          </a:p>
          <a:p>
            <a:pPr marL="0">
              <a:spcBef>
                <a:spcPts val="0"/>
              </a:spcBef>
              <a:buNone/>
            </a:pPr>
            <a:endParaRPr lang="cs-CZ" sz="1100" smtClean="0"/>
          </a:p>
          <a:p>
            <a:pPr marL="0">
              <a:spcBef>
                <a:spcPts val="0"/>
              </a:spcBef>
              <a:buNone/>
            </a:pPr>
            <a:r>
              <a:rPr lang="cs-CZ" sz="1100" smtClean="0"/>
              <a:t>LEHÁR, Jan; STICH, Alexandr; JANÁČKOVÁ, Jaroslava a kol. </a:t>
            </a:r>
            <a:r>
              <a:rPr lang="cs-CZ" sz="1100" i="1" smtClean="0"/>
              <a:t>Česká literatura od počátků k dnešku</a:t>
            </a:r>
            <a:r>
              <a:rPr lang="cs-CZ" sz="1100" smtClean="0"/>
              <a:t>. Praha: Lidové noviny, 1998, ISBN 80-7106-308-8</a:t>
            </a:r>
            <a:r>
              <a:rPr lang="cs-CZ" sz="700" smtClean="0"/>
              <a:t>. </a:t>
            </a:r>
          </a:p>
          <a:p>
            <a:pPr marL="0">
              <a:spcBef>
                <a:spcPts val="0"/>
              </a:spcBef>
              <a:buNone/>
            </a:pPr>
            <a:endParaRPr lang="cs-CZ" sz="1100" smtClean="0"/>
          </a:p>
          <a:p>
            <a:pPr marL="0">
              <a:spcBef>
                <a:spcPts val="0"/>
              </a:spcBef>
              <a:buNone/>
            </a:pPr>
            <a:r>
              <a:rPr lang="cs-CZ" sz="1100" smtClean="0"/>
              <a:t>PEŇÁS, Jiří. </a:t>
            </a:r>
            <a:r>
              <a:rPr lang="cs-CZ" sz="1100" i="1" smtClean="0"/>
              <a:t>Jeden velký nepřítomný </a:t>
            </a:r>
            <a:r>
              <a:rPr lang="cs-CZ" sz="1100" smtClean="0"/>
              <a:t>in </a:t>
            </a:r>
            <a:r>
              <a:rPr lang="cs-CZ" sz="1100" i="1" smtClean="0"/>
              <a:t>Češi, kteří dobyli svět</a:t>
            </a:r>
            <a:r>
              <a:rPr lang="cs-CZ" sz="1100" smtClean="0"/>
              <a:t>. Praha: Lidové noviny, 2012, ISBN 978-80-260-1515-4</a:t>
            </a:r>
            <a:r>
              <a:rPr lang="cs-CZ" sz="1200" smtClean="0"/>
              <a:t>.</a:t>
            </a:r>
          </a:p>
        </p:txBody>
      </p:sp>
      <p:pic>
        <p:nvPicPr>
          <p:cNvPr id="6148"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Stupně šedi">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1965</TotalTime>
  <Words>686</Words>
  <Application>Microsoft Office PowerPoint</Application>
  <PresentationFormat>Předvádění na obrazovce (4:3)</PresentationFormat>
  <Paragraphs>73</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Slunovrat</vt:lpstr>
      <vt:lpstr>Snímek 1</vt:lpstr>
      <vt:lpstr>Návraty z emigrace III – Milan Kundera</vt:lpstr>
      <vt:lpstr>Snímek 3</vt:lpstr>
      <vt:lpstr>Milan Kundera (1929)</vt:lpstr>
      <vt:lpstr>Romány, eseje</vt:lpstr>
      <vt:lpstr>Snímek 6</vt:lpstr>
      <vt:lpstr>Přečtěte si úryvek z Kunderova románu Nesmrtelnost a pokuste se definovat autorův neologismus „imagologie“.</vt:lpstr>
      <vt:lpstr>Přečtěte si úryvek z Kunderova románu Nesmrtelnost a pokuste se definovat autorův neologismus „imagologie“.</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PC</dc:creator>
  <cp:lastModifiedBy>Jiří Krejčí</cp:lastModifiedBy>
  <cp:revision>175</cp:revision>
  <dcterms:created xsi:type="dcterms:W3CDTF">2013-10-29T09:42:44Z</dcterms:created>
  <dcterms:modified xsi:type="dcterms:W3CDTF">2013-11-09T13:37:32Z</dcterms:modified>
</cp:coreProperties>
</file>