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332" r:id="rId4"/>
    <p:sldId id="331" r:id="rId5"/>
    <p:sldId id="333" r:id="rId6"/>
    <p:sldId id="328" r:id="rId7"/>
    <p:sldId id="327" r:id="rId8"/>
    <p:sldId id="329" r:id="rId9"/>
    <p:sldId id="338" r:id="rId10"/>
    <p:sldId id="339" r:id="rId11"/>
    <p:sldId id="334" r:id="rId12"/>
    <p:sldId id="335" r:id="rId13"/>
    <p:sldId id="336" r:id="rId14"/>
    <p:sldId id="321" r:id="rId1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uměni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Helénistické umění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uměni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Helénistické umění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9.11.2013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9.11.2013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9.11.2013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9.11.2013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9.11.2013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ompej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Epidauro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9322789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</a:t>
            </a:r>
          </a:p>
          <a:p>
            <a:r>
              <a:rPr lang="cs-CZ" dirty="0"/>
              <a:t> Závěrečný kvíz </a:t>
            </a:r>
            <a:r>
              <a:rPr lang="cs-CZ" dirty="0" smtClean="0"/>
              <a:t>je alternativní, žáci vybírají správnou odpověď ze tří možností.</a:t>
            </a:r>
            <a:endParaRPr lang="cs-CZ" dirty="0"/>
          </a:p>
          <a:p>
            <a:r>
              <a:rPr lang="cs-CZ" dirty="0"/>
              <a:t>Materiál je určen pro interaktivní výuku.</a:t>
            </a:r>
          </a:p>
          <a:p>
            <a:r>
              <a:rPr lang="cs-CZ" dirty="0"/>
              <a:t>Časová dotace  </a:t>
            </a:r>
            <a:r>
              <a:rPr lang="cs-CZ" dirty="0" smtClean="0"/>
              <a:t>20 </a:t>
            </a:r>
            <a:r>
              <a:rPr lang="cs-CZ" dirty="0"/>
              <a:t>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772816"/>
            <a:ext cx="7452816" cy="435334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Mauzoleum v </a:t>
            </a:r>
            <a:r>
              <a:rPr lang="cs-CZ" dirty="0" err="1" smtClean="0">
                <a:solidFill>
                  <a:srgbClr val="FF0000"/>
                </a:solidFill>
              </a:rPr>
              <a:t>Halikarnassu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(v dnešním Turecku) – jeden ze sedmi starověkých divů světa, stavba byla vysoká 45 metrů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Divadlo v </a:t>
            </a:r>
            <a:r>
              <a:rPr lang="cs-CZ" dirty="0" err="1" smtClean="0">
                <a:solidFill>
                  <a:srgbClr val="FF0000"/>
                </a:solidFill>
              </a:rPr>
              <a:t>Epidauru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 14 tisíc diváků bylo objeveno v 19. století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Afrodité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knidská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sochaře </a:t>
            </a:r>
            <a:r>
              <a:rPr lang="cs-CZ" dirty="0" err="1" smtClean="0"/>
              <a:t>Praxitela</a:t>
            </a:r>
            <a:r>
              <a:rPr lang="cs-CZ" dirty="0" smtClean="0"/>
              <a:t> je prvním známým aktem v řeckém umění, zachovala se v římské kopii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Hermes </a:t>
            </a:r>
            <a:r>
              <a:rPr lang="cs-CZ" dirty="0">
                <a:solidFill>
                  <a:srgbClr val="FF0000"/>
                </a:solidFill>
              </a:rPr>
              <a:t>s malým </a:t>
            </a:r>
            <a:r>
              <a:rPr lang="cs-CZ" dirty="0" smtClean="0">
                <a:solidFill>
                  <a:srgbClr val="FF0000"/>
                </a:solidFill>
              </a:rPr>
              <a:t>Dionýsem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je</a:t>
            </a:r>
            <a:r>
              <a:rPr lang="cs-CZ" dirty="0" smtClean="0"/>
              <a:t> jediným zachovaným originálem </a:t>
            </a:r>
            <a:r>
              <a:rPr lang="cs-CZ" dirty="0" err="1" smtClean="0"/>
              <a:t>Praxitela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Bitva u Issu </a:t>
            </a:r>
            <a:r>
              <a:rPr lang="cs-CZ" dirty="0" smtClean="0"/>
              <a:t>– mozaika, objevená v </a:t>
            </a:r>
            <a:r>
              <a:rPr lang="cs-CZ" dirty="0" smtClean="0">
                <a:hlinkClick r:id="rId2"/>
              </a:rPr>
              <a:t>Pompejích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Řecké umění 4. století př. n. 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502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62" y="326508"/>
            <a:ext cx="3217418" cy="38945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vál 5"/>
          <p:cNvSpPr/>
          <p:nvPr/>
        </p:nvSpPr>
        <p:spPr>
          <a:xfrm>
            <a:off x="539552" y="3969060"/>
            <a:ext cx="3024336" cy="129614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Model mauzolea</a:t>
            </a:r>
          </a:p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v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Halikarnassu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" name="Zástupný symbol pro obsah 4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8025" y="548680"/>
            <a:ext cx="4464496" cy="20655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Ovál 7"/>
          <p:cNvSpPr/>
          <p:nvPr/>
        </p:nvSpPr>
        <p:spPr>
          <a:xfrm>
            <a:off x="6636972" y="2082552"/>
            <a:ext cx="2126447" cy="120243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Divadlo v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Epidauru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9592" y="2780928"/>
            <a:ext cx="2629231" cy="36724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Ovál 9"/>
          <p:cNvSpPr/>
          <p:nvPr/>
        </p:nvSpPr>
        <p:spPr>
          <a:xfrm>
            <a:off x="6372200" y="5132040"/>
            <a:ext cx="2255509" cy="120243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Afrodité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Knidská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6458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205" y="692696"/>
            <a:ext cx="3102169" cy="48449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685973"/>
            <a:ext cx="4888630" cy="33541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vál 4"/>
          <p:cNvSpPr/>
          <p:nvPr/>
        </p:nvSpPr>
        <p:spPr>
          <a:xfrm>
            <a:off x="2600517" y="5157191"/>
            <a:ext cx="2232248" cy="146059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Hermes s malým Dionýsem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652120" y="3789040"/>
            <a:ext cx="3312368" cy="123843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Alexandr Veliký</a:t>
            </a:r>
          </a:p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v bitvě u Issu                         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6546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46312"/>
            <a:ext cx="8640960" cy="46167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Mapa říše Alexandra Velikého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033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491880" y="2708919"/>
            <a:ext cx="4824536" cy="2016225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Ovládl většinu světa známého tehdejší Řekům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Inspiroval mnohé umělce k dílům oslavujícím jeho osobu a činy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Epocha helénismu od 4. století do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konce 1. století př. n. l.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Šíření řecké kultury na východ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Alexandr Veliký (Makedonský)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72491"/>
            <a:ext cx="3096345" cy="43362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2965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268760"/>
            <a:ext cx="7408333" cy="3450696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800" dirty="0" smtClean="0"/>
              <a:t>Alexandrie (Egypt) – centrum vzdělanosti, knihovna</a:t>
            </a:r>
          </a:p>
          <a:p>
            <a:r>
              <a:rPr lang="cs-CZ" sz="2800" dirty="0" smtClean="0"/>
              <a:t>Města v Malé Asii – </a:t>
            </a:r>
            <a:r>
              <a:rPr lang="cs-CZ" sz="2800" dirty="0" err="1" smtClean="0"/>
              <a:t>Efesos</a:t>
            </a:r>
            <a:r>
              <a:rPr lang="cs-CZ" sz="2800" dirty="0" smtClean="0"/>
              <a:t>, </a:t>
            </a:r>
            <a:r>
              <a:rPr lang="cs-CZ" sz="2800" dirty="0" err="1" smtClean="0"/>
              <a:t>Milétos</a:t>
            </a:r>
            <a:r>
              <a:rPr lang="cs-CZ" sz="2800" dirty="0" smtClean="0"/>
              <a:t>, Pergamon</a:t>
            </a:r>
          </a:p>
          <a:p>
            <a:r>
              <a:rPr lang="cs-CZ" sz="2800" dirty="0" smtClean="0"/>
              <a:t>Divadla ( </a:t>
            </a:r>
            <a:r>
              <a:rPr lang="cs-CZ" sz="2800" dirty="0" err="1" smtClean="0">
                <a:hlinkClick r:id="rId2"/>
              </a:rPr>
              <a:t>Epidauros</a:t>
            </a:r>
            <a:r>
              <a:rPr lang="cs-CZ" sz="2800" dirty="0" smtClean="0"/>
              <a:t>, Dionýsovo divadlo v Athénách)</a:t>
            </a:r>
          </a:p>
          <a:p>
            <a:r>
              <a:rPr lang="cs-CZ" sz="2800" dirty="0" smtClean="0"/>
              <a:t>Gymnasia – vzdělávací centra, např. </a:t>
            </a:r>
            <a:r>
              <a:rPr lang="cs-CZ" sz="2800" dirty="0" err="1" smtClean="0"/>
              <a:t>Syrakúsy</a:t>
            </a:r>
            <a:r>
              <a:rPr lang="cs-CZ" sz="2800" dirty="0" smtClean="0"/>
              <a:t> (Itálie)</a:t>
            </a: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252728"/>
          </a:xfrm>
        </p:spPr>
        <p:txBody>
          <a:bodyPr/>
          <a:lstStyle/>
          <a:p>
            <a:r>
              <a:rPr lang="cs-CZ" dirty="0" smtClean="0"/>
              <a:t>Výstavba měst, rozvoj kultury</a:t>
            </a:r>
            <a:endParaRPr lang="cs-CZ" dirty="0"/>
          </a:p>
        </p:txBody>
      </p:sp>
      <p:pic>
        <p:nvPicPr>
          <p:cNvPr id="2056" name="Picture 8" descr="C:\Users\poz\AppData\Local\Microsoft\Windows\Temporary Internet Files\Content.IE5\NV8UNXJB\MP900400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55703"/>
            <a:ext cx="3024336" cy="201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182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63"/>
            <a:ext cx="4824536" cy="6069247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4572000" y="3094862"/>
            <a:ext cx="3672408" cy="2808312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Socha </a:t>
            </a:r>
            <a:r>
              <a:rPr lang="cs-CZ" sz="2800" dirty="0" err="1" smtClean="0">
                <a:solidFill>
                  <a:srgbClr val="FF0000"/>
                </a:solidFill>
              </a:rPr>
              <a:t>Láokoóna</a:t>
            </a:r>
            <a:endParaRPr lang="cs-CZ" sz="2800" dirty="0">
              <a:solidFill>
                <a:srgbClr val="FF00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25 př. n. l. 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Práce rhodských sochařů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4205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539552" y="9378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6600"/>
                </a:solidFill>
              </a:rPr>
              <a:t>Láokoón</a:t>
            </a:r>
            <a:r>
              <a:rPr lang="cs-CZ" sz="3600" b="1" dirty="0" smtClean="0">
                <a:solidFill>
                  <a:srgbClr val="FF6600"/>
                </a:solidFill>
              </a:rPr>
              <a:t> byl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142918" y="1812835"/>
            <a:ext cx="3024336" cy="1268756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Řecký bojovník</a:t>
            </a:r>
            <a:endParaRPr lang="cs-CZ" sz="4000" dirty="0"/>
          </a:p>
        </p:txBody>
      </p:sp>
      <p:sp>
        <p:nvSpPr>
          <p:cNvPr id="8" name="Ovál 7"/>
          <p:cNvSpPr/>
          <p:nvPr/>
        </p:nvSpPr>
        <p:spPr>
          <a:xfrm>
            <a:off x="966853" y="3238939"/>
            <a:ext cx="3173099" cy="1368152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Rhodský sochař</a:t>
            </a:r>
            <a:endParaRPr lang="cs-CZ" sz="4000" dirty="0"/>
          </a:p>
        </p:txBody>
      </p:sp>
      <p:sp>
        <p:nvSpPr>
          <p:cNvPr id="9" name="Ovál 8"/>
          <p:cNvSpPr/>
          <p:nvPr/>
        </p:nvSpPr>
        <p:spPr>
          <a:xfrm>
            <a:off x="954967" y="4795155"/>
            <a:ext cx="3312368" cy="1455008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Trójský kněz</a:t>
            </a:r>
            <a:endParaRPr lang="cs-CZ" sz="4000" dirty="0"/>
          </a:p>
        </p:txBody>
      </p:sp>
      <p:pic>
        <p:nvPicPr>
          <p:cNvPr id="10" name="Picture 6" descr="C:\Users\poz\AppData\Local\Microsoft\Windows\Temporary Internet Files\Content.IE5\J0IODUGJ\MP900404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913" y="2386201"/>
            <a:ext cx="3471553" cy="341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796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639 0.02245 L 0.48889 0.128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25" y="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6296E-6 L 0.45382 0.237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91" y="1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539552" y="9378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Mauzoleum v </a:t>
            </a:r>
            <a:r>
              <a:rPr lang="cs-CZ" sz="3600" b="1" dirty="0" err="1" smtClean="0">
                <a:solidFill>
                  <a:srgbClr val="FF6600"/>
                </a:solidFill>
              </a:rPr>
              <a:t>Halikarnassu</a:t>
            </a:r>
            <a:r>
              <a:rPr lang="cs-CZ" sz="3600" b="1" dirty="0" smtClean="0">
                <a:solidFill>
                  <a:srgbClr val="FF6600"/>
                </a:solidFill>
              </a:rPr>
              <a:t> bylo na území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142918" y="1812835"/>
            <a:ext cx="3024336" cy="1268756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Itálie</a:t>
            </a:r>
            <a:endParaRPr lang="cs-CZ" sz="4000" dirty="0"/>
          </a:p>
        </p:txBody>
      </p:sp>
      <p:sp>
        <p:nvSpPr>
          <p:cNvPr id="13" name="Ovál 12"/>
          <p:cNvSpPr/>
          <p:nvPr/>
        </p:nvSpPr>
        <p:spPr>
          <a:xfrm>
            <a:off x="966853" y="3238939"/>
            <a:ext cx="3173099" cy="1368152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Řecka</a:t>
            </a:r>
            <a:endParaRPr lang="cs-CZ" sz="4000" dirty="0"/>
          </a:p>
        </p:txBody>
      </p:sp>
      <p:sp>
        <p:nvSpPr>
          <p:cNvPr id="14" name="Ovál 13"/>
          <p:cNvSpPr/>
          <p:nvPr/>
        </p:nvSpPr>
        <p:spPr>
          <a:xfrm>
            <a:off x="954967" y="4795155"/>
            <a:ext cx="3312368" cy="1455008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Turecka</a:t>
            </a:r>
            <a:endParaRPr lang="cs-CZ" sz="4000" dirty="0"/>
          </a:p>
        </p:txBody>
      </p:sp>
      <p:pic>
        <p:nvPicPr>
          <p:cNvPr id="1030" name="Picture 6" descr="C:\Users\poz\AppData\Local\Microsoft\Windows\Temporary Internet Files\Content.IE5\J0IODUGJ\MP900404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914" y="2414429"/>
            <a:ext cx="3471553" cy="341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9952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7.40741E-7 L 0.46459 0.1155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29" y="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0.47291 -0.0090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46" y="-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539552" y="9378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Počet sedadel divadla v </a:t>
            </a:r>
            <a:r>
              <a:rPr lang="cs-CZ" sz="3600" b="1" dirty="0" err="1" smtClean="0">
                <a:solidFill>
                  <a:srgbClr val="FF6600"/>
                </a:solidFill>
              </a:rPr>
              <a:t>Epidauru</a:t>
            </a:r>
            <a:r>
              <a:rPr lang="cs-CZ" sz="3600" b="1" dirty="0" smtClean="0">
                <a:solidFill>
                  <a:srgbClr val="FF6600"/>
                </a:solidFill>
              </a:rPr>
              <a:t> byl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142918" y="1812835"/>
            <a:ext cx="3024336" cy="1268756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 tisíc</a:t>
            </a:r>
            <a:endParaRPr lang="cs-CZ" sz="4000" dirty="0"/>
          </a:p>
        </p:txBody>
      </p:sp>
      <p:sp>
        <p:nvSpPr>
          <p:cNvPr id="8" name="Ovál 7"/>
          <p:cNvSpPr/>
          <p:nvPr/>
        </p:nvSpPr>
        <p:spPr>
          <a:xfrm>
            <a:off x="966853" y="3238939"/>
            <a:ext cx="3173099" cy="1368152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20 tisíc</a:t>
            </a:r>
            <a:endParaRPr lang="cs-CZ" sz="4000" dirty="0"/>
          </a:p>
        </p:txBody>
      </p:sp>
      <p:sp>
        <p:nvSpPr>
          <p:cNvPr id="9" name="Ovál 8"/>
          <p:cNvSpPr/>
          <p:nvPr/>
        </p:nvSpPr>
        <p:spPr>
          <a:xfrm>
            <a:off x="954967" y="4795155"/>
            <a:ext cx="3312368" cy="1455008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14 tisíc</a:t>
            </a:r>
            <a:endParaRPr lang="cs-CZ" sz="4000" dirty="0"/>
          </a:p>
        </p:txBody>
      </p:sp>
      <p:pic>
        <p:nvPicPr>
          <p:cNvPr id="10" name="Picture 6" descr="C:\Users\poz\AppData\Local\Microsoft\Windows\Temporary Internet Files\Content.IE5\J0IODUGJ\MP900404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913" y="2386201"/>
            <a:ext cx="3471553" cy="341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0822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639 0.02245 L 0.48889 0.1289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25" y="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6296E-6 L 0.45382 0.2377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691" y="1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flipH="1">
            <a:off x="539552" y="937848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6600"/>
                </a:solidFill>
              </a:rPr>
              <a:t>Alexandria </a:t>
            </a:r>
            <a:r>
              <a:rPr lang="cs-CZ" sz="3600" b="1" smtClean="0">
                <a:solidFill>
                  <a:srgbClr val="FF6600"/>
                </a:solidFill>
              </a:rPr>
              <a:t>se nacházela</a:t>
            </a:r>
            <a:endParaRPr lang="cs-CZ" sz="3600" b="1" dirty="0">
              <a:solidFill>
                <a:srgbClr val="FF66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259632" y="1772816"/>
            <a:ext cx="2808312" cy="1308775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 Africe</a:t>
            </a:r>
            <a:endParaRPr lang="cs-CZ" sz="4000" dirty="0"/>
          </a:p>
        </p:txBody>
      </p:sp>
      <p:sp>
        <p:nvSpPr>
          <p:cNvPr id="8" name="Ovál 7"/>
          <p:cNvSpPr/>
          <p:nvPr/>
        </p:nvSpPr>
        <p:spPr>
          <a:xfrm>
            <a:off x="1142917" y="3238939"/>
            <a:ext cx="2848171" cy="1368152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 Asii</a:t>
            </a:r>
            <a:endParaRPr lang="cs-CZ" sz="4000" dirty="0"/>
          </a:p>
        </p:txBody>
      </p:sp>
      <p:sp>
        <p:nvSpPr>
          <p:cNvPr id="9" name="Ovál 8"/>
          <p:cNvSpPr/>
          <p:nvPr/>
        </p:nvSpPr>
        <p:spPr>
          <a:xfrm>
            <a:off x="1112363" y="4781979"/>
            <a:ext cx="3102850" cy="1381003"/>
          </a:xfrm>
          <a:prstGeom prst="ellipse">
            <a:avLst/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 Evropě</a:t>
            </a:r>
            <a:endParaRPr lang="cs-CZ" sz="4000" dirty="0"/>
          </a:p>
        </p:txBody>
      </p:sp>
      <p:pic>
        <p:nvPicPr>
          <p:cNvPr id="10" name="Picture 6" descr="C:\Users\poz\AppData\Local\Microsoft\Windows\Temporary Internet Files\Content.IE5\J0IODUGJ\MP9004048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817" y="2447213"/>
            <a:ext cx="3471553" cy="3418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178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16 0.01204 L 0.47326 0.065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705" y="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L 0.45069 -0.1479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35" y="-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234888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literatura:</a:t>
            </a:r>
          </a:p>
          <a:p>
            <a:endParaRPr lang="cs-CZ" dirty="0" smtClean="0"/>
          </a:p>
          <a:p>
            <a:r>
              <a:rPr lang="cs-CZ" i="1" u="sng" dirty="0" smtClean="0"/>
              <a:t>Internetové odkazy:</a:t>
            </a:r>
            <a:endParaRPr lang="cs-CZ" i="1" u="sng" dirty="0"/>
          </a:p>
          <a:p>
            <a:r>
              <a:rPr lang="cs-CZ" dirty="0"/>
              <a:t>BACH PEDERSEN, </a:t>
            </a:r>
            <a:r>
              <a:rPr lang="cs-CZ" dirty="0" err="1"/>
              <a:t>Gunnach</a:t>
            </a:r>
            <a:r>
              <a:rPr lang="cs-CZ" dirty="0"/>
              <a:t>. </a:t>
            </a:r>
            <a:r>
              <a:rPr lang="cs-CZ" i="1" dirty="0"/>
              <a:t>wikimedia.org</a:t>
            </a:r>
            <a:r>
              <a:rPr lang="cs-CZ" dirty="0"/>
              <a:t> [online]. [cit. 3.11.2013]. Dostupný na WWW: http://upload.wikimedia.org/wikipedia/commons/f/f2/Aleksander-d-store.jpg </a:t>
            </a:r>
            <a:r>
              <a:rPr lang="cs-CZ" i="1" u="sng" dirty="0" smtClean="0"/>
              <a:t> </a:t>
            </a:r>
          </a:p>
          <a:p>
            <a:r>
              <a:rPr lang="cs-CZ" dirty="0" smtClean="0"/>
              <a:t>GENERIC </a:t>
            </a:r>
            <a:r>
              <a:rPr lang="cs-CZ" dirty="0"/>
              <a:t>MAPPING TOOLS. </a:t>
            </a:r>
            <a:r>
              <a:rPr lang="cs-CZ" i="1" dirty="0"/>
              <a:t>wikimedia.org</a:t>
            </a:r>
            <a:r>
              <a:rPr lang="cs-CZ" dirty="0"/>
              <a:t> [online]. [cit. 3.11.2013]. Dostupný na WWW: http://upload.wikimedia.org/wikipedia/commons/4/40/MacedonEmpire.jpg </a:t>
            </a:r>
            <a:endParaRPr lang="cs-CZ" dirty="0" smtClean="0"/>
          </a:p>
          <a:p>
            <a:r>
              <a:rPr lang="cs-CZ" dirty="0"/>
              <a:t>BGABEL. </a:t>
            </a:r>
            <a:r>
              <a:rPr lang="cs-CZ" i="1" dirty="0"/>
              <a:t>Wikipedia.cz</a:t>
            </a:r>
            <a:r>
              <a:rPr lang="cs-CZ" dirty="0"/>
              <a:t> [online]. [cit. 4.11.2013]. Dostupný na WWW: http://upload.wikimedia.org/wikipedia/commons/7/71/GR-epidaur-theater.jpg </a:t>
            </a:r>
            <a:endParaRPr lang="cs-CZ" dirty="0" smtClean="0"/>
          </a:p>
          <a:p>
            <a:r>
              <a:rPr lang="cs-CZ" dirty="0"/>
              <a:t>DILMEN, Nevit. </a:t>
            </a:r>
            <a:r>
              <a:rPr lang="cs-CZ" i="1" dirty="0"/>
              <a:t>wikimedia.org</a:t>
            </a:r>
            <a:r>
              <a:rPr lang="cs-CZ" dirty="0"/>
              <a:t> [online]. [cit. 4.11.2013]. Dostupný na WWW: http://upload.wikimedia.org/wikipedia/commons/d/d2/The_maussolleion_model_dsc02711-miniaturk_nevit.jpg </a:t>
            </a:r>
            <a:endParaRPr lang="cs-CZ" dirty="0" smtClean="0"/>
          </a:p>
          <a:p>
            <a:r>
              <a:rPr lang="cs-CZ" dirty="0"/>
              <a:t>JASTROW. </a:t>
            </a:r>
            <a:r>
              <a:rPr lang="cs-CZ" i="1" dirty="0"/>
              <a:t>wikipedia.cz</a:t>
            </a:r>
            <a:r>
              <a:rPr lang="cs-CZ" dirty="0"/>
              <a:t> [online]. [cit. 4.11.2013]. Dostupný na WWW: http://</a:t>
            </a:r>
            <a:r>
              <a:rPr lang="cs-CZ" dirty="0" smtClean="0"/>
              <a:t>upload.wikimedia.org/wikipedia/commons/1/1e/Cnidus_Aphrodite_Altemps_Inv8619_n2.jpg</a:t>
            </a:r>
          </a:p>
          <a:p>
            <a:r>
              <a:rPr lang="cs-CZ" dirty="0"/>
              <a:t>TETRAKTYS. </a:t>
            </a:r>
            <a:r>
              <a:rPr lang="cs-CZ" i="1" dirty="0"/>
              <a:t>wikimeia.org</a:t>
            </a:r>
            <a:r>
              <a:rPr lang="cs-CZ" dirty="0"/>
              <a:t> [online]. [cit. 4.11.2013]. Dostupný na WWW: http://upload.wikimedia.org/wikipedia/commons/0/01/Hermes_di_Prassitele%2C_at_Olimpia%2C_front_2.jpg 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/>
              <a:t>wikimedia.org</a:t>
            </a:r>
            <a:r>
              <a:rPr lang="cs-CZ" dirty="0"/>
              <a:t> [online]. [cit. 7.11.2013]. Dostupný na WWW: http://upload.wikimedia.org/wikipedia/commons/7/7c/Laokoon-Gruppe-02.jpg </a:t>
            </a:r>
            <a:endParaRPr lang="cs-CZ" i="1" u="sng" dirty="0" smtClean="0"/>
          </a:p>
          <a:p>
            <a:r>
              <a:rPr lang="cs-CZ" i="1" u="sng" dirty="0">
                <a:solidFill>
                  <a:srgbClr val="073E87"/>
                </a:solidFill>
              </a:rPr>
              <a:t>J</a:t>
            </a:r>
            <a:r>
              <a:rPr lang="cs-CZ" i="1" u="sng" dirty="0" smtClean="0">
                <a:solidFill>
                  <a:srgbClr val="073E87"/>
                </a:solidFill>
              </a:rPr>
              <a:t>iné zdroje: Galerie programu Microsoft </a:t>
            </a:r>
            <a:r>
              <a:rPr lang="cs-CZ" i="1" u="sng" dirty="0" smtClean="0">
                <a:solidFill>
                  <a:srgbClr val="073E87"/>
                </a:solidFill>
              </a:rPr>
              <a:t> Office</a:t>
            </a:r>
            <a:r>
              <a:rPr lang="cs-CZ" i="1" u="sng" dirty="0" smtClean="0">
                <a:solidFill>
                  <a:srgbClr val="073E87"/>
                </a:solidFill>
              </a:rPr>
              <a:t>, Klipart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2271</TotalTime>
  <Words>546</Words>
  <Application>Microsoft Office PowerPoint</Application>
  <PresentationFormat>Předvádění na obrazovce (4:3)</PresentationFormat>
  <Paragraphs>92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Řecké umění 4. století př. n. l.</vt:lpstr>
      <vt:lpstr>Prezentace aplikace PowerPoint</vt:lpstr>
      <vt:lpstr>Prezentace aplikace PowerPoint</vt:lpstr>
      <vt:lpstr>Mapa říše Alexandra Velikého</vt:lpstr>
      <vt:lpstr>Alexandr Veliký (Makedonský)</vt:lpstr>
      <vt:lpstr>Výstavba měst, rozvoj kultury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315</cp:revision>
  <cp:lastPrinted>2013-10-28T16:34:43Z</cp:lastPrinted>
  <dcterms:created xsi:type="dcterms:W3CDTF">2013-05-10T12:01:16Z</dcterms:created>
  <dcterms:modified xsi:type="dcterms:W3CDTF">2013-11-09T13:32:06Z</dcterms:modified>
</cp:coreProperties>
</file>