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notesSlides/notesSlide6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876" r:id="rId1"/>
  </p:sldMasterIdLst>
  <p:notesMasterIdLst>
    <p:notesMasterId r:id="rId11"/>
  </p:notesMasterIdLst>
  <p:sldIdLst>
    <p:sldId id="256" r:id="rId2"/>
    <p:sldId id="257" r:id="rId3"/>
    <p:sldId id="269" r:id="rId4"/>
    <p:sldId id="270" r:id="rId5"/>
    <p:sldId id="276" r:id="rId6"/>
    <p:sldId id="280" r:id="rId7"/>
    <p:sldId id="275" r:id="rId8"/>
    <p:sldId id="281" r:id="rId9"/>
    <p:sldId id="267" r:id="rId10"/>
  </p:sldIdLst>
  <p:sldSz cx="10080625" cy="7559675"/>
  <p:notesSz cx="7559675" cy="10691813"/>
  <p:defaultTextStyle>
    <a:defPPr>
      <a:defRPr lang="en-GB"/>
    </a:defPPr>
    <a:lvl1pPr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742719" indent="-285662"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1142643" indent="-228529"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599702" indent="-228529"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2056760" indent="-228529"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5289" algn="l" defTabSz="914115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2347" algn="l" defTabSz="914115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199405" algn="l" defTabSz="914115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6462" algn="l" defTabSz="914115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chemeClr val="tx1"/>
    </p:penClr>
  </p:showPr>
  <p:clrMru>
    <a:srgbClr val="6F3505"/>
    <a:srgbClr val="006600"/>
    <a:srgbClr val="B08200"/>
    <a:srgbClr val="663300"/>
    <a:srgbClr val="CCFF99"/>
    <a:srgbClr val="008000"/>
    <a:srgbClr val="996633"/>
    <a:srgbClr val="CC9900"/>
    <a:srgbClr val="800000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8FB837D-C827-4EFA-A057-4D05807E0F7C}" styleName="Styl s motivem 1 – zvýraznění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E269D01E-BC32-4049-B463-5C60D7B0CCD2}" styleName="Styl s motivem 2 – zvýraznění 4">
    <a:tblBg>
      <a:fillRef idx="3">
        <a:schemeClr val="accent4"/>
      </a:fillRef>
      <a:effectRef idx="3">
        <a:schemeClr val="accent4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4">
                <a:tint val="50000"/>
              </a:schemeClr>
            </a:lnRef>
          </a:left>
          <a:right>
            <a:lnRef idx="1">
              <a:schemeClr val="accent4">
                <a:tint val="50000"/>
              </a:schemeClr>
            </a:lnRef>
          </a:right>
          <a:top>
            <a:lnRef idx="1">
              <a:schemeClr val="accent4">
                <a:tint val="50000"/>
              </a:schemeClr>
            </a:lnRef>
          </a:top>
          <a:bottom>
            <a:lnRef idx="1">
              <a:schemeClr val="accent4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D113A9D2-9D6B-4929-AA2D-F23B5EE8CBE7}" styleName="Styl s motivem 2 – zvýraznění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D03447BB-5D67-496B-8E87-E561075AD55C}" styleName="Tmavý styl 1 – zvýraznění 3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wholeTbl>
    <a:band1H>
      <a:tcStyle>
        <a:tcBdr/>
        <a:fill>
          <a:solidFill>
            <a:schemeClr val="accent3">
              <a:shade val="60000"/>
            </a:schemeClr>
          </a:solidFill>
        </a:fill>
      </a:tcStyle>
    </a:band1H>
    <a:band1V>
      <a:tcStyle>
        <a:tcBdr/>
        <a:fill>
          <a:solidFill>
            <a:schemeClr val="accent3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3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3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3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306799F8-075E-4A3A-A7F6-7FBC6576F1A4}" styleName="Styl s motivem 2 – zvýraznění 3">
    <a:tblBg>
      <a:fillRef idx="3">
        <a:schemeClr val="accent3"/>
      </a:fillRef>
      <a:effectRef idx="3">
        <a:schemeClr val="accent3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3">
                <a:tint val="50000"/>
              </a:schemeClr>
            </a:lnRef>
          </a:left>
          <a:right>
            <a:lnRef idx="1">
              <a:schemeClr val="accent3">
                <a:tint val="50000"/>
              </a:schemeClr>
            </a:lnRef>
          </a:right>
          <a:top>
            <a:lnRef idx="1">
              <a:schemeClr val="accent3">
                <a:tint val="50000"/>
              </a:schemeClr>
            </a:lnRef>
          </a:top>
          <a:bottom>
            <a:lnRef idx="1">
              <a:schemeClr val="accent3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948" y="-6"/>
      </p:cViewPr>
      <p:guideLst>
        <p:guide orient="horz" pos="2161"/>
        <p:guide pos="2880"/>
      </p:guideLst>
    </p:cSldViewPr>
  </p:slideViewPr>
  <p:outlineViewPr>
    <p:cViewPr varScale="1">
      <p:scale>
        <a:sx n="170" d="200"/>
        <a:sy n="170" d="200"/>
      </p:scale>
      <p:origin x="-780" y="-84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9" d="100"/>
          <a:sy n="59" d="100"/>
        </p:scale>
        <p:origin x="-1752" y="-72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9" name="Rectangle 1"/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1312863" y="1027113"/>
            <a:ext cx="4932362" cy="369887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sp>
      <p:sp>
        <p:nvSpPr>
          <p:cNvPr id="2050" name="Rectangle 2"/>
          <p:cNvSpPr>
            <a:spLocks noGrp="1" noChangeArrowheads="1"/>
          </p:cNvSpPr>
          <p:nvPr>
            <p:ph type="body"/>
          </p:nvPr>
        </p:nvSpPr>
        <p:spPr bwMode="auto">
          <a:xfrm>
            <a:off x="1169988" y="5086350"/>
            <a:ext cx="5224462" cy="410527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endParaRPr lang="cs-CZ" smtClean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1pPr>
    <a:lvl2pPr marL="742719" indent="-285662"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2pPr>
    <a:lvl3pPr marL="1142643" indent="-228529"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3pPr>
    <a:lvl4pPr marL="1599702" indent="-228529"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4pPr>
    <a:lvl5pPr marL="2056760" indent="-228529"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5pPr>
    <a:lvl6pPr marL="2285289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2347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199405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6462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9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312863" y="1027113"/>
            <a:ext cx="4933950" cy="3700462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2290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1169988" y="5086350"/>
            <a:ext cx="5226050" cy="4106863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Diskuze se žáky</a:t>
            </a:r>
            <a:r>
              <a:rPr lang="cs-CZ" baseline="0" dirty="0" smtClean="0"/>
              <a:t> a postupné doplňování. Na druhou otázku nejdříve diskuze, pak po jednom kliknutí naskočí celé řešení.</a:t>
            </a:r>
            <a:endParaRPr lang="cs-CZ"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Žáci</a:t>
            </a:r>
            <a:r>
              <a:rPr lang="cs-CZ" baseline="0" dirty="0" smtClean="0"/>
              <a:t> hledají odpovědi na otázky. Kontrola dalším kliknutím jako shrnutí.</a:t>
            </a:r>
            <a:endParaRPr lang="cs-CZ" dirty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Obrázky se objevují postupně, hned se určí tvar.</a:t>
            </a:r>
            <a:endParaRPr lang="cs-CZ" dirty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Ukázky rostlin naskočí na jedno kliknutí.</a:t>
            </a:r>
            <a:endParaRPr lang="cs-CZ" dirty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Žáci odpovídají na naznačené otázky – kliknutím se pak objeví kontrola.</a:t>
            </a:r>
            <a:endParaRPr lang="cs-CZ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5238339"/>
            <a:ext cx="10080625" cy="2329149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730918" y="0"/>
            <a:ext cx="3349708" cy="7559675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73013" y="3679042"/>
            <a:ext cx="7143803" cy="2536691"/>
          </a:xfrm>
        </p:spPr>
        <p:txBody>
          <a:bodyPr rIns="50397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77408" y="1702869"/>
            <a:ext cx="7143803" cy="1931917"/>
          </a:xfrm>
        </p:spPr>
        <p:txBody>
          <a:bodyPr tIns="0" rIns="50397" bIns="0" anchor="b">
            <a:normAutofit/>
          </a:bodyPr>
          <a:lstStyle>
            <a:lvl1pPr marL="0" indent="0" algn="r">
              <a:buNone/>
              <a:defRPr sz="2200">
                <a:solidFill>
                  <a:schemeClr val="tx1"/>
                </a:solidFill>
                <a:effectLst/>
              </a:defRPr>
            </a:lvl1pPr>
            <a:lvl2pPr marL="503972" indent="0" algn="ctr">
              <a:buNone/>
            </a:lvl2pPr>
            <a:lvl3pPr marL="1007943" indent="0" algn="ctr">
              <a:buNone/>
            </a:lvl3pPr>
            <a:lvl4pPr marL="1511915" indent="0" algn="ctr">
              <a:buNone/>
            </a:lvl4pPr>
            <a:lvl5pPr marL="2015886" indent="0" algn="ctr">
              <a:buNone/>
            </a:lvl5pPr>
            <a:lvl6pPr marL="2519858" indent="0" algn="ctr">
              <a:buNone/>
            </a:lvl6pPr>
            <a:lvl7pPr marL="3023829" indent="0" algn="ctr">
              <a:buNone/>
            </a:lvl7pPr>
            <a:lvl8pPr marL="3527801" indent="0" algn="ctr">
              <a:buNone/>
            </a:lvl8pPr>
            <a:lvl9pPr marL="4031772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5238339"/>
            <a:ext cx="10080625" cy="2329149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730918" y="0"/>
            <a:ext cx="3349708" cy="7559675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6047" y="3950517"/>
            <a:ext cx="7308453" cy="2013227"/>
          </a:xfrm>
        </p:spPr>
        <p:txBody>
          <a:bodyPr tIns="0" bIns="0" anchor="t"/>
          <a:lstStyle>
            <a:lvl1pPr algn="l">
              <a:buNone/>
              <a:defRPr sz="46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56047" y="2740134"/>
            <a:ext cx="7308453" cy="1175826"/>
          </a:xfrm>
        </p:spPr>
        <p:txBody>
          <a:bodyPr lIns="50397" tIns="0" rIns="50397" bIns="0" anchor="b"/>
          <a:lstStyle>
            <a:lvl1pPr marL="0" indent="0" algn="l">
              <a:buNone/>
              <a:defRPr sz="2200">
                <a:solidFill>
                  <a:schemeClr val="tx1"/>
                </a:solidFill>
                <a:effectLst/>
              </a:defRPr>
            </a:lvl1pPr>
            <a:lvl2pPr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1" y="302737"/>
            <a:ext cx="8232510" cy="1259946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04031" y="1763925"/>
            <a:ext cx="4032250" cy="4989036"/>
          </a:xfrm>
        </p:spPr>
        <p:txBody>
          <a:bodyPr/>
          <a:lstStyle>
            <a:lvl1pPr>
              <a:defRPr sz="29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04292" y="1763925"/>
            <a:ext cx="4032250" cy="4989036"/>
          </a:xfrm>
        </p:spPr>
        <p:txBody>
          <a:bodyPr/>
          <a:lstStyle>
            <a:lvl1pPr>
              <a:defRPr sz="29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1" y="300987"/>
            <a:ext cx="9072563" cy="1259946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04031" y="6047740"/>
            <a:ext cx="4454027" cy="923960"/>
          </a:xfrm>
        </p:spPr>
        <p:txBody>
          <a:bodyPr anchor="t"/>
          <a:lstStyle>
            <a:lvl1pPr marL="0" indent="0">
              <a:buNone/>
              <a:defRPr sz="2600" b="1">
                <a:solidFill>
                  <a:schemeClr val="accent1"/>
                </a:solidFill>
              </a:defRPr>
            </a:lvl1pPr>
            <a:lvl2pPr>
              <a:buNone/>
              <a:defRPr sz="2200" b="1"/>
            </a:lvl2pPr>
            <a:lvl3pPr>
              <a:buNone/>
              <a:defRPr sz="2000" b="1"/>
            </a:lvl3pPr>
            <a:lvl4pPr>
              <a:buNone/>
              <a:defRPr sz="1800" b="1"/>
            </a:lvl4pPr>
            <a:lvl5pPr>
              <a:buNone/>
              <a:defRPr sz="18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5120818" y="6047740"/>
            <a:ext cx="4455776" cy="923960"/>
          </a:xfrm>
        </p:spPr>
        <p:txBody>
          <a:bodyPr anchor="t"/>
          <a:lstStyle>
            <a:lvl1pPr marL="0" indent="0">
              <a:buNone/>
              <a:defRPr sz="2600" b="1">
                <a:solidFill>
                  <a:schemeClr val="accent1"/>
                </a:solidFill>
              </a:defRPr>
            </a:lvl1pPr>
            <a:lvl2pPr>
              <a:buNone/>
              <a:defRPr sz="2200" b="1"/>
            </a:lvl2pPr>
            <a:lvl3pPr>
              <a:buNone/>
              <a:defRPr sz="2000" b="1"/>
            </a:lvl3pPr>
            <a:lvl4pPr>
              <a:buNone/>
              <a:defRPr sz="1800" b="1"/>
            </a:lvl4pPr>
            <a:lvl5pPr>
              <a:buNone/>
              <a:defRPr sz="18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504031" y="1672115"/>
            <a:ext cx="4454027" cy="4345064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5120818" y="1672115"/>
            <a:ext cx="4455776" cy="4345064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1" y="302387"/>
            <a:ext cx="8235871" cy="1259946"/>
          </a:xfrm>
        </p:spPr>
        <p:txBody>
          <a:bodyPr anchor="ctr"/>
          <a:lstStyle>
            <a:lvl1pPr algn="l">
              <a:defRPr sz="51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1" y="1306825"/>
            <a:ext cx="3528219" cy="804965"/>
          </a:xfrm>
        </p:spPr>
        <p:txBody>
          <a:bodyPr tIns="0" bIns="0" anchor="t"/>
          <a:lstStyle>
            <a:lvl1pPr algn="l">
              <a:buNone/>
              <a:defRPr sz="20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04031" y="236363"/>
            <a:ext cx="3024188" cy="1007957"/>
          </a:xfrm>
        </p:spPr>
        <p:txBody>
          <a:bodyPr lIns="50397" tIns="0" rIns="50397" bIns="0" anchor="b"/>
          <a:lstStyle>
            <a:lvl1pPr marL="0" indent="0" algn="l">
              <a:buNone/>
              <a:defRPr sz="1500"/>
            </a:lvl1pPr>
            <a:lvl2pPr>
              <a:buNone/>
              <a:defRPr sz="1300"/>
            </a:lvl2pPr>
            <a:lvl3pPr>
              <a:buNone/>
              <a:defRPr sz="1100"/>
            </a:lvl3pPr>
            <a:lvl4pPr>
              <a:buNone/>
              <a:defRPr sz="1000"/>
            </a:lvl4pPr>
            <a:lvl5pPr>
              <a:buNone/>
              <a:defRPr sz="10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504031" y="2183906"/>
            <a:ext cx="7812484" cy="4199819"/>
          </a:xfrm>
        </p:spPr>
        <p:txBody>
          <a:bodyPr/>
          <a:lstStyle>
            <a:lvl1pPr>
              <a:defRPr sz="3100"/>
            </a:lvl1pPr>
            <a:lvl2pPr>
              <a:defRPr sz="2600"/>
            </a:lvl2pPr>
            <a:lvl3pPr>
              <a:defRPr sz="2400"/>
            </a:lvl3pPr>
            <a:lvl4pPr>
              <a:defRPr sz="2200"/>
            </a:lvl4pPr>
            <a:lvl5pPr>
              <a:defRPr sz="22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991918" y="7079137"/>
            <a:ext cx="840052" cy="402483"/>
          </a:xfrm>
        </p:spPr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5911" y="1880228"/>
            <a:ext cx="3366677" cy="1382091"/>
          </a:xfrm>
        </p:spPr>
        <p:txBody>
          <a:bodyPr anchor="b"/>
          <a:lstStyle>
            <a:lvl1pPr algn="l">
              <a:buNone/>
              <a:defRPr sz="24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74781" y="1124259"/>
            <a:ext cx="4536281" cy="4535805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5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125913" y="3305583"/>
            <a:ext cx="3366675" cy="2935996"/>
          </a:xfrm>
        </p:spPr>
        <p:txBody>
          <a:bodyPr lIns="50397" rIns="50397"/>
          <a:lstStyle>
            <a:lvl1pPr marL="0" indent="0">
              <a:buFontTx/>
              <a:buNone/>
              <a:defRPr sz="1300"/>
            </a:lvl1pPr>
            <a:lvl2pPr>
              <a:buFontTx/>
              <a:buNone/>
              <a:defRPr sz="1300"/>
            </a:lvl2pPr>
            <a:lvl3pPr>
              <a:buFontTx/>
              <a:buNone/>
              <a:defRPr sz="1100"/>
            </a:lvl3pPr>
            <a:lvl4pPr>
              <a:buFontTx/>
              <a:buNone/>
              <a:defRPr sz="1000"/>
            </a:lvl4pPr>
            <a:lvl5pPr>
              <a:buFontTx/>
              <a:buNone/>
              <a:defRPr sz="10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04031" y="7079137"/>
            <a:ext cx="2352146" cy="402483"/>
          </a:xfrm>
        </p:spPr>
        <p:txBody>
          <a:bodyPr/>
          <a:lstStyle/>
          <a:p>
            <a:fld id="{EA56266C-A932-4797-A742-7BB4CAE8A728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08453" y="302738"/>
            <a:ext cx="2268141" cy="645022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4031" y="302738"/>
            <a:ext cx="6636411" cy="645022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66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5238339"/>
            <a:ext cx="10080625" cy="2329149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8064500" y="0"/>
            <a:ext cx="2016125" cy="7559675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504031" y="302737"/>
            <a:ext cx="8232510" cy="1259946"/>
          </a:xfrm>
          <a:prstGeom prst="rect">
            <a:avLst/>
          </a:prstGeom>
        </p:spPr>
        <p:txBody>
          <a:bodyPr vert="horz" lIns="50397" tIns="50397" rIns="50397" bIns="50397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504031" y="1763925"/>
            <a:ext cx="8232510" cy="4989036"/>
          </a:xfrm>
          <a:prstGeom prst="rect">
            <a:avLst/>
          </a:prstGeom>
        </p:spPr>
        <p:txBody>
          <a:bodyPr vert="horz" lIns="100794" tIns="50397" rIns="100794" bIns="50397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504031" y="7079137"/>
            <a:ext cx="2352146" cy="402483"/>
          </a:xfrm>
          <a:prstGeom prst="rect">
            <a:avLst/>
          </a:prstGeom>
        </p:spPr>
        <p:txBody>
          <a:bodyPr vert="horz" lIns="100794" tIns="50397" rIns="100794" bIns="0" anchor="b"/>
          <a:lstStyle>
            <a:lvl1pPr algn="l" eaLnBrk="1" latinLnBrk="0" hangingPunct="1">
              <a:defRPr kumimoji="0" sz="11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EA56266C-A932-4797-A742-7BB4CAE8A728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444214" y="7079137"/>
            <a:ext cx="3192198" cy="402483"/>
          </a:xfrm>
          <a:prstGeom prst="rect">
            <a:avLst/>
          </a:prstGeom>
        </p:spPr>
        <p:txBody>
          <a:bodyPr vert="horz" lIns="0" tIns="50397" rIns="0" bIns="0" anchor="b"/>
          <a:lstStyle>
            <a:lvl1pPr algn="ctr" eaLnBrk="1" latinLnBrk="0" hangingPunct="1">
              <a:defRPr kumimoji="0" sz="11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988557" y="7079137"/>
            <a:ext cx="840052" cy="402483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77" r:id="rId1"/>
    <p:sldLayoutId id="2147483878" r:id="rId2"/>
    <p:sldLayoutId id="2147483879" r:id="rId3"/>
    <p:sldLayoutId id="2147483880" r:id="rId4"/>
    <p:sldLayoutId id="2147483881" r:id="rId5"/>
    <p:sldLayoutId id="2147483882" r:id="rId6"/>
    <p:sldLayoutId id="2147483883" r:id="rId7"/>
    <p:sldLayoutId id="2147483884" r:id="rId8"/>
    <p:sldLayoutId id="2147483885" r:id="rId9"/>
    <p:sldLayoutId id="2147483886" r:id="rId10"/>
    <p:sldLayoutId id="2147483887" r:id="rId11"/>
  </p:sldLayoutIdLst>
  <p:txStyles>
    <p:titleStyle>
      <a:lvl1pPr algn="l" rtl="0" eaLnBrk="1" latinLnBrk="0" hangingPunct="1">
        <a:spcBef>
          <a:spcPct val="0"/>
        </a:spcBef>
        <a:buNone/>
        <a:defRPr kumimoji="0" sz="51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63654" indent="-423336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300" kern="1200">
          <a:solidFill>
            <a:schemeClr val="tx1"/>
          </a:solidFill>
          <a:latin typeface="+mn-lt"/>
          <a:ea typeface="+mn-ea"/>
          <a:cs typeface="+mn-cs"/>
        </a:defRPr>
      </a:lvl1pPr>
      <a:lvl2pPr marL="796275" indent="-302383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2pPr>
      <a:lvl3pPr marL="1108737" indent="-282224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3pPr>
      <a:lvl4pPr marL="1411120" indent="-262065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642947" indent="-201589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774" indent="-201589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2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116681" indent="-201589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358587" indent="-201589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570255" indent="-201589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503972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1007943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511915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2015886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519858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3023829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527801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4031772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wmf"/><Relationship Id="rId7" Type="http://schemas.openxmlformats.org/officeDocument/2006/relationships/image" Target="../media/image7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Relationship Id="rId9" Type="http://schemas.openxmlformats.org/officeDocument/2006/relationships/image" Target="../media/image9.gi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1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4.wmf"/><Relationship Id="rId4" Type="http://schemas.openxmlformats.org/officeDocument/2006/relationships/image" Target="../media/image13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wmf"/><Relationship Id="rId3" Type="http://schemas.openxmlformats.org/officeDocument/2006/relationships/image" Target="../media/image2.wmf"/><Relationship Id="rId7" Type="http://schemas.openxmlformats.org/officeDocument/2006/relationships/image" Target="../media/image17.wm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6.wmf"/><Relationship Id="rId5" Type="http://schemas.openxmlformats.org/officeDocument/2006/relationships/image" Target="../media/image15.wmf"/><Relationship Id="rId4" Type="http://schemas.openxmlformats.org/officeDocument/2006/relationships/image" Target="../media/image13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wm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4.wmf"/><Relationship Id="rId5" Type="http://schemas.openxmlformats.org/officeDocument/2006/relationships/image" Target="../media/image21.jpeg"/><Relationship Id="rId4" Type="http://schemas.openxmlformats.org/officeDocument/2006/relationships/image" Target="../media/image20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5/52/Diospyros_kaki_'Tamopan'_bud_closeup.jpg?uselang=cs" TargetMode="External"/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3.xml"/><Relationship Id="rId5" Type="http://schemas.openxmlformats.org/officeDocument/2006/relationships/hyperlink" Target="http://upload.wikimedia.org/wikipedia/commons/f/f9/Tamarack-Lodgepole.jpg?uselang=cs" TargetMode="External"/><Relationship Id="rId4" Type="http://schemas.openxmlformats.org/officeDocument/2006/relationships/hyperlink" Target="http://upload.wikimedia.org/wikipedia/commons/c/cc/Larix_decidua_Winter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59992" y="971525"/>
            <a:ext cx="5751513" cy="140811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  <p:graphicFrame>
        <p:nvGraphicFramePr>
          <p:cNvPr id="3075" name="Group 3"/>
          <p:cNvGraphicFramePr>
            <a:graphicFrameLocks noGrp="1"/>
          </p:cNvGraphicFramePr>
          <p:nvPr/>
        </p:nvGraphicFramePr>
        <p:xfrm>
          <a:off x="791840" y="2771726"/>
          <a:ext cx="8712968" cy="4248471"/>
        </p:xfrm>
        <a:graphic>
          <a:graphicData uri="http://schemas.openxmlformats.org/drawingml/2006/table">
            <a:tbl>
              <a:tblPr/>
              <a:tblGrid>
                <a:gridCol w="4259675"/>
                <a:gridCol w="4453293"/>
              </a:tblGrid>
              <a:tr h="347582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Název školy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Plavská škola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47582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Autor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Mgr. Jana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Kneřová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801721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Název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VY_32_INOVACE_3_PRV_Listy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2404004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Téma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Číslo projektu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Anotace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lang="cs-CZ" sz="1800" kern="1200" dirty="0" smtClean="0">
                          <a:solidFill>
                            <a:schemeClr val="bg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PRV 3 – Živá příroda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r>
                        <a:rPr kumimoji="0" lang="cs-CZ" sz="1800" kern="1200" dirty="0" smtClean="0">
                          <a:solidFill>
                            <a:schemeClr val="bg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CZ.1.07/1.4.00/21.1135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r>
                        <a:rPr lang="cs-CZ" sz="1800" kern="1200" dirty="0" smtClean="0">
                          <a:solidFill>
                            <a:schemeClr val="bg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Seznámení </a:t>
                      </a:r>
                      <a:r>
                        <a:rPr lang="cs-CZ" sz="1800" kern="1200" dirty="0" smtClean="0">
                          <a:solidFill>
                            <a:schemeClr val="bg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s listem jeho tvarem, rozdíly mezi jednotlivými druhy. Návaznost                  na </a:t>
                      </a:r>
                      <a:r>
                        <a:rPr lang="cs-CZ" sz="1800" kern="1200" dirty="0" smtClean="0">
                          <a:solidFill>
                            <a:schemeClr val="bg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předchozí znalosti.</a:t>
                      </a:r>
                    </a:p>
                    <a:p>
                      <a:r>
                        <a:rPr lang="cs-CZ" sz="1800" kern="1200" dirty="0" smtClean="0">
                          <a:solidFill>
                            <a:schemeClr val="bg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Rozvoj logického a tvořivého myšlení. 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47582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7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S Gothic" charset="0"/>
                        <a:cs typeface="MS Gothic" charset="0"/>
                      </a:endParaRP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7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S Gothic" charset="0"/>
                        <a:cs typeface="MS Gothic" charset="0"/>
                      </a:endParaRP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2" descr="C:\Documents and Settings\Alena T\Local Settings\Temporary Internet Files\Content.IE5\7NYZ7OHH\MC90044185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95896" y="539477"/>
            <a:ext cx="7056784" cy="648326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287784" y="1547589"/>
            <a:ext cx="9072563" cy="4989036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pPr algn="ctr">
              <a:buNone/>
            </a:pPr>
            <a:endParaRPr lang="cs-CZ" dirty="0"/>
          </a:p>
          <a:p>
            <a:pPr algn="ctr">
              <a:buNone/>
            </a:pPr>
            <a:r>
              <a:rPr lang="cs-CZ" sz="15000" b="1" dirty="0" smtClean="0">
                <a:solidFill>
                  <a:srgbClr val="6F3505"/>
                </a:solidFill>
                <a:latin typeface="Arial Black" pitchFamily="34" charset="0"/>
              </a:rPr>
              <a:t>Listy</a:t>
            </a:r>
            <a:endParaRPr lang="cs-CZ" sz="8800" b="1" dirty="0" smtClean="0">
              <a:solidFill>
                <a:srgbClr val="6F3505"/>
              </a:solidFill>
              <a:latin typeface="Arial Black" pitchFamily="34" charset="0"/>
            </a:endParaRPr>
          </a:p>
          <a:p>
            <a:pPr algn="ctr">
              <a:buNone/>
            </a:pPr>
            <a:endParaRPr lang="cs-CZ" sz="4000" b="1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>
              <a:buNone/>
            </a:pPr>
            <a:endParaRPr lang="cs-CZ" sz="4000" b="1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>
              <a:buNone/>
            </a:pPr>
            <a:endParaRPr lang="cs-CZ" sz="4000" b="1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>
              <a:buNone/>
            </a:pPr>
            <a:endParaRPr lang="cs-CZ" sz="4000" b="1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3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2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1" y="302387"/>
            <a:ext cx="9072785" cy="1259946"/>
          </a:xfrm>
          <a:solidFill>
            <a:srgbClr val="008000"/>
          </a:solidFill>
          <a:ln>
            <a:solidFill>
              <a:schemeClr val="tx1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sz="4000" dirty="0" smtClean="0">
                <a:solidFill>
                  <a:srgbClr val="FFC000"/>
                </a:solidFill>
                <a:latin typeface="Arial Black" pitchFamily="34" charset="0"/>
              </a:rPr>
              <a:t>List – nadzemní část rostliny</a:t>
            </a:r>
            <a:endParaRPr lang="cs-CZ" sz="4000" dirty="0">
              <a:solidFill>
                <a:srgbClr val="FFC000"/>
              </a:solidFill>
              <a:latin typeface="Arial Black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863848" y="2555701"/>
            <a:ext cx="1835739" cy="664789"/>
          </a:xfrm>
          <a:prstGeom prst="rect">
            <a:avLst/>
          </a:prstGeom>
          <a:noFill/>
          <a:ln>
            <a:solidFill>
              <a:schemeClr val="tx1">
                <a:lumMod val="85000"/>
              </a:schemeClr>
            </a:solidFill>
          </a:ln>
        </p:spPr>
        <p:txBody>
          <a:bodyPr wrap="none" lIns="91430" tIns="45716" rIns="91430" bIns="45716" rtlCol="0">
            <a:spAutoFit/>
          </a:bodyPr>
          <a:lstStyle/>
          <a:p>
            <a:r>
              <a:rPr lang="cs-CZ" sz="4000" b="1" dirty="0" smtClean="0">
                <a:solidFill>
                  <a:srgbClr val="CCFF99"/>
                </a:solidFill>
                <a:latin typeface="Arial Black" pitchFamily="34" charset="0"/>
              </a:rPr>
              <a:t>byliny</a:t>
            </a:r>
            <a:endParaRPr lang="cs-CZ" sz="4000" b="1" dirty="0">
              <a:solidFill>
                <a:srgbClr val="CCFF99"/>
              </a:solidFill>
              <a:latin typeface="Arial Black" pitchFamily="34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503808" y="1763613"/>
            <a:ext cx="5801588" cy="607539"/>
          </a:xfrm>
          <a:prstGeom prst="rect">
            <a:avLst/>
          </a:prstGeom>
          <a:solidFill>
            <a:schemeClr val="accent2"/>
          </a:solidFill>
          <a:ln>
            <a:solidFill>
              <a:schemeClr val="tx1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pPr algn="r"/>
            <a:r>
              <a:rPr lang="cs-CZ" sz="3600" b="1" dirty="0" smtClean="0">
                <a:solidFill>
                  <a:srgbClr val="006600"/>
                </a:solidFill>
                <a:latin typeface="Arial Black" pitchFamily="34" charset="0"/>
              </a:rPr>
              <a:t>Odkud vyrůstají listy? </a:t>
            </a:r>
            <a:endParaRPr lang="cs-CZ" sz="3600" b="1" dirty="0">
              <a:solidFill>
                <a:srgbClr val="006600"/>
              </a:solidFill>
              <a:latin typeface="Arial Black" pitchFamily="34" charset="0"/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7704608" y="4067869"/>
            <a:ext cx="1277894" cy="435817"/>
          </a:xfrm>
          <a:prstGeom prst="rect">
            <a:avLst/>
          </a:prstGeom>
          <a:noFill/>
          <a:ln>
            <a:solidFill>
              <a:schemeClr val="tx1">
                <a:lumMod val="85000"/>
              </a:schemeClr>
            </a:solidFill>
          </a:ln>
        </p:spPr>
        <p:txBody>
          <a:bodyPr wrap="none" lIns="91430" tIns="45716" rIns="91430" bIns="45716" rtlCol="0">
            <a:spAutoFit/>
          </a:bodyPr>
          <a:lstStyle/>
          <a:p>
            <a:r>
              <a:rPr lang="cs-CZ" sz="2400" b="1" dirty="0" smtClean="0">
                <a:solidFill>
                  <a:schemeClr val="tx1">
                    <a:lumMod val="85000"/>
                  </a:schemeClr>
                </a:solidFill>
                <a:latin typeface="Arial Black" pitchFamily="34" charset="0"/>
              </a:rPr>
              <a:t>z větví</a:t>
            </a:r>
            <a:endParaRPr lang="cs-CZ" sz="2400" b="1" dirty="0">
              <a:solidFill>
                <a:schemeClr val="tx1">
                  <a:lumMod val="85000"/>
                </a:schemeClr>
              </a:solidFill>
              <a:latin typeface="Arial Black" pitchFamily="34" charset="0"/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1295896" y="3707829"/>
            <a:ext cx="1805474" cy="435817"/>
          </a:xfrm>
          <a:prstGeom prst="rect">
            <a:avLst/>
          </a:prstGeom>
          <a:noFill/>
          <a:ln>
            <a:solidFill>
              <a:schemeClr val="tx1">
                <a:lumMod val="85000"/>
              </a:schemeClr>
            </a:solidFill>
          </a:ln>
        </p:spPr>
        <p:txBody>
          <a:bodyPr wrap="none" lIns="91430" tIns="45716" rIns="91430" bIns="45716" rtlCol="0">
            <a:spAutoFit/>
          </a:bodyPr>
          <a:lstStyle/>
          <a:p>
            <a:r>
              <a:rPr lang="cs-CZ" sz="2400" b="1" dirty="0" smtClean="0">
                <a:solidFill>
                  <a:schemeClr val="tx1">
                    <a:lumMod val="85000"/>
                  </a:schemeClr>
                </a:solidFill>
                <a:latin typeface="Arial Black" pitchFamily="34" charset="0"/>
              </a:rPr>
              <a:t>ze stonku</a:t>
            </a:r>
            <a:endParaRPr lang="cs-CZ" sz="2400" b="1" dirty="0">
              <a:solidFill>
                <a:schemeClr val="tx1">
                  <a:lumMod val="85000"/>
                </a:schemeClr>
              </a:solidFill>
              <a:latin typeface="Arial Black" pitchFamily="34" charset="0"/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3600152" y="6732165"/>
            <a:ext cx="1851769" cy="664789"/>
          </a:xfrm>
          <a:prstGeom prst="rect">
            <a:avLst/>
          </a:prstGeom>
          <a:noFill/>
          <a:ln>
            <a:solidFill>
              <a:schemeClr val="tx1">
                <a:lumMod val="85000"/>
              </a:schemeClr>
            </a:solidFill>
          </a:ln>
        </p:spPr>
        <p:txBody>
          <a:bodyPr wrap="none" lIns="91430" tIns="45716" rIns="91430" bIns="45716" rtlCol="0">
            <a:spAutoFit/>
          </a:bodyPr>
          <a:lstStyle/>
          <a:p>
            <a:r>
              <a:rPr lang="cs-CZ" sz="2000" b="1" dirty="0" smtClean="0">
                <a:solidFill>
                  <a:schemeClr val="accent2">
                    <a:lumMod val="40000"/>
                    <a:lumOff val="60000"/>
                  </a:schemeClr>
                </a:solidFill>
                <a:latin typeface="Arial Black" pitchFamily="34" charset="0"/>
              </a:rPr>
              <a:t>přes léto je </a:t>
            </a:r>
          </a:p>
          <a:p>
            <a:r>
              <a:rPr lang="cs-CZ" sz="2000" b="1" dirty="0" smtClean="0">
                <a:solidFill>
                  <a:schemeClr val="accent2">
                    <a:lumMod val="40000"/>
                    <a:lumOff val="60000"/>
                  </a:schemeClr>
                </a:solidFill>
                <a:latin typeface="Arial Black" pitchFamily="34" charset="0"/>
              </a:rPr>
              <a:t>list zelený</a:t>
            </a:r>
            <a:endParaRPr lang="cs-CZ" sz="2000" b="1" dirty="0">
              <a:solidFill>
                <a:schemeClr val="accent2">
                  <a:lumMod val="40000"/>
                  <a:lumOff val="60000"/>
                </a:schemeClr>
              </a:solidFill>
              <a:latin typeface="Arial Black" pitchFamily="34" charset="0"/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6336456" y="6732165"/>
            <a:ext cx="3213616" cy="664789"/>
          </a:xfrm>
          <a:prstGeom prst="rect">
            <a:avLst/>
          </a:prstGeom>
          <a:noFill/>
          <a:ln>
            <a:solidFill>
              <a:schemeClr val="tx1">
                <a:lumMod val="85000"/>
              </a:schemeClr>
            </a:solidFill>
          </a:ln>
        </p:spPr>
        <p:txBody>
          <a:bodyPr wrap="none" lIns="91430" tIns="45716" rIns="91430" bIns="45716" rtlCol="0">
            <a:spAutoFit/>
          </a:bodyPr>
          <a:lstStyle/>
          <a:p>
            <a:r>
              <a:rPr lang="cs-CZ" sz="2000" b="1" dirty="0" smtClean="0">
                <a:solidFill>
                  <a:schemeClr val="accent2">
                    <a:lumMod val="40000"/>
                    <a:lumOff val="60000"/>
                  </a:schemeClr>
                </a:solidFill>
                <a:latin typeface="Arial Black" pitchFamily="34" charset="0"/>
              </a:rPr>
              <a:t>na podzim list usychá</a:t>
            </a:r>
          </a:p>
          <a:p>
            <a:r>
              <a:rPr lang="cs-CZ" sz="2000" b="1" dirty="0" smtClean="0">
                <a:solidFill>
                  <a:schemeClr val="accent2">
                    <a:lumMod val="40000"/>
                    <a:lumOff val="60000"/>
                  </a:schemeClr>
                </a:solidFill>
                <a:latin typeface="Arial Black" pitchFamily="34" charset="0"/>
              </a:rPr>
              <a:t>a opadává</a:t>
            </a:r>
            <a:endParaRPr lang="cs-CZ" sz="2000" b="1" dirty="0">
              <a:solidFill>
                <a:schemeClr val="accent2">
                  <a:lumMod val="40000"/>
                  <a:lumOff val="60000"/>
                </a:schemeClr>
              </a:solidFill>
              <a:latin typeface="Arial Black" pitchFamily="34" charset="0"/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489446" y="6780359"/>
            <a:ext cx="2454070" cy="664797"/>
          </a:xfrm>
          <a:prstGeom prst="rect">
            <a:avLst/>
          </a:prstGeom>
          <a:noFill/>
          <a:ln>
            <a:solidFill>
              <a:schemeClr val="tx1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accent2">
                    <a:lumMod val="40000"/>
                    <a:lumOff val="60000"/>
                  </a:schemeClr>
                </a:solidFill>
                <a:latin typeface="Arial Black" pitchFamily="34" charset="0"/>
              </a:rPr>
              <a:t>na jaře listy raší</a:t>
            </a:r>
          </a:p>
          <a:p>
            <a:r>
              <a:rPr lang="cs-CZ" sz="2000" b="1" dirty="0" smtClean="0">
                <a:solidFill>
                  <a:schemeClr val="accent2">
                    <a:lumMod val="40000"/>
                    <a:lumOff val="60000"/>
                  </a:schemeClr>
                </a:solidFill>
                <a:latin typeface="Arial Black" pitchFamily="34" charset="0"/>
              </a:rPr>
              <a:t>(pupen – list)</a:t>
            </a:r>
            <a:endParaRPr lang="cs-CZ" sz="2000" b="1" dirty="0">
              <a:solidFill>
                <a:schemeClr val="accent2">
                  <a:lumMod val="40000"/>
                  <a:lumOff val="60000"/>
                </a:schemeClr>
              </a:solidFill>
              <a:latin typeface="Arial Black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896296" y="2555701"/>
            <a:ext cx="2127742" cy="664789"/>
          </a:xfrm>
          <a:prstGeom prst="rect">
            <a:avLst/>
          </a:prstGeom>
          <a:noFill/>
          <a:ln>
            <a:solidFill>
              <a:schemeClr val="tx1">
                <a:lumMod val="85000"/>
              </a:schemeClr>
            </a:solidFill>
          </a:ln>
        </p:spPr>
        <p:txBody>
          <a:bodyPr wrap="none" lIns="91430" tIns="45716" rIns="91430" bIns="45716" rtlCol="0">
            <a:spAutoFit/>
          </a:bodyPr>
          <a:lstStyle/>
          <a:p>
            <a:r>
              <a:rPr lang="cs-CZ" sz="4000" b="1" dirty="0" smtClean="0">
                <a:solidFill>
                  <a:srgbClr val="CCFF99"/>
                </a:solidFill>
                <a:latin typeface="Arial Black" pitchFamily="34" charset="0"/>
              </a:rPr>
              <a:t>stromy</a:t>
            </a:r>
            <a:endParaRPr lang="cs-CZ" sz="4000" b="1" dirty="0">
              <a:solidFill>
                <a:srgbClr val="CCFF99"/>
              </a:solidFill>
              <a:latin typeface="Arial Black" pitchFamily="34" charset="0"/>
            </a:endParaRPr>
          </a:p>
        </p:txBody>
      </p:sp>
      <p:pic>
        <p:nvPicPr>
          <p:cNvPr id="1029" name="Picture 5" descr="C:\Documents and Settings\Alena T\Local Settings\Temporary Internet Files\Content.IE5\VGA6LEDH\MC90005793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24088" y="2411685"/>
            <a:ext cx="1824228" cy="177576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8" name="Obrázek 37" descr="listy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7128544" y="2339677"/>
            <a:ext cx="2404864" cy="1579194"/>
          </a:xfrm>
          <a:prstGeom prst="rect">
            <a:avLst/>
          </a:prstGeom>
          <a:ln>
            <a:solidFill>
              <a:schemeClr val="tx1">
                <a:lumMod val="8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31" name="Picture 7" descr="C:\Documents and Settings\Alena T\Local Settings\Temporary Internet Files\Content.IE5\HDCMJNQ0\MP900400438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544368" y="3347789"/>
            <a:ext cx="1800200" cy="1199664"/>
          </a:xfrm>
          <a:prstGeom prst="rect">
            <a:avLst/>
          </a:prstGeom>
          <a:ln>
            <a:solidFill>
              <a:schemeClr val="tx1">
                <a:lumMod val="8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39" name="TextovéPole 38"/>
          <p:cNvSpPr txBox="1"/>
          <p:nvPr/>
        </p:nvSpPr>
        <p:spPr>
          <a:xfrm>
            <a:off x="575816" y="4571925"/>
            <a:ext cx="8928992" cy="607539"/>
          </a:xfrm>
          <a:prstGeom prst="rect">
            <a:avLst/>
          </a:prstGeom>
          <a:solidFill>
            <a:schemeClr val="accent2"/>
          </a:solidFill>
          <a:ln>
            <a:solidFill>
              <a:schemeClr val="tx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006600"/>
                </a:solidFill>
                <a:latin typeface="Arial Black" pitchFamily="34" charset="0"/>
              </a:rPr>
              <a:t>Jsou listy na stromě po celý rok?  </a:t>
            </a:r>
            <a:endParaRPr lang="cs-CZ" sz="3600" b="1" dirty="0">
              <a:solidFill>
                <a:srgbClr val="006600"/>
              </a:solidFill>
              <a:latin typeface="Arial Black" pitchFamily="34" charset="0"/>
            </a:endParaRPr>
          </a:p>
        </p:txBody>
      </p:sp>
      <p:pic>
        <p:nvPicPr>
          <p:cNvPr id="1045" name="Picture 21" descr="File:Diospyros kaki 'Tamopan' bud closeup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007865" y="5292005"/>
            <a:ext cx="1800200" cy="1350150"/>
          </a:xfrm>
          <a:prstGeom prst="rect">
            <a:avLst/>
          </a:prstGeom>
          <a:ln>
            <a:solidFill>
              <a:schemeClr val="tx1">
                <a:lumMod val="8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46" name="Picture 22" descr="C:\Documents and Settings\Alena T\Local Settings\Temporary Internet Files\Content.IE5\IBIYOWO6\MP900400438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384128" y="5292006"/>
            <a:ext cx="1944216" cy="1295638"/>
          </a:xfrm>
          <a:prstGeom prst="rect">
            <a:avLst/>
          </a:prstGeom>
          <a:ln>
            <a:solidFill>
              <a:schemeClr val="tx1">
                <a:lumMod val="8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51" name="Obrázek 50" descr="list-podzim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5976416" y="5292005"/>
            <a:ext cx="1728192" cy="1296144"/>
          </a:xfrm>
          <a:prstGeom prst="rect">
            <a:avLst/>
          </a:prstGeom>
          <a:ln>
            <a:solidFill>
              <a:schemeClr val="tx1">
                <a:lumMod val="8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52" name="Obrázek 51" descr="animace - listy.GIF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8208664" y="5292005"/>
            <a:ext cx="1409700" cy="13716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cxnSp>
        <p:nvCxnSpPr>
          <p:cNvPr id="54" name="Přímá spojovací šipka 53"/>
          <p:cNvCxnSpPr/>
          <p:nvPr/>
        </p:nvCxnSpPr>
        <p:spPr>
          <a:xfrm>
            <a:off x="8064648" y="6012085"/>
            <a:ext cx="504056" cy="0"/>
          </a:xfrm>
          <a:prstGeom prst="straightConnector1">
            <a:avLst/>
          </a:prstGeom>
          <a:ln w="5715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2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7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000"/>
                            </p:stCondLst>
                            <p:childTnLst>
                              <p:par>
                                <p:cTn id="2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5" dur="2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40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3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1" dur="2000"/>
                                        <p:tgtEl>
                                          <p:spTgt spid="10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2000"/>
                            </p:stCondLst>
                            <p:childTnLst>
                              <p:par>
                                <p:cTn id="53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55" dur="2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4000"/>
                            </p:stCondLst>
                            <p:childTnLst>
                              <p:par>
                                <p:cTn id="57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9" dur="2000"/>
                                        <p:tgtEl>
                                          <p:spTgt spid="10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6000"/>
                            </p:stCondLst>
                            <p:childTnLst>
                              <p:par>
                                <p:cTn id="61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63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8000"/>
                            </p:stCondLst>
                            <p:childTnLst>
                              <p:par>
                                <p:cTn id="6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7" dur="2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10000"/>
                            </p:stCondLst>
                            <p:childTnLst>
                              <p:par>
                                <p:cTn id="69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1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12000"/>
                            </p:stCondLst>
                            <p:childTnLst>
                              <p:par>
                                <p:cTn id="73" presetID="1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5" dur="2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14000"/>
                            </p:stCondLst>
                            <p:childTnLst>
                              <p:par>
                                <p:cTn id="77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9" dur="2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23" grpId="0" animBg="1"/>
      <p:bldP spid="34" grpId="0" animBg="1"/>
      <p:bldP spid="35" grpId="0" animBg="1"/>
      <p:bldP spid="36" grpId="0" animBg="1"/>
      <p:bldP spid="37" grpId="0" animBg="1"/>
      <p:bldP spid="47" grpId="0" animBg="1"/>
      <p:bldP spid="19" grpId="0" animBg="1"/>
      <p:bldP spid="3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1" y="302387"/>
            <a:ext cx="9072785" cy="1259946"/>
          </a:xfrm>
          <a:solidFill>
            <a:srgbClr val="008000"/>
          </a:solidFill>
          <a:ln>
            <a:solidFill>
              <a:schemeClr val="tx1">
                <a:lumMod val="85000"/>
              </a:schemeClr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sz="6600" dirty="0" smtClean="0">
                <a:ln>
                  <a:solidFill>
                    <a:schemeClr val="tx1">
                      <a:lumMod val="85000"/>
                    </a:schemeClr>
                  </a:solidFill>
                </a:ln>
                <a:solidFill>
                  <a:srgbClr val="FFC000"/>
                </a:solidFill>
                <a:latin typeface="Arial Black" pitchFamily="34" charset="0"/>
              </a:rPr>
              <a:t>LISTY </a:t>
            </a:r>
            <a:r>
              <a:rPr lang="cs-CZ" sz="4000" dirty="0" smtClean="0">
                <a:ln>
                  <a:solidFill>
                    <a:schemeClr val="tx1">
                      <a:lumMod val="85000"/>
                    </a:schemeClr>
                  </a:solidFill>
                </a:ln>
                <a:solidFill>
                  <a:srgbClr val="FFC000"/>
                </a:solidFill>
                <a:latin typeface="Arial Black" pitchFamily="34" charset="0"/>
              </a:rPr>
              <a:t>a jejich vlastnosti</a:t>
            </a:r>
            <a:endParaRPr lang="cs-CZ" sz="4000" dirty="0">
              <a:ln>
                <a:solidFill>
                  <a:schemeClr val="tx1">
                    <a:lumMod val="85000"/>
                  </a:schemeClr>
                </a:solidFill>
              </a:ln>
              <a:solidFill>
                <a:srgbClr val="FFC000"/>
              </a:solidFill>
              <a:latin typeface="Arial Black" pitchFamily="34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503808" y="1907629"/>
            <a:ext cx="4121044" cy="550271"/>
          </a:xfrm>
          <a:prstGeom prst="rect">
            <a:avLst/>
          </a:prstGeom>
          <a:solidFill>
            <a:srgbClr val="996633"/>
          </a:solidFill>
          <a:ln>
            <a:solidFill>
              <a:schemeClr val="tx1">
                <a:lumMod val="85000"/>
              </a:schemeClr>
            </a:solidFill>
          </a:ln>
        </p:spPr>
        <p:txBody>
          <a:bodyPr wrap="none" lIns="91430" tIns="45716" rIns="91430" bIns="45716" rtlCol="0">
            <a:spAutoFit/>
          </a:bodyPr>
          <a:lstStyle/>
          <a:p>
            <a:pPr algn="r"/>
            <a:r>
              <a:rPr lang="cs-CZ" sz="3200" b="1" dirty="0" smtClean="0">
                <a:solidFill>
                  <a:schemeClr val="tx1">
                    <a:lumMod val="85000"/>
                  </a:schemeClr>
                </a:solidFill>
                <a:latin typeface="Arial Black" pitchFamily="34" charset="0"/>
              </a:rPr>
              <a:t>Listy jsou </a:t>
            </a:r>
            <a:r>
              <a:rPr lang="cs-CZ" sz="3200" b="1" dirty="0" smtClean="0">
                <a:solidFill>
                  <a:srgbClr val="FFC000"/>
                </a:solidFill>
                <a:latin typeface="Arial Black" pitchFamily="34" charset="0"/>
              </a:rPr>
              <a:t>ploché</a:t>
            </a:r>
            <a:r>
              <a:rPr lang="cs-CZ" sz="3200" b="1" dirty="0" smtClean="0">
                <a:solidFill>
                  <a:schemeClr val="tx1">
                    <a:lumMod val="85000"/>
                  </a:schemeClr>
                </a:solidFill>
                <a:latin typeface="Arial Black" pitchFamily="34" charset="0"/>
              </a:rPr>
              <a:t>.</a:t>
            </a:r>
            <a:endParaRPr lang="cs-CZ" sz="3200" b="1" dirty="0">
              <a:solidFill>
                <a:schemeClr val="tx1">
                  <a:lumMod val="85000"/>
                </a:schemeClr>
              </a:solidFill>
              <a:latin typeface="Arial Black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223888" y="2699717"/>
            <a:ext cx="4744356" cy="550271"/>
          </a:xfrm>
          <a:prstGeom prst="rect">
            <a:avLst/>
          </a:prstGeom>
          <a:noFill/>
        </p:spPr>
        <p:txBody>
          <a:bodyPr wrap="none" lIns="91430" tIns="45716" rIns="91430" bIns="45716" rtlCol="0">
            <a:spAutoFit/>
          </a:bodyPr>
          <a:lstStyle/>
          <a:p>
            <a:pPr algn="r"/>
            <a:r>
              <a:rPr lang="cs-CZ" sz="3200" b="1" dirty="0" smtClean="0">
                <a:solidFill>
                  <a:srgbClr val="CCFF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Vysvětlete tento pojem.</a:t>
            </a:r>
            <a:endParaRPr lang="cs-CZ" sz="3200" b="1" dirty="0">
              <a:solidFill>
                <a:schemeClr val="accent2">
                  <a:lumMod val="40000"/>
                  <a:lumOff val="6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6388" name="Picture 4" descr="C:\Documents and Settings\Alena T\Local Settings\Temporary Internet Files\Content.IE5\HDCMJNQ0\MC90033131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824641">
            <a:off x="6438438" y="1414497"/>
            <a:ext cx="2649245" cy="226101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5" name="TextovéPole 14"/>
          <p:cNvSpPr txBox="1"/>
          <p:nvPr/>
        </p:nvSpPr>
        <p:spPr>
          <a:xfrm>
            <a:off x="431800" y="4067869"/>
            <a:ext cx="9001000" cy="1008217"/>
          </a:xfrm>
          <a:prstGeom prst="rect">
            <a:avLst/>
          </a:prstGeom>
          <a:solidFill>
            <a:srgbClr val="996633"/>
          </a:solidFill>
          <a:ln>
            <a:solidFill>
              <a:schemeClr val="tx1">
                <a:lumMod val="8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r>
              <a:rPr lang="cs-CZ" sz="3200" b="1" dirty="0" smtClean="0">
                <a:solidFill>
                  <a:schemeClr val="tx1">
                    <a:lumMod val="85000"/>
                  </a:schemeClr>
                </a:solidFill>
                <a:latin typeface="Arial Black" pitchFamily="34" charset="0"/>
              </a:rPr>
              <a:t>Listy jsou </a:t>
            </a:r>
            <a:r>
              <a:rPr lang="cs-CZ" sz="3200" b="1" dirty="0" smtClean="0">
                <a:solidFill>
                  <a:srgbClr val="FFC000"/>
                </a:solidFill>
                <a:latin typeface="Arial Black" pitchFamily="34" charset="0"/>
              </a:rPr>
              <a:t>zelené</a:t>
            </a:r>
            <a:r>
              <a:rPr lang="cs-CZ" sz="3200" b="1" dirty="0" smtClean="0">
                <a:solidFill>
                  <a:schemeClr val="tx1">
                    <a:lumMod val="85000"/>
                  </a:schemeClr>
                </a:solidFill>
                <a:latin typeface="Arial Black" pitchFamily="34" charset="0"/>
              </a:rPr>
              <a:t>. Barvu mají díky barvivu, které se jmenuje </a:t>
            </a:r>
            <a:r>
              <a:rPr lang="cs-CZ" sz="3200" b="1" dirty="0" smtClean="0">
                <a:solidFill>
                  <a:srgbClr val="FFC000"/>
                </a:solidFill>
                <a:latin typeface="Arial Black" pitchFamily="34" charset="0"/>
              </a:rPr>
              <a:t>zeleň listová</a:t>
            </a:r>
            <a:r>
              <a:rPr lang="cs-CZ" sz="3200" b="1" dirty="0" smtClean="0">
                <a:solidFill>
                  <a:schemeClr val="tx1">
                    <a:lumMod val="85000"/>
                  </a:schemeClr>
                </a:solidFill>
                <a:latin typeface="Arial Black" pitchFamily="34" charset="0"/>
              </a:rPr>
              <a:t>.</a:t>
            </a:r>
            <a:endParaRPr lang="cs-CZ" sz="3200" b="1" dirty="0">
              <a:solidFill>
                <a:schemeClr val="tx1">
                  <a:lumMod val="85000"/>
                </a:schemeClr>
              </a:solidFill>
              <a:latin typeface="Arial Black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31800" y="5364013"/>
            <a:ext cx="7200800" cy="1466163"/>
          </a:xfrm>
          <a:prstGeom prst="rect">
            <a:avLst/>
          </a:prstGeom>
          <a:solidFill>
            <a:srgbClr val="996633"/>
          </a:solidFill>
          <a:ln>
            <a:solidFill>
              <a:schemeClr val="tx1">
                <a:lumMod val="8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r>
              <a:rPr lang="cs-CZ" sz="3200" b="1" dirty="0" smtClean="0">
                <a:solidFill>
                  <a:schemeClr val="tx1">
                    <a:lumMod val="85000"/>
                  </a:schemeClr>
                </a:solidFill>
                <a:latin typeface="Arial Black" pitchFamily="34" charset="0"/>
              </a:rPr>
              <a:t>Listy jsou důležité, </a:t>
            </a:r>
            <a:r>
              <a:rPr lang="cs-CZ" sz="3200" b="1" dirty="0" smtClean="0">
                <a:solidFill>
                  <a:srgbClr val="FFC000"/>
                </a:solidFill>
                <a:latin typeface="Arial Black" pitchFamily="34" charset="0"/>
              </a:rPr>
              <a:t>zachytávají                   hodně světla</a:t>
            </a:r>
            <a:r>
              <a:rPr lang="cs-CZ" sz="3200" b="1" dirty="0" smtClean="0">
                <a:solidFill>
                  <a:schemeClr val="tx1">
                    <a:lumMod val="85000"/>
                  </a:schemeClr>
                </a:solidFill>
                <a:latin typeface="Arial Black" pitchFamily="34" charset="0"/>
              </a:rPr>
              <a:t>, které potřebují                            pro svou výživu.</a:t>
            </a:r>
            <a:endParaRPr lang="cs-CZ" sz="3200" b="1" dirty="0">
              <a:solidFill>
                <a:schemeClr val="tx1">
                  <a:lumMod val="8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16391" name="Picture 7" descr="C:\Documents and Settings\Alena T\Local Settings\Temporary Internet Files\Content.IE5\7NYZ7OHH\MP900423061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200552" y="5881829"/>
            <a:ext cx="2304685" cy="1534056"/>
          </a:xfrm>
          <a:prstGeom prst="rect">
            <a:avLst/>
          </a:prstGeom>
          <a:ln>
            <a:solidFill>
              <a:schemeClr val="tx1">
                <a:lumMod val="8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163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3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2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7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000"/>
                            </p:stCondLst>
                            <p:childTnLst>
                              <p:par>
                                <p:cTn id="2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163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 animBg="1"/>
      <p:bldP spid="10" grpId="0"/>
      <p:bldP spid="15" grpId="0" animBg="1"/>
      <p:bldP spid="1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1" y="302387"/>
            <a:ext cx="9072785" cy="1259946"/>
          </a:xfrm>
          <a:solidFill>
            <a:srgbClr val="008000"/>
          </a:solidFill>
          <a:ln>
            <a:solidFill>
              <a:schemeClr val="tx1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srgbClr val="FFC000"/>
                </a:solidFill>
                <a:latin typeface="Arial Black" pitchFamily="34" charset="0"/>
              </a:rPr>
              <a:t>Tvary listů:</a:t>
            </a:r>
            <a:endParaRPr lang="cs-CZ" dirty="0">
              <a:solidFill>
                <a:srgbClr val="FFC000"/>
              </a:solidFill>
              <a:latin typeface="Arial Black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31800" y="1691605"/>
            <a:ext cx="8795977" cy="1237254"/>
          </a:xfrm>
          <a:prstGeom prst="rect">
            <a:avLst/>
          </a:prstGeom>
          <a:noFill/>
        </p:spPr>
        <p:txBody>
          <a:bodyPr wrap="none" lIns="91430" tIns="45716" rIns="91430" bIns="45716" rtlCol="0">
            <a:spAutoFit/>
          </a:bodyPr>
          <a:lstStyle/>
          <a:p>
            <a:r>
              <a:rPr lang="cs-CZ" sz="4000" b="1" dirty="0" smtClean="0">
                <a:solidFill>
                  <a:srgbClr val="CCFF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Listy mají různý tvar – jehlice, kopí </a:t>
            </a:r>
          </a:p>
          <a:p>
            <a:r>
              <a:rPr lang="cs-CZ" sz="4000" b="1" dirty="0" smtClean="0">
                <a:solidFill>
                  <a:srgbClr val="CCFF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nebo talíře.</a:t>
            </a:r>
            <a:endParaRPr lang="cs-CZ" sz="4000" b="1" dirty="0">
              <a:solidFill>
                <a:srgbClr val="CCFF99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248224" y="5292006"/>
            <a:ext cx="5444098" cy="1008112"/>
          </a:xfrm>
          <a:prstGeom prst="rect">
            <a:avLst/>
          </a:prstGeom>
          <a:noFill/>
        </p:spPr>
        <p:txBody>
          <a:bodyPr wrap="square" lIns="91430" tIns="45716" rIns="91430" bIns="45716" rtlCol="0">
            <a:spAutoFit/>
          </a:bodyPr>
          <a:lstStyle/>
          <a:p>
            <a:pPr algn="r"/>
            <a:r>
              <a:rPr lang="cs-CZ" sz="3200" b="1" dirty="0" smtClean="0">
                <a:solidFill>
                  <a:srgbClr val="CCFF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Pojmenujte správně tvar </a:t>
            </a:r>
          </a:p>
          <a:p>
            <a:pPr algn="r"/>
            <a:r>
              <a:rPr lang="cs-CZ" sz="3200" b="1" dirty="0" smtClean="0">
                <a:solidFill>
                  <a:srgbClr val="CCFF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listů.</a:t>
            </a:r>
            <a:endParaRPr lang="cs-CZ" sz="3200" b="1" dirty="0">
              <a:solidFill>
                <a:schemeClr val="accent2">
                  <a:lumMod val="40000"/>
                  <a:lumOff val="6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4339" name="Picture 3" descr="C:\Documents and Settings\Alena T\Local Settings\Temporary Internet Files\Content.IE5\LV7IRU1Y\MC900441719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3808" y="3563813"/>
            <a:ext cx="2815208" cy="281520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4341" name="Picture 5" descr="C:\Documents and Settings\Alena T\Local Settings\Temporary Internet Files\Content.IE5\LV7IRU1Y\MP900399614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704608" y="2411685"/>
            <a:ext cx="1872208" cy="2340832"/>
          </a:xfrm>
          <a:prstGeom prst="rect">
            <a:avLst/>
          </a:prstGeom>
          <a:ln>
            <a:solidFill>
              <a:schemeClr val="tx1">
                <a:lumMod val="8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4342" name="Picture 6" descr="C:\Documents and Settings\Alena T\Local Settings\Temporary Internet Files\Content.IE5\I0BVL639\MC900193336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rot="2222188">
            <a:off x="3936957" y="1650008"/>
            <a:ext cx="2603906" cy="390333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31" name="TextovéPole 30"/>
          <p:cNvSpPr txBox="1"/>
          <p:nvPr/>
        </p:nvSpPr>
        <p:spPr>
          <a:xfrm>
            <a:off x="503808" y="3347789"/>
            <a:ext cx="936475" cy="550279"/>
          </a:xfrm>
          <a:prstGeom prst="rect">
            <a:avLst/>
          </a:prstGeom>
          <a:solidFill>
            <a:srgbClr val="663300"/>
          </a:solidFill>
          <a:ln>
            <a:solidFill>
              <a:schemeClr val="tx1">
                <a:lumMod val="8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</a:rPr>
              <a:t>talíř</a:t>
            </a:r>
            <a:endParaRPr lang="cs-CZ" sz="3200" b="1" dirty="0">
              <a:solidFill>
                <a:srgbClr val="FFC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8568704" y="4571925"/>
            <a:ext cx="1026223" cy="550271"/>
          </a:xfrm>
          <a:prstGeom prst="rect">
            <a:avLst/>
          </a:prstGeom>
          <a:solidFill>
            <a:srgbClr val="663300"/>
          </a:solidFill>
          <a:ln>
            <a:solidFill>
              <a:schemeClr val="tx1">
                <a:lumMod val="85000"/>
              </a:schemeClr>
            </a:solidFill>
          </a:ln>
        </p:spPr>
        <p:txBody>
          <a:bodyPr wrap="none" lIns="91430" tIns="45716" rIns="91430" bIns="45716" rtlCol="0">
            <a:spAutoFit/>
          </a:bodyPr>
          <a:lstStyle/>
          <a:p>
            <a:pPr algn="r"/>
            <a:r>
              <a:rPr lang="cs-CZ" sz="3200" b="1" dirty="0" smtClean="0">
                <a:solidFill>
                  <a:srgbClr val="FFC000"/>
                </a:solidFill>
              </a:rPr>
              <a:t>kopí</a:t>
            </a:r>
            <a:endParaRPr lang="cs-CZ" sz="32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03808" y="6372125"/>
            <a:ext cx="9073008" cy="1008217"/>
          </a:xfrm>
          <a:prstGeom prst="rect">
            <a:avLst/>
          </a:prstGeom>
          <a:solidFill>
            <a:srgbClr val="B08200"/>
          </a:solidFill>
          <a:ln>
            <a:solidFill>
              <a:schemeClr val="tx1">
                <a:lumMod val="8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r>
              <a:rPr lang="cs-CZ" sz="3200" b="1" dirty="0" smtClean="0">
                <a:solidFill>
                  <a:srgbClr val="006600"/>
                </a:solidFill>
                <a:latin typeface="Arial Black" pitchFamily="34" charset="0"/>
              </a:rPr>
              <a:t>Jmenujte i další rostliny, u kterých dokážete určit tvar listů.</a:t>
            </a:r>
            <a:endParaRPr lang="cs-CZ" sz="3200" b="1" dirty="0">
              <a:solidFill>
                <a:srgbClr val="006600"/>
              </a:solidFill>
              <a:latin typeface="Arial Black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328344" y="4427909"/>
            <a:ext cx="1656184" cy="550271"/>
          </a:xfrm>
          <a:prstGeom prst="rect">
            <a:avLst/>
          </a:prstGeom>
          <a:solidFill>
            <a:srgbClr val="663300"/>
          </a:solidFill>
          <a:ln>
            <a:solidFill>
              <a:schemeClr val="tx1">
                <a:lumMod val="8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</a:rPr>
              <a:t>jehlice</a:t>
            </a:r>
            <a:endParaRPr lang="cs-CZ" sz="32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3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143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3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143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3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8" dur="2000"/>
                                        <p:tgtEl>
                                          <p:spTgt spid="143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43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8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6" grpId="0"/>
      <p:bldP spid="31" grpId="0" animBg="1"/>
      <p:bldP spid="24" grpId="0" animBg="1"/>
      <p:bldP spid="21" grpId="0" animBg="1"/>
      <p:bldP spid="1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1" y="302387"/>
            <a:ext cx="9072785" cy="1259946"/>
          </a:xfrm>
          <a:solidFill>
            <a:srgbClr val="008000"/>
          </a:solidFill>
          <a:ln>
            <a:solidFill>
              <a:schemeClr val="tx1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srgbClr val="FFC000"/>
                </a:solidFill>
                <a:latin typeface="Arial Black" pitchFamily="34" charset="0"/>
              </a:rPr>
              <a:t>Složení listu:</a:t>
            </a:r>
            <a:endParaRPr lang="cs-CZ" dirty="0">
              <a:solidFill>
                <a:srgbClr val="FFC000"/>
              </a:solidFill>
              <a:latin typeface="Arial Black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31800" y="1691605"/>
            <a:ext cx="6572613" cy="664789"/>
          </a:xfrm>
          <a:prstGeom prst="rect">
            <a:avLst/>
          </a:prstGeom>
          <a:noFill/>
        </p:spPr>
        <p:txBody>
          <a:bodyPr wrap="none" lIns="91430" tIns="45716" rIns="91430" bIns="45716" rtlCol="0">
            <a:spAutoFit/>
          </a:bodyPr>
          <a:lstStyle/>
          <a:p>
            <a:r>
              <a:rPr lang="cs-CZ" sz="40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Většina</a:t>
            </a:r>
            <a:r>
              <a:rPr lang="cs-CZ" sz="4000" b="1" dirty="0" smtClean="0">
                <a:solidFill>
                  <a:srgbClr val="CCFF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listů má dvě části.</a:t>
            </a:r>
            <a:endParaRPr lang="cs-CZ" sz="4000" b="1" dirty="0">
              <a:solidFill>
                <a:srgbClr val="CCFF99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59792" y="6372125"/>
            <a:ext cx="9116506" cy="1008217"/>
          </a:xfrm>
          <a:prstGeom prst="rect">
            <a:avLst/>
          </a:prstGeom>
          <a:noFill/>
        </p:spPr>
        <p:txBody>
          <a:bodyPr wrap="square" lIns="91430" tIns="45716" rIns="91430" bIns="45716" rtlCol="0">
            <a:spAutoFit/>
          </a:bodyPr>
          <a:lstStyle/>
          <a:p>
            <a:r>
              <a:rPr lang="cs-CZ" sz="3200" b="1" dirty="0" smtClean="0">
                <a:solidFill>
                  <a:srgbClr val="CCFF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Které z dalších rostlin nemají list rozdělený</a:t>
            </a:r>
          </a:p>
          <a:p>
            <a:r>
              <a:rPr lang="cs-CZ" sz="3200" b="1" dirty="0" smtClean="0">
                <a:solidFill>
                  <a:srgbClr val="CCFF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čepel a řapík?</a:t>
            </a:r>
            <a:endParaRPr lang="cs-CZ" sz="3200" b="1" dirty="0">
              <a:solidFill>
                <a:schemeClr val="accent2">
                  <a:lumMod val="40000"/>
                  <a:lumOff val="6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680272" y="2555701"/>
            <a:ext cx="1296144" cy="550271"/>
          </a:xfrm>
          <a:prstGeom prst="rect">
            <a:avLst/>
          </a:prstGeom>
          <a:solidFill>
            <a:srgbClr val="663300"/>
          </a:solidFill>
          <a:ln>
            <a:solidFill>
              <a:schemeClr val="tx1">
                <a:lumMod val="8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</a:rPr>
              <a:t>čepel</a:t>
            </a:r>
            <a:endParaRPr lang="cs-CZ" sz="3200" b="1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575816" y="3563813"/>
            <a:ext cx="1164101" cy="550279"/>
          </a:xfrm>
          <a:prstGeom prst="rect">
            <a:avLst/>
          </a:prstGeom>
          <a:solidFill>
            <a:srgbClr val="663300"/>
          </a:solidFill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</a:rPr>
              <a:t>řapík</a:t>
            </a:r>
            <a:endParaRPr lang="cs-CZ" sz="3200" b="1" dirty="0">
              <a:solidFill>
                <a:srgbClr val="FFC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5616376" y="5580037"/>
            <a:ext cx="902791" cy="435817"/>
          </a:xfrm>
          <a:prstGeom prst="rect">
            <a:avLst/>
          </a:prstGeom>
          <a:noFill/>
          <a:ln>
            <a:solidFill>
              <a:schemeClr val="tx1">
                <a:lumMod val="85000"/>
              </a:schemeClr>
            </a:solidFill>
          </a:ln>
        </p:spPr>
        <p:txBody>
          <a:bodyPr wrap="none" lIns="91430" tIns="45716" rIns="91430" bIns="45716" rtlCol="0">
            <a:spAutoFit/>
          </a:bodyPr>
          <a:lstStyle/>
          <a:p>
            <a:pPr algn="r"/>
            <a:r>
              <a:rPr lang="cs-CZ" sz="2400" b="1" dirty="0" smtClean="0">
                <a:solidFill>
                  <a:schemeClr val="tx1">
                    <a:lumMod val="85000"/>
                  </a:schemeClr>
                </a:solidFill>
              </a:rPr>
              <a:t>bříza</a:t>
            </a:r>
            <a:endParaRPr lang="cs-CZ" sz="2400" b="1" dirty="0">
              <a:solidFill>
                <a:schemeClr val="tx1">
                  <a:lumMod val="85000"/>
                </a:schemeClr>
              </a:solidFill>
            </a:endParaRPr>
          </a:p>
        </p:txBody>
      </p:sp>
      <p:pic>
        <p:nvPicPr>
          <p:cNvPr id="34818" name="Picture 2" descr="C:\Documents and Settings\Alena T\Local Settings\Temporary Internet Files\Content.IE5\7NYZ7OHH\MC90044185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15976" y="2267669"/>
            <a:ext cx="2592288" cy="238160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cxnSp>
        <p:nvCxnSpPr>
          <p:cNvPr id="14" name="Přímá spojovací šipka 13"/>
          <p:cNvCxnSpPr/>
          <p:nvPr/>
        </p:nvCxnSpPr>
        <p:spPr>
          <a:xfrm flipV="1">
            <a:off x="1223888" y="2843733"/>
            <a:ext cx="792088" cy="504056"/>
          </a:xfrm>
          <a:prstGeom prst="straightConnector1">
            <a:avLst/>
          </a:prstGeom>
          <a:ln w="57150">
            <a:solidFill>
              <a:schemeClr val="tx1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šipka 18"/>
          <p:cNvCxnSpPr/>
          <p:nvPr/>
        </p:nvCxnSpPr>
        <p:spPr>
          <a:xfrm flipH="1">
            <a:off x="4608264" y="3275781"/>
            <a:ext cx="720080" cy="432048"/>
          </a:xfrm>
          <a:prstGeom prst="straightConnector1">
            <a:avLst/>
          </a:prstGeom>
          <a:ln w="57150">
            <a:solidFill>
              <a:schemeClr val="tx1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" name="Picture 5" descr="C:\Documents and Settings\Alena T\Local Settings\Temporary Internet Files\Content.IE5\LV7IRU1Y\MP900399614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704608" y="2123653"/>
            <a:ext cx="1872208" cy="2340832"/>
          </a:xfrm>
          <a:prstGeom prst="rect">
            <a:avLst/>
          </a:prstGeom>
          <a:ln>
            <a:solidFill>
              <a:schemeClr val="tx1">
                <a:lumMod val="8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4819" name="Picture 3" descr="C:\Documents and Settings\Alena T\Local Settings\Temporary Internet Files\Content.IE5\7NYZ7OHH\MC900122853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664048" y="4139877"/>
            <a:ext cx="1857615" cy="212067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4825" name="Picture 9" descr="C:\Documents and Settings\Alena T\Local Settings\Temporary Internet Files\Content.IE5\LV7IRU1Y\MC900123343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896296" y="3347789"/>
            <a:ext cx="2672466" cy="237626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4826" name="Picture 10" descr="C:\Documents and Settings\Alena T\Local Settings\Temporary Internet Files\Content.IE5\027WU3ZU\MC900216810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920632" y="4571925"/>
            <a:ext cx="1827886" cy="178308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4829" name="Picture 13" descr="C:\Documents and Settings\Alena T\Local Settings\Temporary Internet Files\Content.IE5\027WU3ZU\MC900391564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59792" y="4211885"/>
            <a:ext cx="1807769" cy="154167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29" name="TextovéPole 28"/>
          <p:cNvSpPr txBox="1"/>
          <p:nvPr/>
        </p:nvSpPr>
        <p:spPr>
          <a:xfrm>
            <a:off x="575816" y="5796061"/>
            <a:ext cx="747300" cy="435817"/>
          </a:xfrm>
          <a:prstGeom prst="rect">
            <a:avLst/>
          </a:prstGeom>
          <a:noFill/>
          <a:ln>
            <a:solidFill>
              <a:schemeClr val="tx1">
                <a:lumMod val="85000"/>
              </a:schemeClr>
            </a:solidFill>
          </a:ln>
        </p:spPr>
        <p:txBody>
          <a:bodyPr wrap="none" lIns="91430" tIns="45716" rIns="91430" bIns="45716" rtlCol="0">
            <a:spAutoFit/>
          </a:bodyPr>
          <a:lstStyle/>
          <a:p>
            <a:pPr algn="r"/>
            <a:r>
              <a:rPr lang="cs-CZ" sz="2400" b="1" dirty="0" smtClean="0">
                <a:solidFill>
                  <a:schemeClr val="tx1">
                    <a:lumMod val="85000"/>
                  </a:schemeClr>
                </a:solidFill>
              </a:rPr>
              <a:t>dub</a:t>
            </a:r>
            <a:endParaRPr lang="cs-CZ" sz="2400" b="1" dirty="0">
              <a:solidFill>
                <a:schemeClr val="tx1">
                  <a:lumMod val="85000"/>
                </a:schemeClr>
              </a:solidFill>
            </a:endParaRPr>
          </a:p>
        </p:txBody>
      </p:sp>
      <p:sp>
        <p:nvSpPr>
          <p:cNvPr id="30" name="Elipsa 29"/>
          <p:cNvSpPr/>
          <p:nvPr/>
        </p:nvSpPr>
        <p:spPr>
          <a:xfrm>
            <a:off x="7272313" y="1835621"/>
            <a:ext cx="2808312" cy="2736304"/>
          </a:xfrm>
          <a:prstGeom prst="ellipse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Elipsa 31"/>
          <p:cNvSpPr/>
          <p:nvPr/>
        </p:nvSpPr>
        <p:spPr>
          <a:xfrm>
            <a:off x="2304008" y="3995861"/>
            <a:ext cx="2448272" cy="2448272"/>
          </a:xfrm>
          <a:prstGeom prst="ellipse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48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6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0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6000"/>
                            </p:stCondLst>
                            <p:childTnLst>
                              <p:par>
                                <p:cTn id="22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4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8000"/>
                            </p:stCondLst>
                            <p:childTnLst>
                              <p:par>
                                <p:cTn id="26" presetID="1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8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3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9" dur="2000"/>
                                        <p:tgtEl>
                                          <p:spTgt spid="348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000"/>
                            </p:stCondLst>
                            <p:childTnLst>
                              <p:par>
                                <p:cTn id="41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43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4000"/>
                            </p:stCondLst>
                            <p:childTnLst>
                              <p:par>
                                <p:cTn id="4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2000"/>
                                        <p:tgtEl>
                                          <p:spTgt spid="348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6000"/>
                            </p:stCondLst>
                            <p:childTnLst>
                              <p:par>
                                <p:cTn id="4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1" dur="2000"/>
                                        <p:tgtEl>
                                          <p:spTgt spid="348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8000"/>
                            </p:stCondLst>
                            <p:childTnLst>
                              <p:par>
                                <p:cTn id="53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55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10000"/>
                            </p:stCondLst>
                            <p:childTnLst>
                              <p:par>
                                <p:cTn id="57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9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12000"/>
                            </p:stCondLst>
                            <p:childTnLst>
                              <p:par>
                                <p:cTn id="61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3" dur="2000"/>
                                        <p:tgtEl>
                                          <p:spTgt spid="348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3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3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6" grpId="0"/>
      <p:bldP spid="18" grpId="0" animBg="1"/>
      <p:bldP spid="31" grpId="0" animBg="1"/>
      <p:bldP spid="24" grpId="0" animBg="1"/>
      <p:bldP spid="29" grpId="0" animBg="1"/>
      <p:bldP spid="30" grpId="0" animBg="1"/>
      <p:bldP spid="3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1" y="302387"/>
            <a:ext cx="9072785" cy="1259946"/>
          </a:xfrm>
          <a:solidFill>
            <a:srgbClr val="008000"/>
          </a:solidFill>
          <a:ln>
            <a:solidFill>
              <a:schemeClr val="tx1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6600" dirty="0" smtClean="0">
                <a:ln>
                  <a:solidFill>
                    <a:schemeClr val="tx1">
                      <a:lumMod val="95000"/>
                    </a:schemeClr>
                  </a:solidFill>
                </a:ln>
                <a:solidFill>
                  <a:srgbClr val="FFC000"/>
                </a:solidFill>
                <a:latin typeface="Arial Black" pitchFamily="34" charset="0"/>
              </a:rPr>
              <a:t>Další dělení listů:</a:t>
            </a:r>
            <a:endParaRPr lang="cs-CZ" sz="6600" dirty="0">
              <a:ln>
                <a:solidFill>
                  <a:schemeClr val="tx1">
                    <a:lumMod val="95000"/>
                  </a:schemeClr>
                </a:solidFill>
              </a:ln>
              <a:solidFill>
                <a:srgbClr val="FFC000"/>
              </a:solidFill>
              <a:latin typeface="Arial Black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59792" y="1835621"/>
            <a:ext cx="3583910" cy="607531"/>
          </a:xfrm>
          <a:prstGeom prst="rect">
            <a:avLst/>
          </a:prstGeom>
          <a:noFill/>
        </p:spPr>
        <p:txBody>
          <a:bodyPr wrap="none" lIns="91430" tIns="45716" rIns="91430" bIns="45716" rtlCol="0">
            <a:spAutoFit/>
          </a:bodyPr>
          <a:lstStyle/>
          <a:p>
            <a:r>
              <a:rPr lang="cs-CZ" sz="3600" b="1" dirty="0" smtClean="0">
                <a:solidFill>
                  <a:srgbClr val="CCFF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Podle čepele:</a:t>
            </a:r>
            <a:endParaRPr lang="cs-CZ" sz="3600" b="1" dirty="0">
              <a:solidFill>
                <a:srgbClr val="CCFF99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59792" y="5003973"/>
            <a:ext cx="2885706" cy="435817"/>
          </a:xfrm>
          <a:prstGeom prst="rect">
            <a:avLst/>
          </a:prstGeom>
          <a:noFill/>
        </p:spPr>
        <p:txBody>
          <a:bodyPr wrap="none" lIns="91430" tIns="45716" rIns="91430" bIns="45716" rtlCol="0">
            <a:spAutoFit/>
          </a:bodyPr>
          <a:lstStyle/>
          <a:p>
            <a:pPr algn="r"/>
            <a:r>
              <a:rPr lang="cs-CZ" sz="2400" b="1" dirty="0" smtClean="0"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čepel z jedné části</a:t>
            </a:r>
            <a:endParaRPr lang="cs-CZ" sz="2400" b="1" dirty="0">
              <a:solidFill>
                <a:schemeClr val="accent2">
                  <a:lumMod val="40000"/>
                  <a:lumOff val="6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168104" y="4571925"/>
            <a:ext cx="5904160" cy="607531"/>
          </a:xfrm>
          <a:prstGeom prst="rect">
            <a:avLst/>
          </a:prstGeom>
          <a:noFill/>
        </p:spPr>
        <p:txBody>
          <a:bodyPr wrap="none" lIns="91430" tIns="45716" rIns="91430" bIns="45716" rtlCol="0">
            <a:spAutoFit/>
          </a:bodyPr>
          <a:lstStyle/>
          <a:p>
            <a:r>
              <a:rPr lang="cs-CZ" sz="3600" b="1" dirty="0" smtClean="0">
                <a:solidFill>
                  <a:srgbClr val="CCFF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Vysvětlete toto dělení.</a:t>
            </a:r>
            <a:endParaRPr lang="cs-CZ" sz="3600" b="1" dirty="0">
              <a:solidFill>
                <a:srgbClr val="CCFF99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6552480" y="1763613"/>
            <a:ext cx="2986695" cy="550271"/>
          </a:xfrm>
          <a:prstGeom prst="rect">
            <a:avLst/>
          </a:prstGeom>
          <a:solidFill>
            <a:schemeClr val="tx1">
              <a:lumMod val="75000"/>
            </a:schemeClr>
          </a:solidFill>
          <a:ln>
            <a:solidFill>
              <a:schemeClr val="tx1">
                <a:lumMod val="85000"/>
              </a:schemeClr>
            </a:solidFill>
          </a:ln>
        </p:spPr>
        <p:txBody>
          <a:bodyPr wrap="none" lIns="91430" tIns="45716" rIns="91430" bIns="45716" rtlCol="0">
            <a:spAutoFit/>
          </a:bodyPr>
          <a:lstStyle/>
          <a:p>
            <a:r>
              <a:rPr lang="cs-CZ" sz="3200" b="1" dirty="0" smtClean="0">
                <a:solidFill>
                  <a:srgbClr val="008000"/>
                </a:solidFill>
                <a:latin typeface="Arial Black" pitchFamily="34" charset="0"/>
              </a:rPr>
              <a:t>listy složené</a:t>
            </a:r>
            <a:endParaRPr lang="cs-CZ" sz="1600" b="1" dirty="0" smtClean="0">
              <a:solidFill>
                <a:srgbClr val="008000"/>
              </a:solidFill>
              <a:latin typeface="Arial Black" pitchFamily="34" charset="0"/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719832" y="2555701"/>
            <a:ext cx="3872578" cy="550271"/>
          </a:xfrm>
          <a:prstGeom prst="rect">
            <a:avLst/>
          </a:prstGeom>
          <a:solidFill>
            <a:schemeClr val="tx1">
              <a:lumMod val="75000"/>
            </a:schemeClr>
          </a:solidFill>
          <a:ln>
            <a:solidFill>
              <a:schemeClr val="tx1">
                <a:lumMod val="85000"/>
              </a:schemeClr>
            </a:solidFill>
          </a:ln>
        </p:spPr>
        <p:txBody>
          <a:bodyPr wrap="none" lIns="91430" tIns="45716" rIns="91430" bIns="45716" rtlCol="0">
            <a:spAutoFit/>
          </a:bodyPr>
          <a:lstStyle/>
          <a:p>
            <a:r>
              <a:rPr lang="cs-CZ" sz="3200" b="1" dirty="0" smtClean="0">
                <a:solidFill>
                  <a:srgbClr val="008000"/>
                </a:solidFill>
                <a:latin typeface="Arial Black" pitchFamily="34" charset="0"/>
              </a:rPr>
              <a:t>listy jednoduché</a:t>
            </a:r>
            <a:endParaRPr lang="cs-CZ" sz="1600" b="1" dirty="0" smtClean="0">
              <a:solidFill>
                <a:srgbClr val="008000"/>
              </a:solidFill>
              <a:latin typeface="Arial Black" pitchFamily="34" charset="0"/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4032200" y="5364013"/>
            <a:ext cx="5688632" cy="779308"/>
          </a:xfrm>
          <a:prstGeom prst="rect">
            <a:avLst/>
          </a:prstGeom>
          <a:solidFill>
            <a:srgbClr val="6F3505"/>
          </a:solidFill>
          <a:ln>
            <a:solidFill>
              <a:schemeClr val="tx1">
                <a:lumMod val="8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lIns="91430" tIns="45716" rIns="91430" bIns="45716" rtlCol="0">
            <a:spAutoFit/>
          </a:bodyPr>
          <a:lstStyle/>
          <a:p>
            <a:pPr algn="r"/>
            <a:r>
              <a:rPr lang="cs-CZ" sz="24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Listy jehličnatých stromů se jmenují jehlice.</a:t>
            </a:r>
            <a:endParaRPr lang="cs-CZ" sz="24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pic>
        <p:nvPicPr>
          <p:cNvPr id="12291" name="Picture 3" descr="C:\Documents and Settings\Alena T\Local Settings\Temporary Internet Files\Content.IE5\7NYZ7OHH\MC90035064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992769">
            <a:off x="6678171" y="2262464"/>
            <a:ext cx="2407714" cy="196576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2292" name="Picture 4" descr="C:\Documents and Settings\Alena T\Local Settings\Temporary Internet Files\Content.IE5\VGA6LEDH\MC90033133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2589409">
            <a:off x="1624344" y="2537500"/>
            <a:ext cx="1728192" cy="290717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23" name="TextovéPole 22"/>
          <p:cNvSpPr txBox="1"/>
          <p:nvPr/>
        </p:nvSpPr>
        <p:spPr>
          <a:xfrm>
            <a:off x="4464248" y="3635821"/>
            <a:ext cx="2611592" cy="779308"/>
          </a:xfrm>
          <a:prstGeom prst="rect">
            <a:avLst/>
          </a:prstGeom>
          <a:noFill/>
        </p:spPr>
        <p:txBody>
          <a:bodyPr wrap="none" lIns="91430" tIns="45716" rIns="91430" bIns="45716" rtlCol="0">
            <a:spAutoFit/>
          </a:bodyPr>
          <a:lstStyle/>
          <a:p>
            <a:pPr algn="r"/>
            <a:r>
              <a:rPr lang="cs-CZ" sz="2400" b="1" dirty="0" smtClean="0"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čepel z několika</a:t>
            </a:r>
          </a:p>
          <a:p>
            <a:pPr algn="r"/>
            <a:r>
              <a:rPr lang="cs-CZ" sz="2400" b="1" dirty="0" smtClean="0"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listů</a:t>
            </a:r>
            <a:endParaRPr lang="cs-CZ" sz="2400" b="1" dirty="0">
              <a:solidFill>
                <a:schemeClr val="accent2">
                  <a:lumMod val="40000"/>
                  <a:lumOff val="6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2297" name="Picture 9" descr="C:\Documents and Settings\Alena T\Local Settings\Temporary Internet Files\Content.IE5\7NYZ7OHH\MP900425292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736056" y="5436021"/>
            <a:ext cx="1410547" cy="1763614"/>
          </a:xfrm>
          <a:prstGeom prst="rect">
            <a:avLst/>
          </a:prstGeom>
          <a:ln>
            <a:solidFill>
              <a:schemeClr val="tx1">
                <a:lumMod val="8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2298" name="Picture 10" descr="C:\Documents and Settings\Alena T\Local Settings\Temporary Internet Files\Content.IE5\Y7RZOU83\MC900193336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 rot="3294922">
            <a:off x="4832888" y="5512231"/>
            <a:ext cx="1638712" cy="245647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33" name="TextovéPole 32"/>
          <p:cNvSpPr txBox="1"/>
          <p:nvPr/>
        </p:nvSpPr>
        <p:spPr>
          <a:xfrm>
            <a:off x="5832400" y="6372125"/>
            <a:ext cx="3918040" cy="1008217"/>
          </a:xfrm>
          <a:prstGeom prst="rect">
            <a:avLst/>
          </a:prstGeom>
          <a:noFill/>
        </p:spPr>
        <p:txBody>
          <a:bodyPr wrap="none" lIns="91430" tIns="45716" rIns="91430" bIns="45716" rtlCol="0">
            <a:spAutoFit/>
          </a:bodyPr>
          <a:lstStyle/>
          <a:p>
            <a:pPr algn="r"/>
            <a:r>
              <a:rPr lang="cs-CZ" sz="3200" b="1" dirty="0" smtClean="0"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Jaké znáte</a:t>
            </a:r>
          </a:p>
          <a:p>
            <a:pPr algn="r"/>
            <a:r>
              <a:rPr lang="cs-CZ" sz="3200" b="1" dirty="0" smtClean="0"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jehličnaté stromy?</a:t>
            </a:r>
            <a:endParaRPr lang="cs-CZ" sz="3200" b="1" dirty="0">
              <a:solidFill>
                <a:schemeClr val="accent2">
                  <a:lumMod val="40000"/>
                  <a:lumOff val="6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1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122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9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122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0"/>
                            </p:stCondLst>
                            <p:childTnLst>
                              <p:par>
                                <p:cTn id="25" presetID="23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3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8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3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2000"/>
                            </p:stCondLst>
                            <p:childTnLst>
                              <p:par>
                                <p:cTn id="4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2000"/>
                                        <p:tgtEl>
                                          <p:spTgt spid="122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4000"/>
                            </p:stCondLst>
                            <p:childTnLst>
                              <p:par>
                                <p:cTn id="4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1" dur="2000"/>
                                        <p:tgtEl>
                                          <p:spTgt spid="122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6000"/>
                            </p:stCondLst>
                            <p:childTnLst>
                              <p:par>
                                <p:cTn id="53" presetID="23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6" grpId="0"/>
      <p:bldP spid="18" grpId="0"/>
      <p:bldP spid="31" grpId="0" animBg="1"/>
      <p:bldP spid="32" grpId="0" animBg="1"/>
      <p:bldP spid="46" grpId="0" animBg="1"/>
      <p:bldP spid="23" grpId="0"/>
      <p:bldP spid="3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863848" y="395461"/>
            <a:ext cx="8496944" cy="1924108"/>
          </a:xfrm>
          <a:prstGeom prst="rect">
            <a:avLst/>
          </a:prstGeom>
          <a:noFill/>
        </p:spPr>
        <p:txBody>
          <a:bodyPr wrap="square" lIns="91430" tIns="45716" rIns="91430" bIns="45716" rtlCol="0">
            <a:spAutoFit/>
          </a:bodyPr>
          <a:lstStyle/>
          <a:p>
            <a:r>
              <a:rPr lang="cs-CZ" sz="3200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podzim jehličí na stromech zůstává – kromě jediného stromu. </a:t>
            </a:r>
          </a:p>
          <a:p>
            <a:r>
              <a:rPr lang="cs-CZ" sz="3200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 se jmenuje strom, kterému </a:t>
            </a:r>
          </a:p>
          <a:p>
            <a:r>
              <a:rPr lang="cs-CZ" sz="3200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podzim listí opadává?</a:t>
            </a:r>
            <a:endParaRPr lang="cs-CZ" sz="3200" b="1" dirty="0">
              <a:solidFill>
                <a:srgbClr val="92D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5842" name="Picture 2" descr="Soubor:Larix decidua Winter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80472" y="1907629"/>
            <a:ext cx="3185931" cy="4778896"/>
          </a:xfrm>
          <a:prstGeom prst="rect">
            <a:avLst/>
          </a:prstGeom>
          <a:ln>
            <a:solidFill>
              <a:schemeClr val="tx1">
                <a:lumMod val="8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5844" name="Picture 4" descr="File:Tamarack-Lodgepole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35856" y="3347789"/>
            <a:ext cx="5265146" cy="3376276"/>
          </a:xfrm>
          <a:prstGeom prst="rect">
            <a:avLst/>
          </a:prstGeom>
          <a:ln>
            <a:solidFill>
              <a:schemeClr val="tx1">
                <a:lumMod val="8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6" name="TextovéPole 5"/>
          <p:cNvSpPr txBox="1"/>
          <p:nvPr/>
        </p:nvSpPr>
        <p:spPr>
          <a:xfrm>
            <a:off x="932843" y="6780367"/>
            <a:ext cx="2916163" cy="779308"/>
          </a:xfrm>
          <a:prstGeom prst="rect">
            <a:avLst/>
          </a:prstGeom>
          <a:noFill/>
        </p:spPr>
        <p:txBody>
          <a:bodyPr wrap="none" lIns="91430" tIns="45716" rIns="91430" bIns="45716" rtlCol="0">
            <a:spAutoFit/>
          </a:bodyPr>
          <a:lstStyle/>
          <a:p>
            <a:pPr algn="r"/>
            <a:r>
              <a:rPr lang="cs-CZ" sz="2400" b="1" dirty="0" smtClean="0"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modřín na podzim</a:t>
            </a:r>
          </a:p>
          <a:p>
            <a:r>
              <a:rPr lang="cs-CZ" sz="2400" b="1" dirty="0" smtClean="0"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(vlevo smrk)</a:t>
            </a:r>
            <a:endParaRPr lang="cs-CZ" sz="2400" b="1" dirty="0">
              <a:solidFill>
                <a:schemeClr val="accent2">
                  <a:lumMod val="40000"/>
                  <a:lumOff val="6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488584" y="6732165"/>
            <a:ext cx="2304256" cy="435817"/>
          </a:xfrm>
          <a:prstGeom prst="rect">
            <a:avLst/>
          </a:prstGeom>
          <a:noFill/>
        </p:spPr>
        <p:txBody>
          <a:bodyPr wrap="square" lIns="91430" tIns="45716" rIns="91430" bIns="45716" rtlCol="0">
            <a:spAutoFit/>
          </a:bodyPr>
          <a:lstStyle/>
          <a:p>
            <a:r>
              <a:rPr lang="cs-CZ" sz="2400" b="1" dirty="0" smtClean="0"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modřín v zimě 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1007864" y="2555701"/>
            <a:ext cx="4347837" cy="550271"/>
          </a:xfrm>
          <a:prstGeom prst="rect">
            <a:avLst/>
          </a:prstGeom>
          <a:solidFill>
            <a:srgbClr val="996633"/>
          </a:solidFill>
          <a:ln>
            <a:solidFill>
              <a:schemeClr val="tx1">
                <a:lumMod val="85000"/>
              </a:schemeClr>
            </a:solidFill>
          </a:ln>
        </p:spPr>
        <p:txBody>
          <a:bodyPr wrap="none" lIns="91430" tIns="45716" rIns="91430" bIns="45716" rtlCol="0">
            <a:spAutoFit/>
          </a:bodyPr>
          <a:lstStyle/>
          <a:p>
            <a:pPr algn="r"/>
            <a:r>
              <a:rPr lang="cs-CZ" sz="3200" b="1" dirty="0" smtClean="0">
                <a:solidFill>
                  <a:schemeClr val="tx1">
                    <a:lumMod val="85000"/>
                  </a:schemeClr>
                </a:solidFill>
                <a:latin typeface="Arial Black" pitchFamily="34" charset="0"/>
              </a:rPr>
              <a:t>MODŘÍN OPADAVÝ</a:t>
            </a:r>
            <a:endParaRPr lang="cs-CZ" sz="3200" b="1" dirty="0">
              <a:solidFill>
                <a:schemeClr val="tx1">
                  <a:lumMod val="85000"/>
                </a:schemeClr>
              </a:solidFill>
              <a:latin typeface="Arial Blac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3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58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4000"/>
                            </p:stCondLst>
                            <p:childTnLst>
                              <p:par>
                                <p:cTn id="19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6000"/>
                            </p:stCondLst>
                            <p:childTnLst>
                              <p:par>
                                <p:cTn id="23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358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8000"/>
                            </p:stCondLst>
                            <p:childTnLst>
                              <p:par>
                                <p:cTn id="27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9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  <p:bldP spid="7" grpId="0"/>
      <p:bldP spid="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xfrm>
            <a:off x="359792" y="1331565"/>
            <a:ext cx="8856984" cy="5472608"/>
          </a:xfrm>
        </p:spPr>
        <p:txBody>
          <a:bodyPr>
            <a:normAutofit/>
          </a:bodyPr>
          <a:lstStyle/>
          <a:p>
            <a:endParaRPr lang="cs-CZ" b="1" dirty="0" smtClean="0">
              <a:solidFill>
                <a:schemeClr val="bg1">
                  <a:lumMod val="85000"/>
                </a:schemeClr>
              </a:solidFill>
            </a:endParaRPr>
          </a:p>
          <a:p>
            <a:endParaRPr lang="cs-CZ" b="1" dirty="0" smtClean="0">
              <a:solidFill>
                <a:schemeClr val="bg1">
                  <a:lumMod val="85000"/>
                </a:schemeClr>
              </a:solidFill>
            </a:endParaRPr>
          </a:p>
          <a:p>
            <a:endParaRPr lang="cs-CZ" b="1" dirty="0" smtClean="0">
              <a:solidFill>
                <a:schemeClr val="bg1">
                  <a:lumMod val="85000"/>
                </a:schemeClr>
              </a:solidFill>
            </a:endParaRPr>
          </a:p>
          <a:p>
            <a:r>
              <a:rPr lang="cs-CZ" b="1" dirty="0" smtClean="0">
                <a:solidFill>
                  <a:schemeClr val="bg1">
                    <a:lumMod val="85000"/>
                  </a:schemeClr>
                </a:solidFill>
              </a:rPr>
              <a:t>Zdroje:</a:t>
            </a:r>
          </a:p>
          <a:p>
            <a:endParaRPr lang="cs-CZ" sz="1500" b="1" dirty="0" smtClean="0">
              <a:solidFill>
                <a:schemeClr val="tx1">
                  <a:lumMod val="95000"/>
                </a:schemeClr>
              </a:solidFill>
            </a:endParaRPr>
          </a:p>
          <a:p>
            <a:pPr marL="342900" indent="-342900"/>
            <a:r>
              <a:rPr lang="cs-CZ" sz="1600" dirty="0" smtClean="0">
                <a:solidFill>
                  <a:schemeClr val="tx1">
                    <a:lumMod val="95000"/>
                  </a:schemeClr>
                </a:solidFill>
              </a:rPr>
              <a:t>Učebnice: ŠTIKOVÁ, Věra. </a:t>
            </a:r>
            <a:r>
              <a:rPr lang="cs-CZ" sz="1600" i="1" dirty="0" smtClean="0">
                <a:solidFill>
                  <a:schemeClr val="tx1">
                    <a:lumMod val="95000"/>
                  </a:schemeClr>
                </a:solidFill>
              </a:rPr>
              <a:t>Prvouka 3</a:t>
            </a:r>
            <a:r>
              <a:rPr lang="cs-CZ" sz="1600" dirty="0" smtClean="0">
                <a:solidFill>
                  <a:schemeClr val="tx1">
                    <a:lumMod val="95000"/>
                  </a:schemeClr>
                </a:solidFill>
              </a:rPr>
              <a:t>. Brno: Nová škola, s.</a:t>
            </a:r>
            <a:r>
              <a:rPr lang="cs-CZ" sz="1600" dirty="0" err="1" smtClean="0">
                <a:solidFill>
                  <a:schemeClr val="tx1">
                    <a:lumMod val="95000"/>
                  </a:schemeClr>
                </a:solidFill>
              </a:rPr>
              <a:t>r.o</a:t>
            </a:r>
            <a:r>
              <a:rPr lang="cs-CZ" sz="1600" dirty="0" smtClean="0">
                <a:solidFill>
                  <a:schemeClr val="tx1">
                    <a:lumMod val="95000"/>
                  </a:schemeClr>
                </a:solidFill>
              </a:rPr>
              <a:t>, 2011, ISBN 978-80-7289-256-3</a:t>
            </a:r>
          </a:p>
          <a:p>
            <a:endParaRPr lang="cs-CZ" sz="1600" dirty="0" smtClean="0"/>
          </a:p>
          <a:p>
            <a:r>
              <a:rPr lang="cs-CZ" b="1" dirty="0" smtClean="0">
                <a:solidFill>
                  <a:schemeClr val="bg1">
                    <a:lumMod val="85000"/>
                  </a:schemeClr>
                </a:solidFill>
              </a:rPr>
              <a:t>Obrázky</a:t>
            </a:r>
          </a:p>
          <a:p>
            <a:r>
              <a:rPr lang="cs-CZ" sz="1500" b="1" dirty="0" smtClean="0">
                <a:solidFill>
                  <a:schemeClr val="bg1">
                    <a:lumMod val="85000"/>
                  </a:schemeClr>
                </a:solidFill>
                <a:hlinkClick r:id="rId2"/>
              </a:rPr>
              <a:t>www.office.</a:t>
            </a:r>
            <a:r>
              <a:rPr lang="cs-CZ" sz="1500" b="1" dirty="0" err="1" smtClean="0">
                <a:solidFill>
                  <a:schemeClr val="bg1">
                    <a:lumMod val="85000"/>
                  </a:schemeClr>
                </a:solidFill>
                <a:hlinkClick r:id="rId2"/>
              </a:rPr>
              <a:t>microsoft.com</a:t>
            </a:r>
            <a:endParaRPr lang="cs-CZ" sz="1500" b="1" dirty="0" smtClean="0">
              <a:solidFill>
                <a:schemeClr val="bg1">
                  <a:lumMod val="85000"/>
                </a:schemeClr>
              </a:solidFill>
            </a:endParaRPr>
          </a:p>
          <a:p>
            <a:endParaRPr lang="cs-CZ" sz="1500" b="1" dirty="0" smtClean="0">
              <a:solidFill>
                <a:schemeClr val="bg1">
                  <a:lumMod val="85000"/>
                </a:schemeClr>
              </a:solidFill>
            </a:endParaRPr>
          </a:p>
          <a:p>
            <a:r>
              <a:rPr lang="cs-CZ" sz="1400" dirty="0" smtClean="0"/>
              <a:t>512BITS. </a:t>
            </a:r>
            <a:r>
              <a:rPr lang="cs-CZ" sz="1400" i="1" dirty="0" err="1" smtClean="0"/>
              <a:t>Wikipedia.cz</a:t>
            </a:r>
            <a:r>
              <a:rPr lang="cs-CZ" sz="1400" dirty="0" smtClean="0"/>
              <a:t> [online]. [cit. 16.2.2013]. Dostupný na WWW: </a:t>
            </a:r>
            <a:r>
              <a:rPr lang="cs-CZ" sz="1400" dirty="0" smtClean="0">
                <a:hlinkClick r:id="rId3"/>
              </a:rPr>
              <a:t>http://upload.wikimedia.org/wikipedia/commons/5/52/Diospyros_kaki_%27Tamopan%27_bud_closeup.jpg?uselang=cs</a:t>
            </a:r>
            <a:endParaRPr lang="cs-CZ" sz="1400" dirty="0" smtClean="0"/>
          </a:p>
          <a:p>
            <a:r>
              <a:rPr lang="cs-CZ" sz="1400" dirty="0" smtClean="0"/>
              <a:t>PRAZAK. </a:t>
            </a:r>
            <a:r>
              <a:rPr lang="cs-CZ" sz="1400" i="1" dirty="0" err="1" smtClean="0"/>
              <a:t>Wikipedia.cz</a:t>
            </a:r>
            <a:r>
              <a:rPr lang="cs-CZ" sz="1400" dirty="0" smtClean="0"/>
              <a:t> [online]. [cit. 16.2.2013]. Dostupný na WWW: </a:t>
            </a:r>
            <a:r>
              <a:rPr lang="cs-CZ" sz="1400" dirty="0" smtClean="0">
                <a:hlinkClick r:id="rId4"/>
              </a:rPr>
              <a:t>http://upload.wikimedia.org/wikipedia/commons/c/cc/Larix_decidua_Winter.jpg</a:t>
            </a:r>
            <a:endParaRPr lang="cs-CZ" sz="1400" dirty="0" smtClean="0"/>
          </a:p>
          <a:p>
            <a:r>
              <a:rPr lang="cs-CZ" sz="1400" dirty="0" smtClean="0"/>
              <a:t>SRIMESH. </a:t>
            </a:r>
            <a:r>
              <a:rPr lang="cs-CZ" sz="1400" i="1" dirty="0" err="1" smtClean="0"/>
              <a:t>Wikipedia.cz</a:t>
            </a:r>
            <a:r>
              <a:rPr lang="cs-CZ" sz="1400" dirty="0" smtClean="0"/>
              <a:t> [online]. [cit. 16.2.2013]. Dostupný na WWW: </a:t>
            </a:r>
            <a:r>
              <a:rPr lang="cs-CZ" sz="1400" dirty="0" smtClean="0">
                <a:hlinkClick r:id="rId5"/>
              </a:rPr>
              <a:t>http://upload.wikimedia.org/wikipedia/commons/f/f9/Tamarack-Lodgepole.jpg?uselang=cs</a:t>
            </a:r>
            <a:endParaRPr lang="cs-CZ" sz="1400" dirty="0" smtClean="0"/>
          </a:p>
          <a:p>
            <a:r>
              <a:rPr lang="cs-CZ" sz="1400" dirty="0" smtClean="0"/>
              <a:t>Listy na podzim – foto </a:t>
            </a:r>
            <a:r>
              <a:rPr lang="cs-CZ" sz="1400" dirty="0" smtClean="0"/>
              <a:t> Alena </a:t>
            </a:r>
            <a:r>
              <a:rPr lang="cs-CZ" sz="1400" dirty="0" err="1" smtClean="0"/>
              <a:t>Tučímová</a:t>
            </a:r>
            <a:r>
              <a:rPr lang="cs-CZ" sz="1400" dirty="0" smtClean="0"/>
              <a:t> – se souhlasem autorky</a:t>
            </a:r>
          </a:p>
          <a:p>
            <a:endParaRPr lang="cs-CZ" sz="1400" dirty="0" smtClean="0"/>
          </a:p>
          <a:p>
            <a:endParaRPr lang="cs-CZ" sz="1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cký">
  <a:themeElements>
    <a:clrScheme name="Technický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2591</TotalTime>
  <Words>415</Words>
  <Application>Microsoft Office PowerPoint</Application>
  <PresentationFormat>Vlastní</PresentationFormat>
  <Paragraphs>93</Paragraphs>
  <Slides>9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Technický</vt:lpstr>
      <vt:lpstr>Snímek 1</vt:lpstr>
      <vt:lpstr>Snímek 2</vt:lpstr>
      <vt:lpstr>List – nadzemní část rostliny</vt:lpstr>
      <vt:lpstr>LISTY a jejich vlastnosti</vt:lpstr>
      <vt:lpstr>Tvary listů:</vt:lpstr>
      <vt:lpstr>Složení listu:</vt:lpstr>
      <vt:lpstr>Další dělení listů:</vt:lpstr>
      <vt:lpstr>Snímek 8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Listy</dc:title>
  <dc:subject>Prvouka 3</dc:subject>
  <dc:creator>Mgr. Jana Kneřová</dc:creator>
  <cp:lastModifiedBy>Alena T.</cp:lastModifiedBy>
  <cp:revision>305</cp:revision>
  <cp:lastPrinted>1601-01-01T00:00:00Z</cp:lastPrinted>
  <dcterms:created xsi:type="dcterms:W3CDTF">2011-08-21T18:05:50Z</dcterms:created>
  <dcterms:modified xsi:type="dcterms:W3CDTF">2013-02-16T19:01:36Z</dcterms:modified>
  <cp:category>Živá příroda</cp:category>
</cp:coreProperties>
</file>