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876" r:id="rId1"/>
  </p:sldMasterIdLst>
  <p:notesMasterIdLst>
    <p:notesMasterId r:id="rId12"/>
  </p:notesMasterIdLst>
  <p:sldIdLst>
    <p:sldId id="256" r:id="rId2"/>
    <p:sldId id="257" r:id="rId3"/>
    <p:sldId id="269" r:id="rId4"/>
    <p:sldId id="285" r:id="rId5"/>
    <p:sldId id="296" r:id="rId6"/>
    <p:sldId id="297" r:id="rId7"/>
    <p:sldId id="298" r:id="rId8"/>
    <p:sldId id="299" r:id="rId9"/>
    <p:sldId id="300" r:id="rId10"/>
    <p:sldId id="291" r:id="rId11"/>
  </p:sldIdLst>
  <p:sldSz cx="10080625" cy="7559675"/>
  <p:notesSz cx="7559675" cy="10691813"/>
  <p:defaultTextStyle>
    <a:defPPr>
      <a:defRPr lang="en-GB"/>
    </a:defPPr>
    <a:lvl1pPr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742719" indent="-285662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1142643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599702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2056760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5289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2347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199405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6462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</p:showPr>
  <p:clrMru>
    <a:srgbClr val="006600"/>
    <a:srgbClr val="996633"/>
    <a:srgbClr val="6F3505"/>
    <a:srgbClr val="663300"/>
    <a:srgbClr val="CCFF99"/>
    <a:srgbClr val="B08200"/>
    <a:srgbClr val="008000"/>
    <a:srgbClr val="CC9900"/>
    <a:srgbClr val="8000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D03447BB-5D67-496B-8E87-E561075AD55C}" styleName="Tmavý styl 1 – zvýraznění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618" y="498"/>
      </p:cViewPr>
      <p:guideLst>
        <p:guide orient="horz" pos="2161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1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2362" cy="36988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sp>
      <p:sp>
        <p:nvSpPr>
          <p:cNvPr id="2050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1169988" y="5086350"/>
            <a:ext cx="5224462" cy="41052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719" indent="-285662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2643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599702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6760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5289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2347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199405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6462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1169988" y="5086350"/>
            <a:ext cx="5226050" cy="4106863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odpovídají na otázky a určují i části těla, na které ukáže šipka.</a:t>
            </a:r>
            <a:endParaRPr lang="cs-CZ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5238339"/>
            <a:ext cx="10080625" cy="2329149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730918" y="0"/>
            <a:ext cx="3349708" cy="7559675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73013" y="3679042"/>
            <a:ext cx="7143803" cy="2536691"/>
          </a:xfrm>
        </p:spPr>
        <p:txBody>
          <a:bodyPr rIns="50397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77408" y="1702869"/>
            <a:ext cx="7143803" cy="1931917"/>
          </a:xfrm>
        </p:spPr>
        <p:txBody>
          <a:bodyPr tIns="0" rIns="50397" bIns="0" anchor="b">
            <a:normAutofit/>
          </a:bodyPr>
          <a:lstStyle>
            <a:lvl1pPr marL="0" indent="0" algn="r">
              <a:buNone/>
              <a:defRPr sz="2200">
                <a:solidFill>
                  <a:schemeClr val="tx1"/>
                </a:solidFill>
                <a:effectLst/>
              </a:defRPr>
            </a:lvl1pPr>
            <a:lvl2pPr marL="503972" indent="0" algn="ctr">
              <a:buNone/>
            </a:lvl2pPr>
            <a:lvl3pPr marL="1007943" indent="0" algn="ctr">
              <a:buNone/>
            </a:lvl3pPr>
            <a:lvl4pPr marL="1511915" indent="0" algn="ctr">
              <a:buNone/>
            </a:lvl4pPr>
            <a:lvl5pPr marL="2015886" indent="0" algn="ctr">
              <a:buNone/>
            </a:lvl5pPr>
            <a:lvl6pPr marL="2519858" indent="0" algn="ctr">
              <a:buNone/>
            </a:lvl6pPr>
            <a:lvl7pPr marL="3023829" indent="0" algn="ctr">
              <a:buNone/>
            </a:lvl7pPr>
            <a:lvl8pPr marL="3527801" indent="0" algn="ctr">
              <a:buNone/>
            </a:lvl8pPr>
            <a:lvl9pPr marL="4031772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5238339"/>
            <a:ext cx="10080625" cy="2329149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730918" y="0"/>
            <a:ext cx="3349708" cy="7559675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6047" y="3950517"/>
            <a:ext cx="7308453" cy="2013227"/>
          </a:xfrm>
        </p:spPr>
        <p:txBody>
          <a:bodyPr tIns="0" bIns="0" anchor="t"/>
          <a:lstStyle>
            <a:lvl1pPr algn="l">
              <a:buNone/>
              <a:defRPr sz="46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56047" y="2740134"/>
            <a:ext cx="7308453" cy="1175826"/>
          </a:xfrm>
        </p:spPr>
        <p:txBody>
          <a:bodyPr lIns="50397" tIns="0" rIns="50397" bIns="0" anchor="b"/>
          <a:lstStyle>
            <a:lvl1pPr marL="0" indent="0" algn="l">
              <a:buNone/>
              <a:defRPr sz="2200">
                <a:solidFill>
                  <a:schemeClr val="tx1"/>
                </a:solidFill>
                <a:effectLst/>
              </a:defRPr>
            </a:lvl1pPr>
            <a:lvl2pPr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8232510" cy="1259946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04031" y="1763925"/>
            <a:ext cx="4032250" cy="4989036"/>
          </a:xfrm>
        </p:spPr>
        <p:txBody>
          <a:bodyPr/>
          <a:lstStyle>
            <a:lvl1pPr>
              <a:defRPr sz="29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04292" y="1763925"/>
            <a:ext cx="4032250" cy="4989036"/>
          </a:xfrm>
        </p:spPr>
        <p:txBody>
          <a:bodyPr/>
          <a:lstStyle>
            <a:lvl1pPr>
              <a:defRPr sz="29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0987"/>
            <a:ext cx="9072563" cy="1259946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6047740"/>
            <a:ext cx="4454027" cy="923960"/>
          </a:xfrm>
        </p:spPr>
        <p:txBody>
          <a:bodyPr anchor="t"/>
          <a:lstStyle>
            <a:lvl1pPr marL="0" indent="0">
              <a:buNone/>
              <a:defRPr sz="2600" b="1">
                <a:solidFill>
                  <a:schemeClr val="accent1"/>
                </a:solidFill>
              </a:defRPr>
            </a:lvl1pPr>
            <a:lvl2pPr>
              <a:buNone/>
              <a:defRPr sz="2200" b="1"/>
            </a:lvl2pPr>
            <a:lvl3pPr>
              <a:buNone/>
              <a:defRPr sz="2000" b="1"/>
            </a:lvl3pPr>
            <a:lvl4pPr>
              <a:buNone/>
              <a:defRPr sz="1800" b="1"/>
            </a:lvl4pPr>
            <a:lvl5pPr>
              <a:buNone/>
              <a:defRPr sz="18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5120818" y="6047740"/>
            <a:ext cx="4455776" cy="923960"/>
          </a:xfrm>
        </p:spPr>
        <p:txBody>
          <a:bodyPr anchor="t"/>
          <a:lstStyle>
            <a:lvl1pPr marL="0" indent="0">
              <a:buNone/>
              <a:defRPr sz="2600" b="1">
                <a:solidFill>
                  <a:schemeClr val="accent1"/>
                </a:solidFill>
              </a:defRPr>
            </a:lvl1pPr>
            <a:lvl2pPr>
              <a:buNone/>
              <a:defRPr sz="2200" b="1"/>
            </a:lvl2pPr>
            <a:lvl3pPr>
              <a:buNone/>
              <a:defRPr sz="2000" b="1"/>
            </a:lvl3pPr>
            <a:lvl4pPr>
              <a:buNone/>
              <a:defRPr sz="1800" b="1"/>
            </a:lvl4pPr>
            <a:lvl5pPr>
              <a:buNone/>
              <a:defRPr sz="18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504031" y="1672115"/>
            <a:ext cx="4454027" cy="4345064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20818" y="1672115"/>
            <a:ext cx="4455776" cy="4345064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387"/>
            <a:ext cx="8235871" cy="1259946"/>
          </a:xfrm>
        </p:spPr>
        <p:txBody>
          <a:bodyPr anchor="ctr"/>
          <a:lstStyle>
            <a:lvl1pPr algn="l">
              <a:defRPr sz="51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1306825"/>
            <a:ext cx="3528219" cy="804965"/>
          </a:xfrm>
        </p:spPr>
        <p:txBody>
          <a:bodyPr tIns="0" bIns="0" anchor="t"/>
          <a:lstStyle>
            <a:lvl1pPr algn="l">
              <a:buNone/>
              <a:defRPr sz="20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04031" y="236363"/>
            <a:ext cx="3024188" cy="1007957"/>
          </a:xfrm>
        </p:spPr>
        <p:txBody>
          <a:bodyPr lIns="50397" tIns="0" rIns="50397" bIns="0" anchor="b"/>
          <a:lstStyle>
            <a:lvl1pPr marL="0" indent="0" algn="l">
              <a:buNone/>
              <a:defRPr sz="1500"/>
            </a:lvl1pPr>
            <a:lvl2pPr>
              <a:buNone/>
              <a:defRPr sz="1300"/>
            </a:lvl2pPr>
            <a:lvl3pPr>
              <a:buNone/>
              <a:defRPr sz="1100"/>
            </a:lvl3pPr>
            <a:lvl4pPr>
              <a:buNone/>
              <a:defRPr sz="1000"/>
            </a:lvl4pPr>
            <a:lvl5pPr>
              <a:buNone/>
              <a:defRPr sz="10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504031" y="2183906"/>
            <a:ext cx="7812484" cy="4199819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400"/>
            </a:lvl3pPr>
            <a:lvl4pPr>
              <a:defRPr sz="2200"/>
            </a:lvl4pPr>
            <a:lvl5pPr>
              <a:defRPr sz="22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991918" y="7079137"/>
            <a:ext cx="840052" cy="402483"/>
          </a:xfrm>
        </p:spPr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5911" y="1880228"/>
            <a:ext cx="3366677" cy="1382091"/>
          </a:xfrm>
        </p:spPr>
        <p:txBody>
          <a:bodyPr anchor="b"/>
          <a:lstStyle>
            <a:lvl1pPr algn="l">
              <a:buNone/>
              <a:defRPr sz="24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74781" y="1124259"/>
            <a:ext cx="4536281" cy="4535805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5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125913" y="3305583"/>
            <a:ext cx="3366675" cy="2935996"/>
          </a:xfrm>
        </p:spPr>
        <p:txBody>
          <a:bodyPr lIns="50397" rIns="50397"/>
          <a:lstStyle>
            <a:lvl1pPr marL="0" indent="0">
              <a:buFontTx/>
              <a:buNone/>
              <a:defRPr sz="1300"/>
            </a:lvl1pPr>
            <a:lvl2pPr>
              <a:buFontTx/>
              <a:buNone/>
              <a:defRPr sz="1300"/>
            </a:lvl2pPr>
            <a:lvl3pPr>
              <a:buFontTx/>
              <a:buNone/>
              <a:defRPr sz="1100"/>
            </a:lvl3pPr>
            <a:lvl4pPr>
              <a:buFontTx/>
              <a:buNone/>
              <a:defRPr sz="1000"/>
            </a:lvl4pPr>
            <a:lvl5pPr>
              <a:buFontTx/>
              <a:buNone/>
              <a:defRPr sz="10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04031" y="7079137"/>
            <a:ext cx="2352146" cy="402483"/>
          </a:xfrm>
        </p:spPr>
        <p:txBody>
          <a:bodyPr/>
          <a:lstStyle/>
          <a:p>
            <a:fld id="{EA56266C-A932-4797-A742-7BB4CAE8A728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08453" y="302738"/>
            <a:ext cx="2268141" cy="645022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4031" y="302738"/>
            <a:ext cx="6636411" cy="645022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66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5238339"/>
            <a:ext cx="10080625" cy="2329149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8064500" y="0"/>
            <a:ext cx="2016125" cy="7559675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504031" y="302737"/>
            <a:ext cx="8232510" cy="1259946"/>
          </a:xfrm>
          <a:prstGeom prst="rect">
            <a:avLst/>
          </a:prstGeom>
        </p:spPr>
        <p:txBody>
          <a:bodyPr vert="horz" lIns="50397" tIns="50397" rIns="50397" bIns="50397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504031" y="1763925"/>
            <a:ext cx="8232510" cy="4989036"/>
          </a:xfrm>
          <a:prstGeom prst="rect">
            <a:avLst/>
          </a:prstGeom>
        </p:spPr>
        <p:txBody>
          <a:bodyPr vert="horz" lIns="100794" tIns="50397" rIns="100794" bIns="50397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504031" y="7079137"/>
            <a:ext cx="2352146" cy="402483"/>
          </a:xfrm>
          <a:prstGeom prst="rect">
            <a:avLst/>
          </a:prstGeom>
        </p:spPr>
        <p:txBody>
          <a:bodyPr vert="horz" lIns="100794" tIns="50397" rIns="100794" bIns="0" anchor="b"/>
          <a:lstStyle>
            <a:lvl1pPr algn="l" eaLnBrk="1" latinLnBrk="0" hangingPunct="1">
              <a:defRPr kumimoji="0" sz="11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EA56266C-A932-4797-A742-7BB4CAE8A728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444214" y="7079137"/>
            <a:ext cx="3192198" cy="402483"/>
          </a:xfrm>
          <a:prstGeom prst="rect">
            <a:avLst/>
          </a:prstGeom>
        </p:spPr>
        <p:txBody>
          <a:bodyPr vert="horz" lIns="0" tIns="50397" rIns="0" bIns="0" anchor="b"/>
          <a:lstStyle>
            <a:lvl1pPr algn="ctr" eaLnBrk="1" latinLnBrk="0" hangingPunct="1">
              <a:defRPr kumimoji="0" sz="11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988557" y="7079137"/>
            <a:ext cx="840052" cy="402483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p:txStyles>
    <p:titleStyle>
      <a:lvl1pPr algn="l" rtl="0" eaLnBrk="1" latinLnBrk="0" hangingPunct="1">
        <a:spcBef>
          <a:spcPct val="0"/>
        </a:spcBef>
        <a:buNone/>
        <a:defRPr kumimoji="0" sz="51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63654" indent="-423336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300" kern="1200">
          <a:solidFill>
            <a:schemeClr val="tx1"/>
          </a:solidFill>
          <a:latin typeface="+mn-lt"/>
          <a:ea typeface="+mn-ea"/>
          <a:cs typeface="+mn-cs"/>
        </a:defRPr>
      </a:lvl1pPr>
      <a:lvl2pPr marL="796275" indent="-302383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2pPr>
      <a:lvl3pPr marL="1108737" indent="-282224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3pPr>
      <a:lvl4pPr marL="1411120" indent="-262065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642947" indent="-201589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774" indent="-201589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2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116681" indent="-201589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358587" indent="-201589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570255" indent="-201589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503972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1007943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511915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2015886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519858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3023829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527801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4031772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f/f5/Jaszczurka_zwinka_1_.jpg?uselang=cs" TargetMode="External"/><Relationship Id="rId3" Type="http://schemas.openxmlformats.org/officeDocument/2006/relationships/hyperlink" Target="http://upload.wikimedia.org/wikipedia/commons/a/a8/Common_carp.jpg?uselang=cs" TargetMode="External"/><Relationship Id="rId7" Type="http://schemas.openxmlformats.org/officeDocument/2006/relationships/hyperlink" Target="http://upload.wikimedia.org/wikipedia/commons/7/76/Bazoule_sacred_crocodiles_MS_6709cropped.JPG?uselang=cs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://upload.wikimedia.org/wikipedia/commons/b/b9/Ova_Tuvkov_14.jpg" TargetMode="External"/><Relationship Id="rId11" Type="http://schemas.openxmlformats.org/officeDocument/2006/relationships/hyperlink" Target="http://upload.wikimedia.org/wikipedia/commons/9/97/Gepard3.JPG?uselang=cs" TargetMode="External"/><Relationship Id="rId5" Type="http://schemas.openxmlformats.org/officeDocument/2006/relationships/hyperlink" Target="http://upload.wikimedia.org/wikipedia/commons/1/1b/Salamandra_salamandra_MHNT_1.jpg?uselang=cs" TargetMode="External"/><Relationship Id="rId10" Type="http://schemas.openxmlformats.org/officeDocument/2006/relationships/hyperlink" Target="http://upload.wikimedia.org/wikipedia/commons/4/43/Blue_Rock_Pigeon_(Columba_livia)_in_Kolkata_I_IMG_9762.jpg?uselang=cs" TargetMode="External"/><Relationship Id="rId4" Type="http://schemas.openxmlformats.org/officeDocument/2006/relationships/hyperlink" Target="http://upload.wikimedia.org/wikipedia/commons/7/75/Rana_esculenta_on_Nymphaea_edit.JPG?uselang=cs" TargetMode="External"/><Relationship Id="rId9" Type="http://schemas.openxmlformats.org/officeDocument/2006/relationships/hyperlink" Target="http://upload.wikimedia.org/wikipedia/commons/4/4a/Tortue_floride_france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59992" y="971525"/>
            <a:ext cx="5751513" cy="14081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graphicFrame>
        <p:nvGraphicFramePr>
          <p:cNvPr id="3075" name="Group 3"/>
          <p:cNvGraphicFramePr>
            <a:graphicFrameLocks noGrp="1"/>
          </p:cNvGraphicFramePr>
          <p:nvPr/>
        </p:nvGraphicFramePr>
        <p:xfrm>
          <a:off x="791840" y="2771726"/>
          <a:ext cx="8712968" cy="4542651"/>
        </p:xfrm>
        <a:graphic>
          <a:graphicData uri="http://schemas.openxmlformats.org/drawingml/2006/table">
            <a:tbl>
              <a:tblPr/>
              <a:tblGrid>
                <a:gridCol w="4259675"/>
                <a:gridCol w="4453293"/>
              </a:tblGrid>
              <a:tr h="34758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Název školy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Plavská škola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4758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Autor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Mgr. Jana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Kneřová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801721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Název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VY_32_INOVACE_12_PRV_Obratlovci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– stavba těla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2404004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Téma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Číslo projektu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Anotace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lang="cs-CZ" sz="1800" kern="1200" dirty="0" smtClean="0">
                          <a:solidFill>
                            <a:schemeClr val="bg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PRV 3 – Živá příroda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r>
                        <a:rPr kumimoji="0" lang="cs-CZ" sz="1800" kern="1200" dirty="0" smtClean="0">
                          <a:solidFill>
                            <a:schemeClr val="bg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CZ.1.07/1.4.00/21.1135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r>
                        <a:rPr lang="cs-CZ" sz="1800" kern="1200" dirty="0" smtClean="0">
                          <a:solidFill>
                            <a:schemeClr val="bg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Seznámení s obratlovci a jejich stavbou těla. Odvození</a:t>
                      </a:r>
                      <a:r>
                        <a:rPr lang="cs-CZ" sz="1800" kern="1200" baseline="0" dirty="0" smtClean="0">
                          <a:solidFill>
                            <a:schemeClr val="bg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základních rozdílů mezi rybami, obojživelníky, plazi, ptáky a savci. </a:t>
                      </a:r>
                      <a:r>
                        <a:rPr lang="cs-CZ" sz="1800" kern="1200" dirty="0" smtClean="0">
                          <a:solidFill>
                            <a:schemeClr val="bg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Návaznost na předchozí znalosti.</a:t>
                      </a:r>
                    </a:p>
                    <a:p>
                      <a:r>
                        <a:rPr lang="cs-CZ" sz="1800" kern="1200" dirty="0" smtClean="0">
                          <a:solidFill>
                            <a:schemeClr val="bg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Rozvoj logického a tvořivého myšlení</a:t>
                      </a:r>
                      <a:r>
                        <a:rPr lang="cs-CZ" sz="1800" kern="1200" dirty="0" smtClean="0">
                          <a:solidFill>
                            <a:schemeClr val="bg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.              V celém </a:t>
                      </a:r>
                      <a:r>
                        <a:rPr lang="cs-CZ" sz="1800" kern="1200" dirty="0" err="1" smtClean="0">
                          <a:solidFill>
                            <a:schemeClr val="bg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DUMu</a:t>
                      </a:r>
                      <a:r>
                        <a:rPr lang="cs-CZ" sz="1800" kern="1200" dirty="0" smtClean="0">
                          <a:solidFill>
                            <a:schemeClr val="bg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je použita animace. </a:t>
                      </a:r>
                      <a:endParaRPr lang="cs-CZ" sz="1800" kern="1200" dirty="0" smtClean="0">
                        <a:solidFill>
                          <a:schemeClr val="bg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4758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87784" y="1259557"/>
            <a:ext cx="9072563" cy="4989036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pPr algn="r">
              <a:buNone/>
            </a:pPr>
            <a:endParaRPr lang="cs-CZ" sz="9600" b="1" dirty="0" smtClean="0">
              <a:solidFill>
                <a:srgbClr val="CCFF99"/>
              </a:solidFill>
              <a:latin typeface="Arial Black" pitchFamily="34" charset="0"/>
            </a:endParaRPr>
          </a:p>
          <a:p>
            <a:pPr algn="r">
              <a:buNone/>
            </a:pPr>
            <a:r>
              <a:rPr lang="cs-CZ" sz="9600" b="1" dirty="0" smtClean="0">
                <a:solidFill>
                  <a:srgbClr val="CCFF99"/>
                </a:solidFill>
                <a:latin typeface="Arial Black" pitchFamily="34" charset="0"/>
              </a:rPr>
              <a:t>Obratlovci</a:t>
            </a:r>
            <a:r>
              <a:rPr lang="cs-CZ" sz="4000" b="1" dirty="0" smtClean="0">
                <a:solidFill>
                  <a:srgbClr val="CCFF99"/>
                </a:solidFill>
                <a:latin typeface="Arial Black" pitchFamily="34" charset="0"/>
              </a:rPr>
              <a:t>                      – stavba těla</a:t>
            </a:r>
          </a:p>
          <a:p>
            <a:pPr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Picture 8" descr="File:Bazoule sacred crocodiles MS 6709cropped.JPG"/>
          <p:cNvPicPr>
            <a:picLocks noChangeAspect="1" noChangeArrowheads="1"/>
          </p:cNvPicPr>
          <p:nvPr/>
        </p:nvPicPr>
        <p:blipFill>
          <a:blip r:embed="rId2" cstate="print">
            <a:lum contrast="10000"/>
          </a:blip>
          <a:srcRect/>
          <a:stretch>
            <a:fillRect/>
          </a:stretch>
        </p:blipFill>
        <p:spPr bwMode="auto">
          <a:xfrm flipH="1">
            <a:off x="503807" y="5003973"/>
            <a:ext cx="3391233" cy="2225497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4" name="Picture 2" descr="File:Common carp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68304" y="611485"/>
            <a:ext cx="4464497" cy="1925315"/>
          </a:xfrm>
          <a:prstGeom prst="rect">
            <a:avLst/>
          </a:prstGeom>
          <a:ln w="190500" cap="sq">
            <a:solidFill>
              <a:schemeClr val="tx1">
                <a:lumMod val="85000"/>
              </a:schemeClr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6" name="Picture 2" descr="File:Salamandra salamandra MHNT 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4176216" y="5580037"/>
            <a:ext cx="2532881" cy="1592549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7" name="Picture 2" descr="File:Blue Rock Pigeon (Columba livia) in Kolkata I IMG 9762.jpg"/>
          <p:cNvPicPr>
            <a:picLocks noChangeAspect="1" noChangeArrowheads="1"/>
          </p:cNvPicPr>
          <p:nvPr/>
        </p:nvPicPr>
        <p:blipFill>
          <a:blip r:embed="rId5" cstate="print">
            <a:lum contrast="10000"/>
          </a:blip>
          <a:srcRect/>
          <a:stretch>
            <a:fillRect/>
          </a:stretch>
        </p:blipFill>
        <p:spPr bwMode="auto">
          <a:xfrm flipH="1">
            <a:off x="431800" y="323452"/>
            <a:ext cx="2232248" cy="2362167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8" name="Picture 16" descr="C:\Documents and Settings\Alena T\Local Settings\Temporary Internet Files\Content.IE5\HRBNR3WH\MP900401615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984528" y="5508029"/>
            <a:ext cx="2490822" cy="16599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387"/>
            <a:ext cx="9072785" cy="1259946"/>
          </a:xfrm>
          <a:solidFill>
            <a:srgbClr val="008000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6000" dirty="0" smtClean="0">
                <a:solidFill>
                  <a:srgbClr val="FFC000"/>
                </a:solidFill>
                <a:latin typeface="Arial Black" pitchFamily="34" charset="0"/>
              </a:rPr>
              <a:t>OBRATLOVCI</a:t>
            </a:r>
            <a:endParaRPr lang="cs-CZ" sz="60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03808" y="1691605"/>
            <a:ext cx="5976664" cy="493084"/>
          </a:xfrm>
          <a:prstGeom prst="rect">
            <a:avLst/>
          </a:prstGeom>
          <a:solidFill>
            <a:schemeClr val="accent2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  <a:latin typeface="Arial Black" pitchFamily="34" charset="0"/>
              </a:rPr>
              <a:t>Proč je nazýváme obratlovci?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03808" y="3419797"/>
            <a:ext cx="5904656" cy="493076"/>
          </a:xfrm>
          <a:prstGeom prst="rect">
            <a:avLst/>
          </a:prstGeom>
          <a:solidFill>
            <a:schemeClr val="accent2"/>
          </a:solidFill>
          <a:ln>
            <a:solidFill>
              <a:schemeClr val="tx1">
                <a:lumMod val="9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  <a:latin typeface="Arial Black" pitchFamily="34" charset="0"/>
              </a:rPr>
              <a:t>Jak rozdělujeme obratlovce?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03808" y="4067869"/>
            <a:ext cx="1224136" cy="550271"/>
          </a:xfrm>
          <a:prstGeom prst="rect">
            <a:avLst/>
          </a:prstGeom>
          <a:solidFill>
            <a:srgbClr val="663300"/>
          </a:solidFill>
          <a:ln>
            <a:solidFill>
              <a:schemeClr val="tx1">
                <a:lumMod val="9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3200" b="1" dirty="0" smtClean="0">
                <a:solidFill>
                  <a:srgbClr val="CCFF99"/>
                </a:solidFill>
                <a:latin typeface="Arial Black" pitchFamily="34" charset="0"/>
              </a:rPr>
              <a:t>ryby</a:t>
            </a:r>
            <a:endParaRPr lang="cs-CZ" sz="3200" b="1" dirty="0">
              <a:solidFill>
                <a:srgbClr val="CCFF99"/>
              </a:solidFill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03808" y="2267669"/>
            <a:ext cx="9073008" cy="1008217"/>
          </a:xfrm>
          <a:prstGeom prst="rect">
            <a:avLst/>
          </a:prstGeom>
          <a:noFill/>
          <a:ln>
            <a:solidFill>
              <a:schemeClr val="tx1">
                <a:lumMod val="9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3200" b="1" dirty="0" smtClean="0">
                <a:solidFill>
                  <a:srgbClr val="CCFF99"/>
                </a:solidFill>
                <a:latin typeface="Arial Black" pitchFamily="34" charset="0"/>
              </a:rPr>
              <a:t>- Mají kostru a páteř, která je složená </a:t>
            </a:r>
          </a:p>
          <a:p>
            <a:r>
              <a:rPr lang="cs-CZ" sz="3200" b="1" dirty="0" smtClean="0">
                <a:solidFill>
                  <a:srgbClr val="CCFF99"/>
                </a:solidFill>
                <a:latin typeface="Arial Black" pitchFamily="34" charset="0"/>
              </a:rPr>
              <a:t>  z obratlů.</a:t>
            </a:r>
            <a:endParaRPr lang="cs-CZ" sz="3200" b="1" dirty="0">
              <a:solidFill>
                <a:srgbClr val="CCFF99"/>
              </a:solidFill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03808" y="4787949"/>
            <a:ext cx="3168352" cy="550271"/>
          </a:xfrm>
          <a:prstGeom prst="rect">
            <a:avLst/>
          </a:prstGeom>
          <a:solidFill>
            <a:srgbClr val="663300"/>
          </a:solidFill>
          <a:ln>
            <a:solidFill>
              <a:schemeClr val="tx1">
                <a:lumMod val="9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3200" b="1" dirty="0" smtClean="0">
                <a:solidFill>
                  <a:srgbClr val="CCFF99"/>
                </a:solidFill>
                <a:latin typeface="Arial Black" pitchFamily="34" charset="0"/>
              </a:rPr>
              <a:t>obojživelníci</a:t>
            </a:r>
            <a:endParaRPr lang="cs-CZ" sz="3200" b="1" dirty="0">
              <a:solidFill>
                <a:srgbClr val="CCFF99"/>
              </a:solidFill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03808" y="6084093"/>
            <a:ext cx="1440160" cy="550271"/>
          </a:xfrm>
          <a:prstGeom prst="rect">
            <a:avLst/>
          </a:prstGeom>
          <a:solidFill>
            <a:srgbClr val="663300"/>
          </a:solidFill>
          <a:ln>
            <a:solidFill>
              <a:schemeClr val="tx1">
                <a:lumMod val="9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3200" b="1" dirty="0" smtClean="0">
                <a:solidFill>
                  <a:srgbClr val="CCFF99"/>
                </a:solidFill>
                <a:latin typeface="Arial Black" pitchFamily="34" charset="0"/>
              </a:rPr>
              <a:t>ptáci</a:t>
            </a:r>
            <a:endParaRPr lang="cs-CZ" sz="3200" b="1" dirty="0">
              <a:solidFill>
                <a:srgbClr val="CCFF99"/>
              </a:solidFill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03808" y="6804173"/>
            <a:ext cx="1440160" cy="550271"/>
          </a:xfrm>
          <a:prstGeom prst="rect">
            <a:avLst/>
          </a:prstGeom>
          <a:solidFill>
            <a:srgbClr val="663300"/>
          </a:solidFill>
          <a:ln>
            <a:solidFill>
              <a:schemeClr val="tx1">
                <a:lumMod val="9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3200" b="1" dirty="0" smtClean="0">
                <a:solidFill>
                  <a:srgbClr val="CCFF99"/>
                </a:solidFill>
                <a:latin typeface="Arial Black" pitchFamily="34" charset="0"/>
              </a:rPr>
              <a:t>savci</a:t>
            </a:r>
            <a:endParaRPr lang="cs-CZ" sz="3200" b="1" dirty="0">
              <a:solidFill>
                <a:srgbClr val="CCFF99"/>
              </a:solidFill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03808" y="5436021"/>
            <a:ext cx="1224136" cy="550271"/>
          </a:xfrm>
          <a:prstGeom prst="rect">
            <a:avLst/>
          </a:prstGeom>
          <a:solidFill>
            <a:srgbClr val="663300"/>
          </a:solidFill>
          <a:ln>
            <a:solidFill>
              <a:schemeClr val="tx1">
                <a:lumMod val="9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3200" b="1" dirty="0" smtClean="0">
                <a:solidFill>
                  <a:srgbClr val="CCFF99"/>
                </a:solidFill>
                <a:latin typeface="Arial Black" pitchFamily="34" charset="0"/>
              </a:rPr>
              <a:t>plazi</a:t>
            </a:r>
            <a:endParaRPr lang="cs-CZ" sz="3200" b="1" dirty="0">
              <a:solidFill>
                <a:srgbClr val="CCFF99"/>
              </a:solidFill>
              <a:latin typeface="Arial Black" pitchFamily="34" charset="0"/>
            </a:endParaRPr>
          </a:p>
        </p:txBody>
      </p:sp>
      <p:pic>
        <p:nvPicPr>
          <p:cNvPr id="1031" name="Picture 7" descr="C:\Documents and Settings\Alena T\Local Settings\Temporary Internet Files\Content.IE5\T4LW47DQ\MP90025557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44168" y="4859957"/>
            <a:ext cx="2270793" cy="1479800"/>
          </a:xfrm>
          <a:prstGeom prst="rect">
            <a:avLst/>
          </a:prstGeom>
          <a:noFill/>
          <a:ln w="28575">
            <a:solidFill>
              <a:schemeClr val="tx1">
                <a:lumMod val="8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033" name="Picture 9" descr="C:\Documents and Settings\Alena T\Local Settings\Temporary Internet Files\Content.IE5\HRBNR3WH\MP90044863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7776616" y="4571925"/>
            <a:ext cx="1800200" cy="1350150"/>
          </a:xfrm>
          <a:prstGeom prst="rect">
            <a:avLst/>
          </a:prstGeom>
          <a:noFill/>
          <a:ln w="28575">
            <a:solidFill>
              <a:schemeClr val="tx1">
                <a:lumMod val="8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035" name="Picture 11" descr="C:\Documents and Settings\Alena T\Local Settings\Temporary Internet Files\Content.IE5\T4LW47DQ\MP900405036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60392" y="4139877"/>
            <a:ext cx="1937303" cy="1296144"/>
          </a:xfrm>
          <a:prstGeom prst="rect">
            <a:avLst/>
          </a:prstGeom>
          <a:noFill/>
          <a:ln w="28575">
            <a:solidFill>
              <a:schemeClr val="tx1">
                <a:lumMod val="8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9" name="Obrázek 28" descr="DSC00073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976416" y="5580037"/>
            <a:ext cx="2088232" cy="1389835"/>
          </a:xfrm>
          <a:prstGeom prst="rect">
            <a:avLst/>
          </a:prstGeom>
          <a:ln w="28575">
            <a:solidFill>
              <a:schemeClr val="tx1">
                <a:lumMod val="8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040" name="Picture 16" descr="C:\Documents and Settings\Alena T\Local Settings\Temporary Internet Files\Content.IE5\HRBNR3WH\MP900401615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848624" y="6156101"/>
            <a:ext cx="1770742" cy="1180034"/>
          </a:xfrm>
          <a:prstGeom prst="rect">
            <a:avLst/>
          </a:prstGeom>
          <a:noFill/>
          <a:ln w="28575">
            <a:solidFill>
              <a:schemeClr val="tx1">
                <a:lumMod val="8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3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8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3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000"/>
                            </p:stCondLst>
                            <p:childTnLst>
                              <p:par>
                                <p:cTn id="34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000"/>
                            </p:stCondLst>
                            <p:childTnLst>
                              <p:par>
                                <p:cTn id="4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0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2000"/>
                            </p:stCondLst>
                            <p:childTnLst>
                              <p:par>
                                <p:cTn id="52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4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2000"/>
                            </p:stCondLst>
                            <p:childTnLst>
                              <p:par>
                                <p:cTn id="6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3" dur="2000"/>
                                        <p:tgtEl>
                                          <p:spTgt spid="10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21" grpId="0" animBg="1"/>
      <p:bldP spid="16" grpId="0" animBg="1"/>
      <p:bldP spid="17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 descr="File:Common carp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76015" y="4067869"/>
            <a:ext cx="6624737" cy="2856919"/>
          </a:xfrm>
          <a:prstGeom prst="rect">
            <a:avLst/>
          </a:prstGeom>
          <a:ln w="190500" cap="sq">
            <a:solidFill>
              <a:schemeClr val="tx1">
                <a:lumMod val="85000"/>
              </a:schemeClr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387"/>
            <a:ext cx="9072785" cy="1259946"/>
          </a:xfrm>
          <a:solidFill>
            <a:srgbClr val="008000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6000" dirty="0" smtClean="0">
                <a:solidFill>
                  <a:srgbClr val="FFC000"/>
                </a:solidFill>
                <a:latin typeface="Arial Black" pitchFamily="34" charset="0"/>
              </a:rPr>
              <a:t>Ryby</a:t>
            </a:r>
            <a:endParaRPr lang="cs-CZ" sz="60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503808" y="1763613"/>
            <a:ext cx="2016224" cy="493076"/>
          </a:xfrm>
          <a:prstGeom prst="rect">
            <a:avLst/>
          </a:prstGeom>
          <a:solidFill>
            <a:srgbClr val="B082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2800" b="1" dirty="0" smtClean="0">
                <a:solidFill>
                  <a:srgbClr val="CCFF99"/>
                </a:solidFill>
                <a:latin typeface="Arial Black" pitchFamily="34" charset="0"/>
              </a:rPr>
              <a:t>Kde žijí?</a:t>
            </a:r>
            <a:endParaRPr lang="cs-CZ" sz="28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431800" y="6228109"/>
            <a:ext cx="1108232" cy="435817"/>
          </a:xfrm>
          <a:prstGeom prst="rect">
            <a:avLst/>
          </a:prstGeom>
          <a:solidFill>
            <a:srgbClr val="0066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žábry</a:t>
            </a:r>
            <a:endParaRPr lang="cs-CZ" sz="24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511920" y="4067869"/>
            <a:ext cx="741465" cy="435817"/>
          </a:xfrm>
          <a:prstGeom prst="rect">
            <a:avLst/>
          </a:prstGeom>
          <a:solidFill>
            <a:srgbClr val="0066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krk</a:t>
            </a:r>
            <a:endParaRPr lang="cs-CZ" sz="2400" b="1" dirty="0">
              <a:solidFill>
                <a:srgbClr val="CCFF99"/>
              </a:solidFill>
              <a:latin typeface="Arial Black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31800" y="4643933"/>
            <a:ext cx="1085085" cy="435817"/>
          </a:xfrm>
          <a:prstGeom prst="rect">
            <a:avLst/>
          </a:prstGeom>
          <a:solidFill>
            <a:srgbClr val="0066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hlava</a:t>
            </a:r>
            <a:endParaRPr lang="cs-CZ" sz="2400" b="1" dirty="0">
              <a:solidFill>
                <a:srgbClr val="CCFF99"/>
              </a:solidFill>
              <a:latin typeface="Arial Black" pitchFamily="34" charset="0"/>
            </a:endParaRPr>
          </a:p>
        </p:txBody>
      </p:sp>
      <p:cxnSp>
        <p:nvCxnSpPr>
          <p:cNvPr id="54" name="Přímá spojovací šipka 53"/>
          <p:cNvCxnSpPr/>
          <p:nvPr/>
        </p:nvCxnSpPr>
        <p:spPr>
          <a:xfrm>
            <a:off x="2304008" y="4355901"/>
            <a:ext cx="1080120" cy="864096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/>
          <p:nvPr/>
        </p:nvCxnSpPr>
        <p:spPr>
          <a:xfrm flipV="1">
            <a:off x="1727944" y="5868069"/>
            <a:ext cx="1872208" cy="576064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/>
          <p:nvPr/>
        </p:nvCxnSpPr>
        <p:spPr>
          <a:xfrm>
            <a:off x="1655936" y="4931965"/>
            <a:ext cx="1296144" cy="576064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2736056" y="1763613"/>
            <a:ext cx="3600400" cy="435817"/>
          </a:xfrm>
          <a:prstGeom prst="rect">
            <a:avLst/>
          </a:prstGeom>
          <a:noFill/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Žijí pouze </a:t>
            </a:r>
            <a:r>
              <a:rPr lang="cs-CZ" sz="2400" b="1" dirty="0" smtClean="0">
                <a:solidFill>
                  <a:schemeClr val="tx1">
                    <a:lumMod val="85000"/>
                  </a:schemeClr>
                </a:solidFill>
                <a:latin typeface="Arial Black" pitchFamily="34" charset="0"/>
              </a:rPr>
              <a:t>VE VODĚ</a:t>
            </a:r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.</a:t>
            </a:r>
            <a:endParaRPr lang="cs-CZ" sz="2400" b="1" dirty="0">
              <a:solidFill>
                <a:srgbClr val="CCFF99"/>
              </a:solidFill>
              <a:latin typeface="Arial Blac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03808" y="2411685"/>
            <a:ext cx="4752528" cy="493076"/>
          </a:xfrm>
          <a:prstGeom prst="rect">
            <a:avLst/>
          </a:prstGeom>
          <a:solidFill>
            <a:srgbClr val="B082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2800" b="1" dirty="0" smtClean="0">
                <a:solidFill>
                  <a:srgbClr val="CCFF99"/>
                </a:solidFill>
                <a:latin typeface="Arial Black" pitchFamily="34" charset="0"/>
              </a:rPr>
              <a:t>Čím mají pokryté tělo?</a:t>
            </a:r>
            <a:endParaRPr lang="cs-CZ" sz="28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03808" y="3419797"/>
            <a:ext cx="2952328" cy="493076"/>
          </a:xfrm>
          <a:prstGeom prst="rect">
            <a:avLst/>
          </a:prstGeom>
          <a:solidFill>
            <a:srgbClr val="B082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2800" b="1" dirty="0" smtClean="0">
                <a:solidFill>
                  <a:srgbClr val="CCFF99"/>
                </a:solidFill>
                <a:latin typeface="Arial Black" pitchFamily="34" charset="0"/>
              </a:rPr>
              <a:t>Čím dýchají?</a:t>
            </a:r>
            <a:endParaRPr lang="cs-CZ" sz="28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472360" y="2411685"/>
            <a:ext cx="2880320" cy="779308"/>
          </a:xfrm>
          <a:prstGeom prst="rect">
            <a:avLst/>
          </a:prstGeom>
          <a:noFill/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Tělo je pokryté </a:t>
            </a:r>
            <a:r>
              <a:rPr lang="cs-CZ" sz="2400" b="1" dirty="0" smtClean="0">
                <a:solidFill>
                  <a:schemeClr val="tx1">
                    <a:lumMod val="85000"/>
                  </a:schemeClr>
                </a:solidFill>
                <a:latin typeface="Arial Black" pitchFamily="34" charset="0"/>
              </a:rPr>
              <a:t>ŠUPINAMI</a:t>
            </a:r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.</a:t>
            </a:r>
            <a:endParaRPr lang="cs-CZ" sz="2400" b="1" dirty="0">
              <a:solidFill>
                <a:srgbClr val="CCFF99"/>
              </a:solidFill>
              <a:latin typeface="Arial Black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600152" y="3491805"/>
            <a:ext cx="5832648" cy="435817"/>
          </a:xfrm>
          <a:prstGeom prst="rect">
            <a:avLst/>
          </a:prstGeom>
          <a:noFill/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K dýchání používají ryby </a:t>
            </a:r>
            <a:r>
              <a:rPr lang="cs-CZ" sz="2400" b="1" dirty="0" smtClean="0">
                <a:solidFill>
                  <a:schemeClr val="tx1">
                    <a:lumMod val="85000"/>
                  </a:schemeClr>
                </a:solidFill>
                <a:latin typeface="Arial Black" pitchFamily="34" charset="0"/>
              </a:rPr>
              <a:t>ŽÁBRY</a:t>
            </a:r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.</a:t>
            </a:r>
            <a:endParaRPr lang="cs-CZ" sz="2400" b="1" dirty="0">
              <a:solidFill>
                <a:srgbClr val="CCFF99"/>
              </a:solidFill>
              <a:latin typeface="Arial Black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688384" y="6948189"/>
            <a:ext cx="1423831" cy="435817"/>
          </a:xfrm>
          <a:prstGeom prst="rect">
            <a:avLst/>
          </a:prstGeom>
          <a:solidFill>
            <a:srgbClr val="0066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ploutve</a:t>
            </a:r>
            <a:endParaRPr lang="cs-CZ" sz="24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cxnSp>
        <p:nvCxnSpPr>
          <p:cNvPr id="29" name="Přímá spojovací šipka 28"/>
          <p:cNvCxnSpPr/>
          <p:nvPr/>
        </p:nvCxnSpPr>
        <p:spPr>
          <a:xfrm flipV="1">
            <a:off x="6696496" y="6372125"/>
            <a:ext cx="1872208" cy="576064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šipka 30"/>
          <p:cNvCxnSpPr/>
          <p:nvPr/>
        </p:nvCxnSpPr>
        <p:spPr>
          <a:xfrm flipV="1">
            <a:off x="6552480" y="6516141"/>
            <a:ext cx="288032" cy="360040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šipka 32"/>
          <p:cNvCxnSpPr/>
          <p:nvPr/>
        </p:nvCxnSpPr>
        <p:spPr>
          <a:xfrm flipH="1" flipV="1">
            <a:off x="6192440" y="4787949"/>
            <a:ext cx="72008" cy="2088232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šipka 36"/>
          <p:cNvCxnSpPr/>
          <p:nvPr/>
        </p:nvCxnSpPr>
        <p:spPr>
          <a:xfrm flipH="1" flipV="1">
            <a:off x="5760392" y="6588149"/>
            <a:ext cx="288032" cy="288032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ovací šipka 38"/>
          <p:cNvCxnSpPr/>
          <p:nvPr/>
        </p:nvCxnSpPr>
        <p:spPr>
          <a:xfrm flipH="1" flipV="1">
            <a:off x="4752280" y="6516141"/>
            <a:ext cx="792088" cy="360040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TextovéPole 41"/>
          <p:cNvSpPr txBox="1"/>
          <p:nvPr/>
        </p:nvSpPr>
        <p:spPr>
          <a:xfrm>
            <a:off x="2304008" y="7066599"/>
            <a:ext cx="2016224" cy="378557"/>
          </a:xfrm>
          <a:prstGeom prst="rect">
            <a:avLst/>
          </a:prstGeom>
          <a:solidFill>
            <a:srgbClr val="6633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2000" b="1" dirty="0" smtClean="0">
                <a:solidFill>
                  <a:srgbClr val="CCFF99"/>
                </a:solidFill>
                <a:latin typeface="Arial Black" pitchFamily="34" charset="0"/>
              </a:rPr>
              <a:t>Kapr obecný</a:t>
            </a:r>
            <a:endParaRPr lang="cs-CZ" sz="20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2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256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2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7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2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7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62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67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2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7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2000"/>
                            </p:stCondLst>
                            <p:childTnLst>
                              <p:par>
                                <p:cTn id="79" presetID="1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81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4000"/>
                            </p:stCondLst>
                            <p:childTnLst>
                              <p:par>
                                <p:cTn id="83" presetID="1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85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6000"/>
                            </p:stCondLst>
                            <p:childTnLst>
                              <p:par>
                                <p:cTn id="87" presetID="1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89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8000"/>
                            </p:stCondLst>
                            <p:childTnLst>
                              <p:par>
                                <p:cTn id="91" presetID="1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93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98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 animBg="1"/>
      <p:bldP spid="35" grpId="0" animBg="1"/>
      <p:bldP spid="21" grpId="0" animBg="1"/>
      <p:bldP spid="22" grpId="0" animBg="1"/>
      <p:bldP spid="14" grpId="0" animBg="1"/>
      <p:bldP spid="15" grpId="0" animBg="1"/>
      <p:bldP spid="17" grpId="0" animBg="1"/>
      <p:bldP spid="18" grpId="0" animBg="1"/>
      <p:bldP spid="20" grpId="0" animBg="1"/>
      <p:bldP spid="23" grpId="0" animBg="1"/>
      <p:bldP spid="4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2" descr="File:Salamandra salamandra MHNT 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5976415" y="4139877"/>
            <a:ext cx="3540993" cy="22264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44037" name="Picture 5" descr="File:Rana esculenta on Nymphaea edit.JPG"/>
          <p:cNvPicPr>
            <a:picLocks noChangeAspect="1" noChangeArrowheads="1"/>
          </p:cNvPicPr>
          <p:nvPr/>
        </p:nvPicPr>
        <p:blipFill>
          <a:blip r:embed="rId4" cstate="print">
            <a:lum bright="-10000"/>
          </a:blip>
          <a:srcRect/>
          <a:stretch>
            <a:fillRect/>
          </a:stretch>
        </p:blipFill>
        <p:spPr bwMode="auto">
          <a:xfrm flipH="1">
            <a:off x="1115029" y="3131765"/>
            <a:ext cx="4512501" cy="3384376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387"/>
            <a:ext cx="9072785" cy="1259946"/>
          </a:xfrm>
          <a:solidFill>
            <a:srgbClr val="008000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6000" dirty="0" smtClean="0">
                <a:solidFill>
                  <a:srgbClr val="FFC000"/>
                </a:solidFill>
                <a:latin typeface="Arial Black" pitchFamily="34" charset="0"/>
              </a:rPr>
              <a:t>Obojživelníci</a:t>
            </a:r>
            <a:endParaRPr lang="cs-CZ" sz="60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503808" y="1763613"/>
            <a:ext cx="2016224" cy="493076"/>
          </a:xfrm>
          <a:prstGeom prst="rect">
            <a:avLst/>
          </a:prstGeom>
          <a:solidFill>
            <a:srgbClr val="B082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2800" b="1" dirty="0" smtClean="0">
                <a:solidFill>
                  <a:srgbClr val="CCFF99"/>
                </a:solidFill>
                <a:latin typeface="Arial Black" pitchFamily="34" charset="0"/>
              </a:rPr>
              <a:t>Kde žijí?</a:t>
            </a:r>
            <a:endParaRPr lang="cs-CZ" sz="28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680272" y="6012085"/>
            <a:ext cx="741465" cy="435817"/>
          </a:xfrm>
          <a:prstGeom prst="rect">
            <a:avLst/>
          </a:prstGeom>
          <a:solidFill>
            <a:srgbClr val="0066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krk</a:t>
            </a:r>
            <a:endParaRPr lang="cs-CZ" sz="2400" b="1" dirty="0">
              <a:solidFill>
                <a:srgbClr val="CCFF99"/>
              </a:solidFill>
              <a:latin typeface="Arial Black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616376" y="3131765"/>
            <a:ext cx="1085085" cy="435817"/>
          </a:xfrm>
          <a:prstGeom prst="rect">
            <a:avLst/>
          </a:prstGeom>
          <a:noFill/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hlava</a:t>
            </a:r>
            <a:endParaRPr lang="cs-CZ" sz="2400" b="1" dirty="0">
              <a:solidFill>
                <a:srgbClr val="CCFF99"/>
              </a:solidFill>
              <a:latin typeface="Arial Black" pitchFamily="34" charset="0"/>
            </a:endParaRPr>
          </a:p>
        </p:txBody>
      </p:sp>
      <p:cxnSp>
        <p:nvCxnSpPr>
          <p:cNvPr id="54" name="Přímá spojovací šipka 53"/>
          <p:cNvCxnSpPr/>
          <p:nvPr/>
        </p:nvCxnSpPr>
        <p:spPr>
          <a:xfrm>
            <a:off x="6120432" y="3635821"/>
            <a:ext cx="720080" cy="1656184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/>
          <p:nvPr/>
        </p:nvCxnSpPr>
        <p:spPr>
          <a:xfrm flipV="1">
            <a:off x="935856" y="5219997"/>
            <a:ext cx="1440160" cy="648072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/>
          <p:nvPr/>
        </p:nvCxnSpPr>
        <p:spPr>
          <a:xfrm flipH="1">
            <a:off x="4104208" y="3347789"/>
            <a:ext cx="1440160" cy="432048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2736056" y="1763613"/>
            <a:ext cx="5688632" cy="435817"/>
          </a:xfrm>
          <a:prstGeom prst="rect">
            <a:avLst/>
          </a:prstGeom>
          <a:noFill/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Mohou žít </a:t>
            </a:r>
            <a:r>
              <a:rPr lang="cs-CZ" sz="2400" b="1" dirty="0" smtClean="0">
                <a:solidFill>
                  <a:schemeClr val="tx1">
                    <a:lumMod val="85000"/>
                  </a:schemeClr>
                </a:solidFill>
                <a:latin typeface="Arial Black" pitchFamily="34" charset="0"/>
              </a:rPr>
              <a:t>VE VODĚ I NA SOUŠI</a:t>
            </a:r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.</a:t>
            </a:r>
            <a:endParaRPr lang="cs-CZ" sz="2400" b="1" dirty="0">
              <a:solidFill>
                <a:srgbClr val="CCFF99"/>
              </a:solidFill>
              <a:latin typeface="Arial Blac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03808" y="2411685"/>
            <a:ext cx="6192688" cy="493076"/>
          </a:xfrm>
          <a:prstGeom prst="rect">
            <a:avLst/>
          </a:prstGeom>
          <a:solidFill>
            <a:srgbClr val="B082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2800" b="1" dirty="0" smtClean="0">
                <a:solidFill>
                  <a:srgbClr val="CCFF99"/>
                </a:solidFill>
                <a:latin typeface="Arial Black" pitchFamily="34" charset="0"/>
              </a:rPr>
              <a:t>Kdo patří mezi obojživelníky?</a:t>
            </a:r>
            <a:endParaRPr lang="cs-CZ" sz="28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768504" y="2411685"/>
            <a:ext cx="2736304" cy="1122800"/>
          </a:xfrm>
          <a:prstGeom prst="rect">
            <a:avLst/>
          </a:prstGeom>
          <a:noFill/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pPr algn="r"/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Především </a:t>
            </a:r>
            <a:r>
              <a:rPr lang="cs-CZ" sz="2400" b="1" dirty="0" smtClean="0">
                <a:solidFill>
                  <a:schemeClr val="tx1">
                    <a:lumMod val="85000"/>
                  </a:schemeClr>
                </a:solidFill>
                <a:latin typeface="Arial Black" pitchFamily="34" charset="0"/>
              </a:rPr>
              <a:t>ŽÁBY </a:t>
            </a:r>
          </a:p>
          <a:p>
            <a:pPr algn="r"/>
            <a:r>
              <a:rPr lang="cs-CZ" sz="2400" b="1" dirty="0" smtClean="0">
                <a:solidFill>
                  <a:schemeClr val="tx1">
                    <a:lumMod val="85000"/>
                  </a:schemeClr>
                </a:solidFill>
                <a:latin typeface="Arial Black" pitchFamily="34" charset="0"/>
              </a:rPr>
              <a:t>A MLOCI.</a:t>
            </a:r>
            <a:endParaRPr lang="cs-CZ" sz="24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320232" y="6948189"/>
            <a:ext cx="2993813" cy="435817"/>
          </a:xfrm>
          <a:prstGeom prst="rect">
            <a:avLst/>
          </a:prstGeom>
          <a:solidFill>
            <a:srgbClr val="0066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přední končetiny</a:t>
            </a:r>
            <a:endParaRPr lang="cs-CZ" sz="24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cxnSp>
        <p:nvCxnSpPr>
          <p:cNvPr id="29" name="Přímá spojovací šipka 28"/>
          <p:cNvCxnSpPr/>
          <p:nvPr/>
        </p:nvCxnSpPr>
        <p:spPr>
          <a:xfrm flipV="1">
            <a:off x="8208417" y="5436021"/>
            <a:ext cx="792335" cy="1080120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šipka 32"/>
          <p:cNvCxnSpPr/>
          <p:nvPr/>
        </p:nvCxnSpPr>
        <p:spPr>
          <a:xfrm flipH="1" flipV="1">
            <a:off x="3672160" y="5292005"/>
            <a:ext cx="1080120" cy="1584176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šipka 36"/>
          <p:cNvCxnSpPr/>
          <p:nvPr/>
        </p:nvCxnSpPr>
        <p:spPr>
          <a:xfrm flipV="1">
            <a:off x="6048424" y="5868069"/>
            <a:ext cx="1368152" cy="1008112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ovací šipka 38"/>
          <p:cNvCxnSpPr/>
          <p:nvPr/>
        </p:nvCxnSpPr>
        <p:spPr>
          <a:xfrm flipH="1" flipV="1">
            <a:off x="3960192" y="4499917"/>
            <a:ext cx="1080120" cy="1440160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TextovéPole 41"/>
          <p:cNvSpPr txBox="1"/>
          <p:nvPr/>
        </p:nvSpPr>
        <p:spPr>
          <a:xfrm>
            <a:off x="431800" y="3707829"/>
            <a:ext cx="1368152" cy="664789"/>
          </a:xfrm>
          <a:prstGeom prst="rect">
            <a:avLst/>
          </a:prstGeom>
          <a:solidFill>
            <a:srgbClr val="6633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2000" b="1" dirty="0" smtClean="0">
                <a:solidFill>
                  <a:srgbClr val="CCFF99"/>
                </a:solidFill>
                <a:latin typeface="Arial Black" pitchFamily="34" charset="0"/>
              </a:rPr>
              <a:t>Skokan </a:t>
            </a:r>
          </a:p>
          <a:p>
            <a:r>
              <a:rPr lang="cs-CZ" sz="2000" b="1" dirty="0" smtClean="0">
                <a:solidFill>
                  <a:srgbClr val="CCFF99"/>
                </a:solidFill>
                <a:latin typeface="Arial Black" pitchFamily="34" charset="0"/>
              </a:rPr>
              <a:t>zelený</a:t>
            </a:r>
            <a:endParaRPr lang="cs-CZ" sz="20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7704608" y="6588149"/>
            <a:ext cx="1831635" cy="779308"/>
          </a:xfrm>
          <a:prstGeom prst="rect">
            <a:avLst/>
          </a:prstGeom>
          <a:solidFill>
            <a:srgbClr val="0066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 rtlCol="0">
            <a:spAutoFit/>
          </a:bodyPr>
          <a:lstStyle/>
          <a:p>
            <a:pPr algn="r"/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zadní </a:t>
            </a:r>
          </a:p>
          <a:p>
            <a:pPr algn="r"/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končetiny</a:t>
            </a:r>
            <a:endParaRPr lang="cs-CZ" sz="24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359792" y="6012085"/>
            <a:ext cx="1831635" cy="779308"/>
          </a:xfrm>
          <a:prstGeom prst="rect">
            <a:avLst/>
          </a:prstGeom>
          <a:solidFill>
            <a:srgbClr val="0066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zadní </a:t>
            </a:r>
          </a:p>
          <a:p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končetiny</a:t>
            </a:r>
            <a:endParaRPr lang="cs-CZ" sz="24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7416576" y="3635821"/>
            <a:ext cx="2088232" cy="378557"/>
          </a:xfrm>
          <a:prstGeom prst="rect">
            <a:avLst/>
          </a:prstGeom>
          <a:solidFill>
            <a:srgbClr val="6633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2000" b="1" dirty="0" smtClean="0">
                <a:solidFill>
                  <a:srgbClr val="CCFF99"/>
                </a:solidFill>
                <a:latin typeface="Arial Black" pitchFamily="34" charset="0"/>
              </a:rPr>
              <a:t>Mlok skvrnitý</a:t>
            </a:r>
            <a:endParaRPr lang="cs-CZ" sz="20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44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245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6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1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6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2000"/>
                            </p:stCondLst>
                            <p:childTnLst>
                              <p:par>
                                <p:cTn id="48" presetID="1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0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5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60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65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0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2000"/>
                            </p:stCondLst>
                            <p:childTnLst>
                              <p:par>
                                <p:cTn id="72" presetID="1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4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9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84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2000"/>
                            </p:stCondLst>
                            <p:childTnLst>
                              <p:par>
                                <p:cTn id="86" presetID="1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88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93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2000"/>
                            </p:stCondLst>
                            <p:childTnLst>
                              <p:par>
                                <p:cTn id="95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97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 animBg="1"/>
      <p:bldP spid="21" grpId="0" animBg="1"/>
      <p:bldP spid="22" grpId="0" animBg="1"/>
      <p:bldP spid="14" grpId="0" animBg="1"/>
      <p:bldP spid="15" grpId="0" animBg="1"/>
      <p:bldP spid="18" grpId="0" animBg="1"/>
      <p:bldP spid="23" grpId="0" animBg="1"/>
      <p:bldP spid="42" grpId="0" animBg="1"/>
      <p:bldP spid="46" grpId="0" animBg="1"/>
      <p:bldP spid="35" grpId="0" animBg="1"/>
      <p:bldP spid="4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156" name="Picture 4" descr="File:Ova Tuvkov 1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5400000">
            <a:off x="2955505" y="3180413"/>
            <a:ext cx="3665555" cy="4536504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387"/>
            <a:ext cx="9072785" cy="1259946"/>
          </a:xfrm>
          <a:solidFill>
            <a:srgbClr val="008000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6000" dirty="0" smtClean="0">
                <a:solidFill>
                  <a:srgbClr val="FFC000"/>
                </a:solidFill>
                <a:latin typeface="Arial Black" pitchFamily="34" charset="0"/>
              </a:rPr>
              <a:t>Plazi</a:t>
            </a:r>
            <a:endParaRPr lang="cs-CZ" sz="60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503808" y="1763613"/>
            <a:ext cx="2016224" cy="493076"/>
          </a:xfrm>
          <a:prstGeom prst="rect">
            <a:avLst/>
          </a:prstGeom>
          <a:solidFill>
            <a:srgbClr val="B082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2800" b="1" dirty="0" smtClean="0">
                <a:solidFill>
                  <a:srgbClr val="CCFF99"/>
                </a:solidFill>
                <a:latin typeface="Arial Black" pitchFamily="34" charset="0"/>
              </a:rPr>
              <a:t>Kde žijí?</a:t>
            </a:r>
            <a:endParaRPr lang="cs-CZ" sz="28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431800" y="6228109"/>
            <a:ext cx="877721" cy="435817"/>
          </a:xfrm>
          <a:prstGeom prst="rect">
            <a:avLst/>
          </a:prstGeom>
          <a:solidFill>
            <a:srgbClr val="0066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trup</a:t>
            </a:r>
            <a:endParaRPr lang="cs-CZ" sz="24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511920" y="4067869"/>
            <a:ext cx="741465" cy="435817"/>
          </a:xfrm>
          <a:prstGeom prst="rect">
            <a:avLst/>
          </a:prstGeom>
          <a:solidFill>
            <a:srgbClr val="0066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krk</a:t>
            </a:r>
            <a:endParaRPr lang="cs-CZ" sz="2400" b="1" dirty="0">
              <a:solidFill>
                <a:srgbClr val="CCFF99"/>
              </a:solidFill>
              <a:latin typeface="Arial Black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31800" y="4643933"/>
            <a:ext cx="1085085" cy="435817"/>
          </a:xfrm>
          <a:prstGeom prst="rect">
            <a:avLst/>
          </a:prstGeom>
          <a:solidFill>
            <a:srgbClr val="0066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hlava</a:t>
            </a:r>
            <a:endParaRPr lang="cs-CZ" sz="2400" b="1" dirty="0">
              <a:solidFill>
                <a:srgbClr val="CCFF99"/>
              </a:solidFill>
              <a:latin typeface="Arial Black" pitchFamily="34" charset="0"/>
            </a:endParaRPr>
          </a:p>
        </p:txBody>
      </p:sp>
      <p:cxnSp>
        <p:nvCxnSpPr>
          <p:cNvPr id="54" name="Přímá spojovací šipka 53"/>
          <p:cNvCxnSpPr/>
          <p:nvPr/>
        </p:nvCxnSpPr>
        <p:spPr>
          <a:xfrm>
            <a:off x="2304008" y="4355901"/>
            <a:ext cx="1800200" cy="432048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/>
          <p:nvPr/>
        </p:nvCxnSpPr>
        <p:spPr>
          <a:xfrm flipV="1">
            <a:off x="1727944" y="5868069"/>
            <a:ext cx="1872208" cy="576064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/>
          <p:nvPr/>
        </p:nvCxnSpPr>
        <p:spPr>
          <a:xfrm>
            <a:off x="1655936" y="4931965"/>
            <a:ext cx="2232248" cy="288032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2736056" y="1763613"/>
            <a:ext cx="2664296" cy="435817"/>
          </a:xfrm>
          <a:prstGeom prst="rect">
            <a:avLst/>
          </a:prstGeom>
          <a:noFill/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Žijí </a:t>
            </a:r>
            <a:r>
              <a:rPr lang="cs-CZ" sz="2400" b="1" dirty="0" smtClean="0">
                <a:solidFill>
                  <a:schemeClr val="tx1">
                    <a:lumMod val="85000"/>
                  </a:schemeClr>
                </a:solidFill>
                <a:latin typeface="Arial Black" pitchFamily="34" charset="0"/>
              </a:rPr>
              <a:t>NA</a:t>
            </a:r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 </a:t>
            </a:r>
            <a:r>
              <a:rPr lang="cs-CZ" sz="2400" b="1" dirty="0" smtClean="0">
                <a:solidFill>
                  <a:schemeClr val="tx1">
                    <a:lumMod val="85000"/>
                  </a:schemeClr>
                </a:solidFill>
                <a:latin typeface="Arial Black" pitchFamily="34" charset="0"/>
              </a:rPr>
              <a:t>SOUŠI</a:t>
            </a:r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.</a:t>
            </a:r>
            <a:endParaRPr lang="cs-CZ" sz="2400" b="1" dirty="0">
              <a:solidFill>
                <a:srgbClr val="CCFF99"/>
              </a:solidFill>
              <a:latin typeface="Arial Blac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03808" y="2411685"/>
            <a:ext cx="4752528" cy="493076"/>
          </a:xfrm>
          <a:prstGeom prst="rect">
            <a:avLst/>
          </a:prstGeom>
          <a:solidFill>
            <a:srgbClr val="B082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2800" b="1" dirty="0" smtClean="0">
                <a:solidFill>
                  <a:srgbClr val="CCFF99"/>
                </a:solidFill>
                <a:latin typeface="Arial Black" pitchFamily="34" charset="0"/>
              </a:rPr>
              <a:t>Čím mají pokryté tělo?</a:t>
            </a:r>
            <a:endParaRPr lang="cs-CZ" sz="28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472360" y="2411685"/>
            <a:ext cx="2880320" cy="779308"/>
          </a:xfrm>
          <a:prstGeom prst="rect">
            <a:avLst/>
          </a:prstGeom>
          <a:noFill/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Tělo je pokryté </a:t>
            </a:r>
            <a:r>
              <a:rPr lang="cs-CZ" sz="2400" b="1" dirty="0" smtClean="0">
                <a:solidFill>
                  <a:schemeClr val="tx1">
                    <a:lumMod val="85000"/>
                  </a:schemeClr>
                </a:solidFill>
                <a:latin typeface="Arial Black" pitchFamily="34" charset="0"/>
              </a:rPr>
              <a:t>ŠUPINAMI</a:t>
            </a:r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.</a:t>
            </a:r>
            <a:endParaRPr lang="cs-CZ" sz="2400" b="1" dirty="0">
              <a:solidFill>
                <a:srgbClr val="CCFF99"/>
              </a:solidFill>
              <a:latin typeface="Arial Black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272560" y="4859957"/>
            <a:ext cx="987751" cy="435817"/>
          </a:xfrm>
          <a:prstGeom prst="rect">
            <a:avLst/>
          </a:prstGeom>
          <a:solidFill>
            <a:srgbClr val="0066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ocas</a:t>
            </a:r>
            <a:endParaRPr lang="cs-CZ" sz="24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cxnSp>
        <p:nvCxnSpPr>
          <p:cNvPr id="29" name="Přímá spojovací šipka 28"/>
          <p:cNvCxnSpPr/>
          <p:nvPr/>
        </p:nvCxnSpPr>
        <p:spPr>
          <a:xfrm flipH="1">
            <a:off x="6912520" y="5364013"/>
            <a:ext cx="648072" cy="1512168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TextovéPole 41"/>
          <p:cNvSpPr txBox="1"/>
          <p:nvPr/>
        </p:nvSpPr>
        <p:spPr>
          <a:xfrm>
            <a:off x="1295896" y="7066599"/>
            <a:ext cx="2736304" cy="378557"/>
          </a:xfrm>
          <a:prstGeom prst="rect">
            <a:avLst/>
          </a:prstGeom>
          <a:solidFill>
            <a:srgbClr val="6633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2000" b="1" dirty="0" smtClean="0">
                <a:solidFill>
                  <a:srgbClr val="CCFF99"/>
                </a:solidFill>
                <a:latin typeface="Arial Black" pitchFamily="34" charset="0"/>
              </a:rPr>
              <a:t>Užovka obojková</a:t>
            </a:r>
            <a:endParaRPr lang="cs-CZ" sz="20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491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2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7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2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7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2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7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62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67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2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 animBg="1"/>
      <p:bldP spid="35" grpId="0" animBg="1"/>
      <p:bldP spid="21" grpId="0" animBg="1"/>
      <p:bldP spid="22" grpId="0" animBg="1"/>
      <p:bldP spid="14" grpId="0" animBg="1"/>
      <p:bldP spid="15" grpId="0" animBg="1"/>
      <p:bldP spid="18" grpId="0" animBg="1"/>
      <p:bldP spid="23" grpId="0" animBg="1"/>
      <p:bldP spid="4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387"/>
            <a:ext cx="9072785" cy="1259946"/>
          </a:xfrm>
          <a:solidFill>
            <a:srgbClr val="008000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6000" dirty="0" smtClean="0">
                <a:solidFill>
                  <a:srgbClr val="FFC000"/>
                </a:solidFill>
                <a:latin typeface="Arial Black" pitchFamily="34" charset="0"/>
              </a:rPr>
              <a:t>Plazi</a:t>
            </a:r>
            <a:endParaRPr lang="cs-CZ" sz="60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431800" y="2627709"/>
            <a:ext cx="1440160" cy="607531"/>
          </a:xfrm>
          <a:prstGeom prst="rect">
            <a:avLst/>
          </a:prstGeom>
          <a:solidFill>
            <a:srgbClr val="6F3505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3600" b="1" dirty="0" smtClean="0">
                <a:solidFill>
                  <a:srgbClr val="CCFF99"/>
                </a:solidFill>
                <a:latin typeface="Arial Black" pitchFamily="34" charset="0"/>
              </a:rPr>
              <a:t>hadi</a:t>
            </a:r>
            <a:endParaRPr lang="cs-CZ" sz="36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03808" y="1835621"/>
            <a:ext cx="4752528" cy="493076"/>
          </a:xfrm>
          <a:prstGeom prst="rect">
            <a:avLst/>
          </a:prstGeom>
          <a:solidFill>
            <a:srgbClr val="B082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2800" b="1" dirty="0" smtClean="0">
                <a:solidFill>
                  <a:srgbClr val="CCFF99"/>
                </a:solidFill>
                <a:latin typeface="Arial Black" pitchFamily="34" charset="0"/>
              </a:rPr>
              <a:t>Kdo patří k plazům?</a:t>
            </a:r>
            <a:endParaRPr lang="cs-CZ" sz="28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31800" y="3995861"/>
            <a:ext cx="1656184" cy="607531"/>
          </a:xfrm>
          <a:prstGeom prst="rect">
            <a:avLst/>
          </a:prstGeom>
          <a:solidFill>
            <a:srgbClr val="6F3505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3600" b="1" dirty="0" smtClean="0">
                <a:solidFill>
                  <a:srgbClr val="CCFF99"/>
                </a:solidFill>
                <a:latin typeface="Arial Black" pitchFamily="34" charset="0"/>
              </a:rPr>
              <a:t>želvy</a:t>
            </a:r>
            <a:endParaRPr lang="cs-CZ" sz="36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59792" y="6732165"/>
            <a:ext cx="2664296" cy="607531"/>
          </a:xfrm>
          <a:prstGeom prst="rect">
            <a:avLst/>
          </a:prstGeom>
          <a:solidFill>
            <a:srgbClr val="6F3505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3600" b="1" dirty="0" smtClean="0">
                <a:solidFill>
                  <a:srgbClr val="CCFF99"/>
                </a:solidFill>
                <a:latin typeface="Arial Black" pitchFamily="34" charset="0"/>
              </a:rPr>
              <a:t>krokodýli</a:t>
            </a:r>
            <a:endParaRPr lang="cs-CZ" sz="36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59792" y="5292005"/>
            <a:ext cx="2448272" cy="607531"/>
          </a:xfrm>
          <a:prstGeom prst="rect">
            <a:avLst/>
          </a:prstGeom>
          <a:solidFill>
            <a:srgbClr val="6F3505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3600" b="1" dirty="0" smtClean="0">
                <a:solidFill>
                  <a:srgbClr val="CCFF99"/>
                </a:solidFill>
                <a:latin typeface="Arial Black" pitchFamily="34" charset="0"/>
              </a:rPr>
              <a:t>ještěrky</a:t>
            </a:r>
            <a:endParaRPr lang="cs-CZ" sz="36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7107" name="Picture 3" descr="C:\Documents and Settings\Alena T\Local Settings\Temporary Internet Files\Content.IE5\PZRAJRNI\MP900406961[1].jpg"/>
          <p:cNvPicPr>
            <a:picLocks noChangeAspect="1" noChangeArrowheads="1"/>
          </p:cNvPicPr>
          <p:nvPr/>
        </p:nvPicPr>
        <p:blipFill>
          <a:blip r:embed="rId3" cstate="print">
            <a:lum contrast="10000"/>
          </a:blip>
          <a:srcRect/>
          <a:stretch>
            <a:fillRect/>
          </a:stretch>
        </p:blipFill>
        <p:spPr bwMode="auto">
          <a:xfrm flipH="1">
            <a:off x="2592040" y="2483693"/>
            <a:ext cx="2604789" cy="1735848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47112" name="Picture 8" descr="File:Bazoule sacred crocodiles MS 6709cropped.JPG"/>
          <p:cNvPicPr>
            <a:picLocks noChangeAspect="1" noChangeArrowheads="1"/>
          </p:cNvPicPr>
          <p:nvPr/>
        </p:nvPicPr>
        <p:blipFill>
          <a:blip r:embed="rId4" cstate="print">
            <a:lum contrast="10000"/>
          </a:blip>
          <a:srcRect/>
          <a:stretch>
            <a:fillRect/>
          </a:stretch>
        </p:blipFill>
        <p:spPr bwMode="auto">
          <a:xfrm>
            <a:off x="3744168" y="5411268"/>
            <a:ext cx="2880320" cy="189021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47114" name="Picture 10" descr="File:Jaszczurka zwinka 1 .jpg"/>
          <p:cNvPicPr>
            <a:picLocks noChangeAspect="1" noChangeArrowheads="1"/>
          </p:cNvPicPr>
          <p:nvPr/>
        </p:nvPicPr>
        <p:blipFill>
          <a:blip r:embed="rId5" cstate="print">
            <a:lum contrast="10000"/>
          </a:blip>
          <a:srcRect/>
          <a:stretch>
            <a:fillRect/>
          </a:stretch>
        </p:blipFill>
        <p:spPr bwMode="auto">
          <a:xfrm flipH="1">
            <a:off x="5973597" y="4067869"/>
            <a:ext cx="3645974" cy="144016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47116" name="Picture 12" descr="File:Tortue floride france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flipH="1">
            <a:off x="6912520" y="1835621"/>
            <a:ext cx="2676228" cy="2007171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6" name="TextovéPole 35"/>
          <p:cNvSpPr txBox="1"/>
          <p:nvPr/>
        </p:nvSpPr>
        <p:spPr>
          <a:xfrm>
            <a:off x="6912520" y="5796061"/>
            <a:ext cx="2664296" cy="1523486"/>
          </a:xfrm>
          <a:prstGeom prst="rect">
            <a:avLst/>
          </a:prstGeom>
          <a:solidFill>
            <a:srgbClr val="B082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2000" b="1" dirty="0" smtClean="0">
                <a:solidFill>
                  <a:srgbClr val="CCFF99"/>
                </a:solidFill>
                <a:latin typeface="Arial Black" pitchFamily="34" charset="0"/>
              </a:rPr>
              <a:t>Ukažte </a:t>
            </a:r>
          </a:p>
          <a:p>
            <a:r>
              <a:rPr lang="cs-CZ" sz="2000" b="1" dirty="0" smtClean="0">
                <a:solidFill>
                  <a:srgbClr val="CCFF99"/>
                </a:solidFill>
                <a:latin typeface="Arial Black" pitchFamily="34" charset="0"/>
              </a:rPr>
              <a:t>i na těchto zástupcích hlavu, krk, končetiny, ocas.</a:t>
            </a:r>
            <a:endParaRPr lang="cs-CZ" sz="20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47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1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47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0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47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9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000"/>
                            </p:stCondLst>
                            <p:childTnLst>
                              <p:par>
                                <p:cTn id="4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47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 animBg="1"/>
      <p:bldP spid="15" grpId="0" animBg="1"/>
      <p:bldP spid="24" grpId="0" animBg="1"/>
      <p:bldP spid="26" grpId="0" animBg="1"/>
      <p:bldP spid="28" grpId="0" animBg="1"/>
      <p:bldP spid="3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02" name="Picture 2" descr="File:Blue Rock Pigeon (Columba livia) in Kolkata I IMG 9762.jpg"/>
          <p:cNvPicPr>
            <a:picLocks noChangeAspect="1" noChangeArrowheads="1"/>
          </p:cNvPicPr>
          <p:nvPr/>
        </p:nvPicPr>
        <p:blipFill>
          <a:blip r:embed="rId3" cstate="print">
            <a:lum contrast="10000"/>
          </a:blip>
          <a:srcRect/>
          <a:stretch>
            <a:fillRect/>
          </a:stretch>
        </p:blipFill>
        <p:spPr bwMode="auto">
          <a:xfrm>
            <a:off x="5861278" y="3059757"/>
            <a:ext cx="3674568" cy="3888432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387"/>
            <a:ext cx="9072785" cy="1259946"/>
          </a:xfrm>
          <a:solidFill>
            <a:srgbClr val="008000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6000" dirty="0" smtClean="0">
                <a:solidFill>
                  <a:srgbClr val="FFC000"/>
                </a:solidFill>
                <a:latin typeface="Arial Black" pitchFamily="34" charset="0"/>
              </a:rPr>
              <a:t>Ptáci</a:t>
            </a:r>
            <a:endParaRPr lang="cs-CZ" sz="60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503808" y="1763613"/>
            <a:ext cx="2016224" cy="493076"/>
          </a:xfrm>
          <a:prstGeom prst="rect">
            <a:avLst/>
          </a:prstGeom>
          <a:solidFill>
            <a:srgbClr val="B082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2800" b="1" dirty="0" smtClean="0">
                <a:solidFill>
                  <a:srgbClr val="CCFF99"/>
                </a:solidFill>
                <a:latin typeface="Arial Black" pitchFamily="34" charset="0"/>
              </a:rPr>
              <a:t>Kde žijí?</a:t>
            </a:r>
            <a:endParaRPr lang="cs-CZ" sz="28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4320232" y="3851845"/>
            <a:ext cx="1173891" cy="435817"/>
          </a:xfrm>
          <a:prstGeom prst="rect">
            <a:avLst/>
          </a:prstGeom>
          <a:solidFill>
            <a:srgbClr val="0066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zobák</a:t>
            </a:r>
            <a:endParaRPr lang="cs-CZ" sz="24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8856736" y="3131765"/>
            <a:ext cx="741465" cy="435817"/>
          </a:xfrm>
          <a:prstGeom prst="rect">
            <a:avLst/>
          </a:prstGeom>
          <a:solidFill>
            <a:srgbClr val="0066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krk</a:t>
            </a:r>
            <a:endParaRPr lang="cs-CZ" sz="2400" b="1" dirty="0">
              <a:solidFill>
                <a:srgbClr val="CCFF99"/>
              </a:solidFill>
              <a:latin typeface="Arial Black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392240" y="3131765"/>
            <a:ext cx="1085085" cy="435817"/>
          </a:xfrm>
          <a:prstGeom prst="rect">
            <a:avLst/>
          </a:prstGeom>
          <a:solidFill>
            <a:srgbClr val="0066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hlava</a:t>
            </a:r>
            <a:endParaRPr lang="cs-CZ" sz="2400" b="1" dirty="0">
              <a:solidFill>
                <a:srgbClr val="CCFF99"/>
              </a:solidFill>
              <a:latin typeface="Arial Black" pitchFamily="34" charset="0"/>
            </a:endParaRPr>
          </a:p>
        </p:txBody>
      </p:sp>
      <p:cxnSp>
        <p:nvCxnSpPr>
          <p:cNvPr id="54" name="Přímá spojovací šipka 53"/>
          <p:cNvCxnSpPr/>
          <p:nvPr/>
        </p:nvCxnSpPr>
        <p:spPr>
          <a:xfrm flipH="1">
            <a:off x="7704608" y="3419797"/>
            <a:ext cx="1080120" cy="432048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/>
          <p:nvPr/>
        </p:nvCxnSpPr>
        <p:spPr>
          <a:xfrm>
            <a:off x="5544368" y="3419797"/>
            <a:ext cx="1512168" cy="0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/>
          <p:nvPr/>
        </p:nvCxnSpPr>
        <p:spPr>
          <a:xfrm flipH="1" flipV="1">
            <a:off x="8208664" y="5436021"/>
            <a:ext cx="648072" cy="1656184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2736056" y="1763613"/>
            <a:ext cx="2664296" cy="435817"/>
          </a:xfrm>
          <a:prstGeom prst="rect">
            <a:avLst/>
          </a:prstGeom>
          <a:noFill/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Žijí </a:t>
            </a:r>
            <a:r>
              <a:rPr lang="cs-CZ" sz="2400" b="1" dirty="0" smtClean="0">
                <a:solidFill>
                  <a:schemeClr val="tx1">
                    <a:lumMod val="85000"/>
                  </a:schemeClr>
                </a:solidFill>
                <a:latin typeface="Arial Black" pitchFamily="34" charset="0"/>
              </a:rPr>
              <a:t>NA SOUŠI</a:t>
            </a:r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.</a:t>
            </a:r>
            <a:endParaRPr lang="cs-CZ" sz="2400" b="1" dirty="0">
              <a:solidFill>
                <a:srgbClr val="CCFF99"/>
              </a:solidFill>
              <a:latin typeface="Arial Blac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03808" y="2411685"/>
            <a:ext cx="4752528" cy="493076"/>
          </a:xfrm>
          <a:prstGeom prst="rect">
            <a:avLst/>
          </a:prstGeom>
          <a:solidFill>
            <a:srgbClr val="B082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2800" b="1" dirty="0" smtClean="0">
                <a:solidFill>
                  <a:srgbClr val="CCFF99"/>
                </a:solidFill>
                <a:latin typeface="Arial Black" pitchFamily="34" charset="0"/>
              </a:rPr>
              <a:t>Čím mají pokryté tělo?</a:t>
            </a:r>
            <a:endParaRPr lang="cs-CZ" sz="28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03808" y="3059757"/>
            <a:ext cx="2232248" cy="893826"/>
          </a:xfrm>
          <a:prstGeom prst="rect">
            <a:avLst/>
          </a:prstGeom>
          <a:solidFill>
            <a:srgbClr val="B082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2800" b="1" dirty="0" smtClean="0">
                <a:solidFill>
                  <a:srgbClr val="CCFF99"/>
                </a:solidFill>
                <a:latin typeface="Arial Black" pitchFamily="34" charset="0"/>
              </a:rPr>
              <a:t>Jak se pohybují?</a:t>
            </a:r>
            <a:endParaRPr lang="cs-CZ" sz="28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472360" y="2411685"/>
            <a:ext cx="4104456" cy="435817"/>
          </a:xfrm>
          <a:prstGeom prst="rect">
            <a:avLst/>
          </a:prstGeom>
          <a:noFill/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Tělo je pokryté </a:t>
            </a:r>
            <a:r>
              <a:rPr lang="cs-CZ" sz="2400" b="1" dirty="0" smtClean="0">
                <a:solidFill>
                  <a:schemeClr val="tx1">
                    <a:lumMod val="85000"/>
                  </a:schemeClr>
                </a:solidFill>
                <a:latin typeface="Arial Black" pitchFamily="34" charset="0"/>
              </a:rPr>
              <a:t>PEŘÍM</a:t>
            </a:r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.</a:t>
            </a:r>
            <a:endParaRPr lang="cs-CZ" sz="2400" b="1" dirty="0">
              <a:solidFill>
                <a:srgbClr val="CCFF99"/>
              </a:solidFill>
              <a:latin typeface="Arial Black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91840" y="4139877"/>
            <a:ext cx="3168352" cy="779308"/>
          </a:xfrm>
          <a:prstGeom prst="rect">
            <a:avLst/>
          </a:prstGeom>
          <a:noFill/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Pohybují se </a:t>
            </a:r>
            <a:r>
              <a:rPr lang="cs-CZ" sz="2400" b="1" dirty="0" smtClean="0">
                <a:solidFill>
                  <a:schemeClr val="tx1">
                    <a:lumMod val="85000"/>
                  </a:schemeClr>
                </a:solidFill>
                <a:latin typeface="Arial Black" pitchFamily="34" charset="0"/>
              </a:rPr>
              <a:t>pomocí KŘÍDEL</a:t>
            </a:r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.</a:t>
            </a:r>
            <a:endParaRPr lang="cs-CZ" sz="2400" b="1" dirty="0">
              <a:solidFill>
                <a:srgbClr val="CCFF99"/>
              </a:solidFill>
              <a:latin typeface="Arial Black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8424688" y="7123858"/>
            <a:ext cx="1141639" cy="435817"/>
          </a:xfrm>
          <a:prstGeom prst="rect">
            <a:avLst/>
          </a:prstGeom>
          <a:solidFill>
            <a:srgbClr val="0066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křídla</a:t>
            </a:r>
            <a:endParaRPr lang="cs-CZ" sz="24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cxnSp>
        <p:nvCxnSpPr>
          <p:cNvPr id="29" name="Přímá spojovací šipka 28"/>
          <p:cNvCxnSpPr/>
          <p:nvPr/>
        </p:nvCxnSpPr>
        <p:spPr>
          <a:xfrm flipV="1">
            <a:off x="5616376" y="3779837"/>
            <a:ext cx="1152128" cy="288032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TextovéPole 41"/>
          <p:cNvSpPr txBox="1"/>
          <p:nvPr/>
        </p:nvSpPr>
        <p:spPr>
          <a:xfrm>
            <a:off x="5256336" y="7123858"/>
            <a:ext cx="2520280" cy="435817"/>
          </a:xfrm>
          <a:prstGeom prst="rect">
            <a:avLst/>
          </a:prstGeom>
          <a:solidFill>
            <a:srgbClr val="6633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Holub skalní</a:t>
            </a:r>
            <a:endParaRPr lang="cs-CZ" sz="24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03808" y="5075981"/>
            <a:ext cx="2232248" cy="893826"/>
          </a:xfrm>
          <a:prstGeom prst="rect">
            <a:avLst/>
          </a:prstGeom>
          <a:solidFill>
            <a:srgbClr val="B082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2800" b="1" dirty="0" smtClean="0">
                <a:solidFill>
                  <a:srgbClr val="CCFF99"/>
                </a:solidFill>
                <a:latin typeface="Arial Black" pitchFamily="34" charset="0"/>
              </a:rPr>
              <a:t>Mají ptáci zuby?</a:t>
            </a:r>
            <a:endParaRPr lang="cs-CZ" sz="28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19832" y="6084093"/>
            <a:ext cx="3168352" cy="779308"/>
          </a:xfrm>
          <a:prstGeom prst="rect">
            <a:avLst/>
          </a:prstGeom>
          <a:noFill/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Ne, funkci zubů plní </a:t>
            </a:r>
            <a:r>
              <a:rPr lang="cs-CZ" sz="2400" b="1" dirty="0" smtClean="0">
                <a:solidFill>
                  <a:schemeClr val="tx1">
                    <a:lumMod val="85000"/>
                  </a:schemeClr>
                </a:solidFill>
                <a:latin typeface="Arial Black" pitchFamily="34" charset="0"/>
              </a:rPr>
              <a:t>ZOBÁK</a:t>
            </a:r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.</a:t>
            </a:r>
            <a:endParaRPr lang="cs-CZ" sz="2400" b="1" dirty="0">
              <a:solidFill>
                <a:srgbClr val="CCFF99"/>
              </a:solidFill>
              <a:latin typeface="Arial Black" pitchFamily="34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4320232" y="6012085"/>
            <a:ext cx="1152128" cy="435817"/>
          </a:xfrm>
          <a:prstGeom prst="rect">
            <a:avLst/>
          </a:prstGeom>
          <a:solidFill>
            <a:srgbClr val="0066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nohy</a:t>
            </a:r>
            <a:endParaRPr lang="cs-CZ" sz="24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4320232" y="4427909"/>
            <a:ext cx="1152128" cy="435817"/>
          </a:xfrm>
          <a:prstGeom prst="rect">
            <a:avLst/>
          </a:prstGeom>
          <a:solidFill>
            <a:srgbClr val="0066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vole</a:t>
            </a:r>
            <a:endParaRPr lang="cs-CZ" sz="24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cxnSp>
        <p:nvCxnSpPr>
          <p:cNvPr id="44" name="Přímá spojovací šipka 43"/>
          <p:cNvCxnSpPr/>
          <p:nvPr/>
        </p:nvCxnSpPr>
        <p:spPr>
          <a:xfrm flipV="1">
            <a:off x="5616376" y="4571925"/>
            <a:ext cx="1440160" cy="72008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šipka 45"/>
          <p:cNvCxnSpPr/>
          <p:nvPr/>
        </p:nvCxnSpPr>
        <p:spPr>
          <a:xfrm flipV="1">
            <a:off x="5616376" y="5147989"/>
            <a:ext cx="1368152" cy="72008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TextovéPole 46"/>
          <p:cNvSpPr txBox="1"/>
          <p:nvPr/>
        </p:nvSpPr>
        <p:spPr>
          <a:xfrm>
            <a:off x="4320232" y="5003973"/>
            <a:ext cx="1152128" cy="435817"/>
          </a:xfrm>
          <a:prstGeom prst="rect">
            <a:avLst/>
          </a:prstGeom>
          <a:solidFill>
            <a:srgbClr val="0066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trup</a:t>
            </a:r>
            <a:endParaRPr lang="cs-CZ" sz="24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cxnSp>
        <p:nvCxnSpPr>
          <p:cNvPr id="49" name="Přímá spojovací šipka 48"/>
          <p:cNvCxnSpPr/>
          <p:nvPr/>
        </p:nvCxnSpPr>
        <p:spPr>
          <a:xfrm>
            <a:off x="5616376" y="6444133"/>
            <a:ext cx="2304256" cy="72008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ovací šipka 49"/>
          <p:cNvCxnSpPr/>
          <p:nvPr/>
        </p:nvCxnSpPr>
        <p:spPr>
          <a:xfrm>
            <a:off x="5544368" y="6084093"/>
            <a:ext cx="2160240" cy="216024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2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2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512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2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7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62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67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2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7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82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87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92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97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02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07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2000"/>
                            </p:stCondLst>
                            <p:childTnLst>
                              <p:par>
                                <p:cTn id="109" presetID="1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11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16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1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6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 animBg="1"/>
      <p:bldP spid="35" grpId="0" animBg="1"/>
      <p:bldP spid="21" grpId="0" animBg="1"/>
      <p:bldP spid="22" grpId="0" animBg="1"/>
      <p:bldP spid="14" grpId="0" animBg="1"/>
      <p:bldP spid="15" grpId="0" animBg="1"/>
      <p:bldP spid="17" grpId="0" animBg="1"/>
      <p:bldP spid="18" grpId="0" animBg="1"/>
      <p:bldP spid="20" grpId="0" animBg="1"/>
      <p:bldP spid="23" grpId="0" animBg="1"/>
      <p:bldP spid="42" grpId="0" animBg="1"/>
      <p:bldP spid="19" grpId="0" animBg="1"/>
      <p:bldP spid="24" grpId="0" animBg="1"/>
      <p:bldP spid="41" grpId="0" animBg="1"/>
      <p:bldP spid="43" grpId="0" animBg="1"/>
      <p:bldP spid="4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228" name="Picture 4" descr="File:Gepard3.JPG"/>
          <p:cNvPicPr>
            <a:picLocks noChangeAspect="1" noChangeArrowheads="1"/>
          </p:cNvPicPr>
          <p:nvPr/>
        </p:nvPicPr>
        <p:blipFill>
          <a:blip r:embed="rId3" cstate="print">
            <a:lum bright="-10000"/>
          </a:blip>
          <a:srcRect/>
          <a:stretch>
            <a:fillRect/>
          </a:stretch>
        </p:blipFill>
        <p:spPr bwMode="auto">
          <a:xfrm>
            <a:off x="2952080" y="2534064"/>
            <a:ext cx="3600400" cy="4800534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387"/>
            <a:ext cx="9072785" cy="1259946"/>
          </a:xfrm>
          <a:solidFill>
            <a:srgbClr val="008000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6000" dirty="0" smtClean="0">
                <a:solidFill>
                  <a:srgbClr val="FFC000"/>
                </a:solidFill>
                <a:latin typeface="Arial Black" pitchFamily="34" charset="0"/>
              </a:rPr>
              <a:t>Savci</a:t>
            </a:r>
            <a:endParaRPr lang="cs-CZ" sz="60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503808" y="1763613"/>
            <a:ext cx="2016224" cy="493076"/>
          </a:xfrm>
          <a:prstGeom prst="rect">
            <a:avLst/>
          </a:prstGeom>
          <a:solidFill>
            <a:srgbClr val="B082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2800" b="1" dirty="0" smtClean="0">
                <a:solidFill>
                  <a:srgbClr val="CCFF99"/>
                </a:solidFill>
                <a:latin typeface="Arial Black" pitchFamily="34" charset="0"/>
              </a:rPr>
              <a:t>Kde žijí?</a:t>
            </a:r>
            <a:endParaRPr lang="cs-CZ" sz="28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7344568" y="3923853"/>
            <a:ext cx="1307902" cy="435817"/>
          </a:xfrm>
          <a:prstGeom prst="rect">
            <a:avLst/>
          </a:prstGeom>
          <a:solidFill>
            <a:srgbClr val="0066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čenich</a:t>
            </a:r>
            <a:endParaRPr lang="cs-CZ" sz="24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943968" y="6156101"/>
            <a:ext cx="741465" cy="435817"/>
          </a:xfrm>
          <a:prstGeom prst="rect">
            <a:avLst/>
          </a:prstGeom>
          <a:solidFill>
            <a:srgbClr val="0066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krk</a:t>
            </a:r>
            <a:endParaRPr lang="cs-CZ" sz="2400" b="1" dirty="0">
              <a:solidFill>
                <a:srgbClr val="CCFF99"/>
              </a:solidFill>
              <a:latin typeface="Arial Black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344568" y="3347789"/>
            <a:ext cx="1085085" cy="435817"/>
          </a:xfrm>
          <a:prstGeom prst="rect">
            <a:avLst/>
          </a:prstGeom>
          <a:solidFill>
            <a:srgbClr val="0066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hlava</a:t>
            </a:r>
            <a:endParaRPr lang="cs-CZ" sz="2400" b="1" dirty="0">
              <a:solidFill>
                <a:srgbClr val="CCFF99"/>
              </a:solidFill>
              <a:latin typeface="Arial Black" pitchFamily="34" charset="0"/>
            </a:endParaRPr>
          </a:p>
        </p:txBody>
      </p:sp>
      <p:cxnSp>
        <p:nvCxnSpPr>
          <p:cNvPr id="54" name="Přímá spojovací šipka 53"/>
          <p:cNvCxnSpPr/>
          <p:nvPr/>
        </p:nvCxnSpPr>
        <p:spPr>
          <a:xfrm>
            <a:off x="3672160" y="3563813"/>
            <a:ext cx="288032" cy="288032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/>
          <p:nvPr/>
        </p:nvCxnSpPr>
        <p:spPr>
          <a:xfrm flipH="1">
            <a:off x="5040312" y="3491805"/>
            <a:ext cx="2232248" cy="216024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/>
          <p:nvPr/>
        </p:nvCxnSpPr>
        <p:spPr>
          <a:xfrm>
            <a:off x="3744168" y="3419797"/>
            <a:ext cx="648072" cy="144016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2736056" y="1763613"/>
            <a:ext cx="6840760" cy="435817"/>
          </a:xfrm>
          <a:prstGeom prst="rect">
            <a:avLst/>
          </a:prstGeom>
          <a:noFill/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Žijí </a:t>
            </a:r>
            <a:r>
              <a:rPr lang="cs-CZ" sz="2400" b="1" dirty="0" smtClean="0">
                <a:solidFill>
                  <a:schemeClr val="tx1">
                    <a:lumMod val="85000"/>
                  </a:schemeClr>
                </a:solidFill>
                <a:latin typeface="Arial Black" pitchFamily="34" charset="0"/>
              </a:rPr>
              <a:t>NA SOUŠI I VE VODĚ (delfín)</a:t>
            </a:r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.</a:t>
            </a:r>
            <a:endParaRPr lang="cs-CZ" sz="2400" b="1" dirty="0">
              <a:solidFill>
                <a:srgbClr val="CCFF99"/>
              </a:solidFill>
              <a:latin typeface="Arial Black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416576" y="5003973"/>
            <a:ext cx="987751" cy="435817"/>
          </a:xfrm>
          <a:prstGeom prst="rect">
            <a:avLst/>
          </a:prstGeom>
          <a:solidFill>
            <a:srgbClr val="0066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ocas</a:t>
            </a:r>
            <a:endParaRPr lang="cs-CZ" sz="24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cxnSp>
        <p:nvCxnSpPr>
          <p:cNvPr id="29" name="Přímá spojovací šipka 28"/>
          <p:cNvCxnSpPr/>
          <p:nvPr/>
        </p:nvCxnSpPr>
        <p:spPr>
          <a:xfrm flipH="1">
            <a:off x="5256336" y="4139877"/>
            <a:ext cx="1944216" cy="72008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TextovéPole 41"/>
          <p:cNvSpPr txBox="1"/>
          <p:nvPr/>
        </p:nvSpPr>
        <p:spPr>
          <a:xfrm>
            <a:off x="4536256" y="7123858"/>
            <a:ext cx="2520280" cy="435817"/>
          </a:xfrm>
          <a:prstGeom prst="rect">
            <a:avLst/>
          </a:prstGeom>
          <a:solidFill>
            <a:srgbClr val="6633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Gepard štíhlý</a:t>
            </a:r>
            <a:endParaRPr lang="cs-CZ" sz="24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03808" y="2411685"/>
            <a:ext cx="2232248" cy="1294577"/>
          </a:xfrm>
          <a:prstGeom prst="rect">
            <a:avLst/>
          </a:prstGeom>
          <a:solidFill>
            <a:srgbClr val="B082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2800" b="1" dirty="0" smtClean="0">
                <a:solidFill>
                  <a:srgbClr val="CCFF99"/>
                </a:solidFill>
                <a:latin typeface="Arial Black" pitchFamily="34" charset="0"/>
              </a:rPr>
              <a:t>Proč se jim říká SAVCI?</a:t>
            </a:r>
            <a:endParaRPr lang="cs-CZ" sz="28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880072" y="2411685"/>
            <a:ext cx="6696744" cy="779308"/>
          </a:xfrm>
          <a:prstGeom prst="rect">
            <a:avLst/>
          </a:prstGeom>
          <a:solidFill>
            <a:srgbClr val="0066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Po narození mláďata sají mléko                  od matky (mateřské mléko).</a:t>
            </a:r>
            <a:endParaRPr lang="cs-CZ" sz="2400" b="1" dirty="0">
              <a:solidFill>
                <a:srgbClr val="CCFF99"/>
              </a:solidFill>
              <a:latin typeface="Arial Black" pitchFamily="34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503808" y="6732165"/>
            <a:ext cx="2016224" cy="779308"/>
          </a:xfrm>
          <a:prstGeom prst="rect">
            <a:avLst/>
          </a:prstGeom>
          <a:solidFill>
            <a:srgbClr val="0066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přední</a:t>
            </a:r>
          </a:p>
          <a:p>
            <a:pPr algn="ctr"/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končetiny</a:t>
            </a:r>
            <a:endParaRPr lang="cs-CZ" sz="24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2880072" y="3203773"/>
            <a:ext cx="720080" cy="435817"/>
          </a:xfrm>
          <a:prstGeom prst="rect">
            <a:avLst/>
          </a:prstGeom>
          <a:solidFill>
            <a:srgbClr val="0066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uši</a:t>
            </a:r>
            <a:endParaRPr lang="cs-CZ" sz="24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cxnSp>
        <p:nvCxnSpPr>
          <p:cNvPr id="44" name="Přímá spojovací šipka 43"/>
          <p:cNvCxnSpPr/>
          <p:nvPr/>
        </p:nvCxnSpPr>
        <p:spPr>
          <a:xfrm flipH="1" flipV="1">
            <a:off x="5040312" y="5003973"/>
            <a:ext cx="2304256" cy="864096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šipka 45"/>
          <p:cNvCxnSpPr/>
          <p:nvPr/>
        </p:nvCxnSpPr>
        <p:spPr>
          <a:xfrm flipH="1" flipV="1">
            <a:off x="6120432" y="5147989"/>
            <a:ext cx="1152128" cy="144016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TextovéPole 46"/>
          <p:cNvSpPr txBox="1"/>
          <p:nvPr/>
        </p:nvSpPr>
        <p:spPr>
          <a:xfrm>
            <a:off x="7416576" y="5580037"/>
            <a:ext cx="1152128" cy="435817"/>
          </a:xfrm>
          <a:prstGeom prst="rect">
            <a:avLst/>
          </a:prstGeom>
          <a:solidFill>
            <a:srgbClr val="0066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trup</a:t>
            </a:r>
            <a:endParaRPr lang="cs-CZ" sz="24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cxnSp>
        <p:nvCxnSpPr>
          <p:cNvPr id="49" name="Přímá spojovací šipka 48"/>
          <p:cNvCxnSpPr/>
          <p:nvPr/>
        </p:nvCxnSpPr>
        <p:spPr>
          <a:xfrm flipV="1">
            <a:off x="2880072" y="4499917"/>
            <a:ext cx="1080120" cy="1872208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ovací šipka 49"/>
          <p:cNvCxnSpPr/>
          <p:nvPr/>
        </p:nvCxnSpPr>
        <p:spPr>
          <a:xfrm flipV="1">
            <a:off x="2664048" y="6300117"/>
            <a:ext cx="1224136" cy="720080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503808" y="3851845"/>
            <a:ext cx="2232248" cy="1695328"/>
          </a:xfrm>
          <a:prstGeom prst="rect">
            <a:avLst/>
          </a:prstGeom>
          <a:solidFill>
            <a:srgbClr val="996633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2800" b="1" dirty="0" smtClean="0">
                <a:solidFill>
                  <a:srgbClr val="CCFF99"/>
                </a:solidFill>
                <a:latin typeface="Arial Black" pitchFamily="34" charset="0"/>
              </a:rPr>
              <a:t>Mezi savce se řadí                      i člověk.</a:t>
            </a:r>
            <a:endParaRPr lang="cs-CZ" sz="28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cxnSp>
        <p:nvCxnSpPr>
          <p:cNvPr id="55" name="Přímá spojovací šipka 54"/>
          <p:cNvCxnSpPr/>
          <p:nvPr/>
        </p:nvCxnSpPr>
        <p:spPr>
          <a:xfrm flipV="1">
            <a:off x="2664048" y="6732165"/>
            <a:ext cx="1368152" cy="432048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TextovéPole 56"/>
          <p:cNvSpPr txBox="1"/>
          <p:nvPr/>
        </p:nvSpPr>
        <p:spPr>
          <a:xfrm>
            <a:off x="7416576" y="6156101"/>
            <a:ext cx="2016224" cy="779308"/>
          </a:xfrm>
          <a:prstGeom prst="rect">
            <a:avLst/>
          </a:prstGeom>
          <a:solidFill>
            <a:srgbClr val="0066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zadní</a:t>
            </a:r>
          </a:p>
          <a:p>
            <a:pPr algn="ctr"/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končetiny</a:t>
            </a:r>
            <a:endParaRPr lang="cs-CZ" sz="24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cxnSp>
        <p:nvCxnSpPr>
          <p:cNvPr id="61" name="Přímá spojovací šipka 60"/>
          <p:cNvCxnSpPr/>
          <p:nvPr/>
        </p:nvCxnSpPr>
        <p:spPr>
          <a:xfrm flipH="1" flipV="1">
            <a:off x="4536256" y="6300117"/>
            <a:ext cx="2808312" cy="504056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ovací šipka 61"/>
          <p:cNvCxnSpPr/>
          <p:nvPr/>
        </p:nvCxnSpPr>
        <p:spPr>
          <a:xfrm flipH="1" flipV="1">
            <a:off x="5616376" y="6372125"/>
            <a:ext cx="1728192" cy="216024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7" name="TextovéPole 66"/>
          <p:cNvSpPr txBox="1"/>
          <p:nvPr/>
        </p:nvSpPr>
        <p:spPr>
          <a:xfrm>
            <a:off x="7056536" y="4499917"/>
            <a:ext cx="2453472" cy="378557"/>
          </a:xfrm>
          <a:prstGeom prst="rect">
            <a:avLst/>
          </a:prstGeom>
          <a:solidFill>
            <a:srgbClr val="0066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2000" b="1" dirty="0" smtClean="0">
                <a:solidFill>
                  <a:srgbClr val="CCFF99"/>
                </a:solidFill>
                <a:latin typeface="Arial Black" pitchFamily="34" charset="0"/>
              </a:rPr>
              <a:t>hmatové vousky</a:t>
            </a:r>
            <a:endParaRPr lang="cs-CZ" sz="20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cxnSp>
        <p:nvCxnSpPr>
          <p:cNvPr id="70" name="Přímá spojovací šipka 69"/>
          <p:cNvCxnSpPr/>
          <p:nvPr/>
        </p:nvCxnSpPr>
        <p:spPr>
          <a:xfrm flipH="1" flipV="1">
            <a:off x="4752280" y="4499917"/>
            <a:ext cx="2232248" cy="144016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2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522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2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7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2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7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2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2000"/>
                            </p:stCondLst>
                            <p:childTnLst>
                              <p:par>
                                <p:cTn id="54" presetID="1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6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61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66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1" dur="2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6" dur="2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81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86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91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96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01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2000"/>
                            </p:stCondLst>
                            <p:childTnLst>
                              <p:par>
                                <p:cTn id="103" presetID="1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05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10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15" dur="2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17" presetID="1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19" dur="2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4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9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34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9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 animBg="1"/>
      <p:bldP spid="35" grpId="0" animBg="1"/>
      <p:bldP spid="21" grpId="0" animBg="1"/>
      <p:bldP spid="22" grpId="0" animBg="1"/>
      <p:bldP spid="14" grpId="0" animBg="1"/>
      <p:bldP spid="23" grpId="0" animBg="1"/>
      <p:bldP spid="42" grpId="0" animBg="1"/>
      <p:bldP spid="19" grpId="0" animBg="1"/>
      <p:bldP spid="24" grpId="0" animBg="1"/>
      <p:bldP spid="41" grpId="0" animBg="1"/>
      <p:bldP spid="43" grpId="0" animBg="1"/>
      <p:bldP spid="47" grpId="0" animBg="1"/>
      <p:bldP spid="28" grpId="0" animBg="1"/>
      <p:bldP spid="57" grpId="0" animBg="1"/>
      <p:bldP spid="6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59792" y="251445"/>
            <a:ext cx="9433048" cy="83077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b="1" dirty="0" smtClean="0">
              <a:solidFill>
                <a:schemeClr val="bg1">
                  <a:lumMod val="85000"/>
                </a:schemeClr>
              </a:solidFill>
            </a:endParaRPr>
          </a:p>
          <a:p>
            <a:r>
              <a:rPr lang="cs-CZ" b="1" dirty="0" smtClean="0">
                <a:solidFill>
                  <a:schemeClr val="bg1">
                    <a:lumMod val="85000"/>
                  </a:schemeClr>
                </a:solidFill>
              </a:rPr>
              <a:t>Zdroje:</a:t>
            </a:r>
          </a:p>
          <a:p>
            <a:endParaRPr lang="cs-CZ" b="1" dirty="0" smtClean="0">
              <a:solidFill>
                <a:schemeClr val="tx1">
                  <a:lumMod val="95000"/>
                </a:schemeClr>
              </a:solidFill>
            </a:endParaRPr>
          </a:p>
          <a:p>
            <a:pPr marL="342900" indent="-342900"/>
            <a:r>
              <a:rPr lang="cs-CZ" dirty="0" smtClean="0">
                <a:solidFill>
                  <a:schemeClr val="tx1">
                    <a:lumMod val="95000"/>
                  </a:schemeClr>
                </a:solidFill>
              </a:rPr>
              <a:t>Učebnice: ŠTIKOVÁ, Věra. </a:t>
            </a:r>
            <a:r>
              <a:rPr lang="cs-CZ" i="1" dirty="0" smtClean="0">
                <a:solidFill>
                  <a:schemeClr val="tx1">
                    <a:lumMod val="95000"/>
                  </a:schemeClr>
                </a:solidFill>
              </a:rPr>
              <a:t>Prvouka 3</a:t>
            </a:r>
            <a:r>
              <a:rPr lang="cs-CZ" dirty="0" smtClean="0">
                <a:solidFill>
                  <a:schemeClr val="tx1">
                    <a:lumMod val="95000"/>
                  </a:schemeClr>
                </a:solidFill>
              </a:rPr>
              <a:t>. Brno: Nová škola, s.</a:t>
            </a:r>
            <a:r>
              <a:rPr lang="cs-CZ" dirty="0" err="1" smtClean="0">
                <a:solidFill>
                  <a:schemeClr val="tx1">
                    <a:lumMod val="95000"/>
                  </a:schemeClr>
                </a:solidFill>
              </a:rPr>
              <a:t>r.o</a:t>
            </a:r>
            <a:r>
              <a:rPr lang="cs-CZ" dirty="0" smtClean="0">
                <a:solidFill>
                  <a:schemeClr val="tx1">
                    <a:lumMod val="95000"/>
                  </a:schemeClr>
                </a:solidFill>
              </a:rPr>
              <a:t>, 2011, ISBN 978-80-7289-256-3</a:t>
            </a:r>
          </a:p>
          <a:p>
            <a:endParaRPr lang="cs-CZ" dirty="0" smtClean="0"/>
          </a:p>
          <a:p>
            <a:r>
              <a:rPr lang="cs-CZ" b="1" dirty="0" smtClean="0">
                <a:solidFill>
                  <a:schemeClr val="bg1">
                    <a:lumMod val="85000"/>
                  </a:schemeClr>
                </a:solidFill>
              </a:rPr>
              <a:t>Obrázky</a:t>
            </a:r>
          </a:p>
          <a:p>
            <a:r>
              <a:rPr lang="cs-CZ" sz="1400" b="1" dirty="0" smtClean="0">
                <a:solidFill>
                  <a:schemeClr val="bg1">
                    <a:lumMod val="85000"/>
                  </a:schemeClr>
                </a:solidFill>
                <a:hlinkClick r:id="rId2"/>
              </a:rPr>
              <a:t>www.office.</a:t>
            </a:r>
            <a:r>
              <a:rPr lang="cs-CZ" sz="1400" b="1" dirty="0" err="1" smtClean="0">
                <a:solidFill>
                  <a:schemeClr val="bg1">
                    <a:lumMod val="85000"/>
                  </a:schemeClr>
                </a:solidFill>
                <a:hlinkClick r:id="rId2"/>
              </a:rPr>
              <a:t>microsoft.com</a:t>
            </a:r>
            <a:endParaRPr lang="cs-CZ" sz="1400" b="1" dirty="0" smtClean="0">
              <a:solidFill>
                <a:schemeClr val="bg1">
                  <a:lumMod val="85000"/>
                </a:schemeClr>
              </a:solidFill>
            </a:endParaRPr>
          </a:p>
          <a:p>
            <a:endParaRPr lang="cs-CZ" sz="1400" b="1" dirty="0" smtClean="0">
              <a:solidFill>
                <a:schemeClr val="bg1">
                  <a:lumMod val="85000"/>
                </a:schemeClr>
              </a:solidFill>
            </a:endParaRPr>
          </a:p>
          <a:p>
            <a:r>
              <a:rPr lang="cs-CZ" sz="1400" dirty="0" smtClean="0"/>
              <a:t>Kapr - </a:t>
            </a:r>
            <a:r>
              <a:rPr lang="it-IT" sz="1400" dirty="0" smtClean="0"/>
              <a:t>DUANE RAVER. </a:t>
            </a:r>
            <a:r>
              <a:rPr lang="it-IT" sz="1400" i="1" dirty="0" smtClean="0"/>
              <a:t>Wikipedia.cz</a:t>
            </a:r>
            <a:r>
              <a:rPr lang="it-IT" sz="1400" dirty="0" smtClean="0"/>
              <a:t> [online]. [cit. 4.4.2013]. Dostupný na WWW: </a:t>
            </a:r>
            <a:r>
              <a:rPr lang="it-IT" sz="1400" dirty="0" smtClean="0">
                <a:hlinkClick r:id="rId3"/>
              </a:rPr>
              <a:t>http://upload.wikimedia.org/wikipedia/commons/a/a8/Common_carp.jpg?uselang=cs</a:t>
            </a:r>
            <a:endParaRPr lang="cs-CZ" sz="1400" dirty="0" smtClean="0"/>
          </a:p>
          <a:p>
            <a:r>
              <a:rPr lang="cs-CZ" sz="1400" dirty="0" smtClean="0"/>
              <a:t>Skokan zelený - NIABOT. </a:t>
            </a:r>
            <a:r>
              <a:rPr lang="cs-CZ" sz="1400" i="1" dirty="0" err="1" smtClean="0"/>
              <a:t>Wikipedia.cz</a:t>
            </a:r>
            <a:r>
              <a:rPr lang="cs-CZ" sz="1400" dirty="0" smtClean="0"/>
              <a:t> [online]. [cit. 4.4.2013]. Dostupný na WWW: </a:t>
            </a:r>
            <a:r>
              <a:rPr lang="cs-CZ" sz="1400" dirty="0" smtClean="0">
                <a:hlinkClick r:id="rId4"/>
              </a:rPr>
              <a:t>http://upload.wikimedia.org/wikipedia/commons/7/75/Rana_esculenta_on_Nymphaea_edit.JPG?uselang=cs</a:t>
            </a:r>
            <a:endParaRPr lang="cs-CZ" sz="1400" dirty="0" smtClean="0"/>
          </a:p>
          <a:p>
            <a:r>
              <a:rPr lang="cs-CZ" sz="1400" dirty="0" smtClean="0"/>
              <a:t>Mlok skvrnitý - DIDIER DESCOUENS. </a:t>
            </a:r>
            <a:r>
              <a:rPr lang="cs-CZ" sz="1400" i="1" dirty="0" err="1" smtClean="0"/>
              <a:t>Wikipedia.cz</a:t>
            </a:r>
            <a:r>
              <a:rPr lang="cs-CZ" sz="1400" dirty="0" smtClean="0"/>
              <a:t> [online]. [cit. 4.4.2013]. Dostupný na WWW: </a:t>
            </a:r>
            <a:r>
              <a:rPr lang="cs-CZ" sz="1400" dirty="0" smtClean="0">
                <a:hlinkClick r:id="rId5"/>
              </a:rPr>
              <a:t>http://upload.wikimedia.org/wikipedia/commons/1/1b/Salamandra_salamandra_MHNT_1.jpg?uselang=cs</a:t>
            </a:r>
            <a:endParaRPr lang="cs-CZ" sz="1400" dirty="0" smtClean="0"/>
          </a:p>
          <a:p>
            <a:r>
              <a:rPr lang="cs-CZ" sz="1400" dirty="0" smtClean="0"/>
              <a:t>Užovka obojková - OWN WORK. </a:t>
            </a:r>
            <a:r>
              <a:rPr lang="cs-CZ" sz="1400" i="1" dirty="0" err="1" smtClean="0"/>
              <a:t>Wikipedia.cz</a:t>
            </a:r>
            <a:r>
              <a:rPr lang="cs-CZ" sz="1400" dirty="0" smtClean="0"/>
              <a:t> [online]. [cit. 4.4.2013]. Dostupný na WWW: </a:t>
            </a:r>
            <a:r>
              <a:rPr lang="cs-CZ" sz="1400" dirty="0" smtClean="0">
                <a:hlinkClick r:id="rId6"/>
              </a:rPr>
              <a:t>http://upload.wikimedia.org/wikipedia/commons/b/b9/Ova_Tuvkov_14.jpg</a:t>
            </a:r>
            <a:endParaRPr lang="cs-CZ" sz="1400" dirty="0" smtClean="0"/>
          </a:p>
          <a:p>
            <a:r>
              <a:rPr lang="cs-CZ" sz="1400" dirty="0" smtClean="0"/>
              <a:t>Krokodýl nilský - MARCO SCHMIDT. </a:t>
            </a:r>
            <a:r>
              <a:rPr lang="cs-CZ" sz="1400" i="1" dirty="0" err="1" smtClean="0"/>
              <a:t>Wikipedia.cz</a:t>
            </a:r>
            <a:r>
              <a:rPr lang="cs-CZ" sz="1400" dirty="0" smtClean="0"/>
              <a:t> [online]. [cit. 4.4.2013]. Dostupný na WWW: </a:t>
            </a:r>
            <a:r>
              <a:rPr lang="cs-CZ" sz="1400" dirty="0" smtClean="0">
                <a:hlinkClick r:id="rId7"/>
              </a:rPr>
              <a:t>http://upload.wikimedia.org/wikipedia/commons/7/76/Bazoule_sacred_crocodiles_MS_6709cropped.JPG?uselang=cs</a:t>
            </a:r>
            <a:endParaRPr lang="cs-CZ" sz="1400" dirty="0" smtClean="0"/>
          </a:p>
          <a:p>
            <a:r>
              <a:rPr lang="cs-CZ" sz="1400" dirty="0" smtClean="0"/>
              <a:t>Ještěrka obecná - RLELUSZ. </a:t>
            </a:r>
            <a:r>
              <a:rPr lang="cs-CZ" sz="1400" i="1" dirty="0" err="1" smtClean="0"/>
              <a:t>Wikipedia.cz</a:t>
            </a:r>
            <a:r>
              <a:rPr lang="cs-CZ" sz="1400" dirty="0" smtClean="0"/>
              <a:t> [online]. [cit. 4.4.2013]. Dostupný na WWW: </a:t>
            </a:r>
            <a:r>
              <a:rPr lang="cs-CZ" sz="1400" dirty="0" smtClean="0">
                <a:hlinkClick r:id="rId8"/>
              </a:rPr>
              <a:t>http://upload.wikimedia.org/wikipedia/commons/f/f5/Jaszczurka_zwinka_1_.jpg?uselang=cs</a:t>
            </a:r>
            <a:endParaRPr lang="cs-CZ" sz="1400" dirty="0" smtClean="0"/>
          </a:p>
          <a:p>
            <a:r>
              <a:rPr lang="cs-CZ" sz="1400" dirty="0" smtClean="0"/>
              <a:t>Želva nádherná - GALANO. </a:t>
            </a:r>
            <a:r>
              <a:rPr lang="cs-CZ" sz="1400" i="1" dirty="0" err="1" smtClean="0"/>
              <a:t>Wikipedia.cz</a:t>
            </a:r>
            <a:r>
              <a:rPr lang="cs-CZ" sz="1400" dirty="0" smtClean="0"/>
              <a:t> [online]. [cit. 4.4.2013]. Dostupný na WWW: </a:t>
            </a:r>
            <a:r>
              <a:rPr lang="cs-CZ" sz="1400" dirty="0" smtClean="0">
                <a:hlinkClick r:id="rId9"/>
              </a:rPr>
              <a:t>http://upload.wikimedia.org/wikipedia/commons/4/4a/Tortue_floride_france.JPG?uselang=cs</a:t>
            </a:r>
            <a:endParaRPr lang="cs-CZ" sz="1400" dirty="0" smtClean="0"/>
          </a:p>
          <a:p>
            <a:r>
              <a:rPr lang="cs-CZ" sz="1400" dirty="0" smtClean="0"/>
              <a:t>Holub skalní - J.M.GARG. </a:t>
            </a:r>
            <a:r>
              <a:rPr lang="cs-CZ" sz="1400" i="1" dirty="0" err="1" smtClean="0"/>
              <a:t>Wikipedia.cz</a:t>
            </a:r>
            <a:r>
              <a:rPr lang="cs-CZ" sz="1400" dirty="0" smtClean="0"/>
              <a:t> [online]. [cit. 4.4.2013]. Dostupný na WWW: </a:t>
            </a:r>
            <a:r>
              <a:rPr lang="cs-CZ" sz="1400" dirty="0" smtClean="0">
                <a:hlinkClick r:id="rId10"/>
              </a:rPr>
              <a:t>http://upload.wikimedia.org/wikipedia/commons/4/43/Blue_Rock_Pigeon_%28Columba_livia%29_in_Kolkata_I_IMG_9762.jpg?uselang=cs</a:t>
            </a:r>
            <a:endParaRPr lang="cs-CZ" sz="1400" dirty="0" smtClean="0"/>
          </a:p>
          <a:p>
            <a:r>
              <a:rPr lang="cs-CZ" sz="1400" dirty="0" smtClean="0"/>
              <a:t>Gepard štíhlý - DAMIR JELIC. </a:t>
            </a:r>
            <a:r>
              <a:rPr lang="cs-CZ" sz="1400" i="1" dirty="0" err="1" smtClean="0"/>
              <a:t>Wikipedia.cz</a:t>
            </a:r>
            <a:r>
              <a:rPr lang="cs-CZ" sz="1400" dirty="0" smtClean="0"/>
              <a:t> [online]. [cit. 4.4.2013]. Dostupný na WWW: </a:t>
            </a:r>
            <a:r>
              <a:rPr lang="cs-CZ" sz="1400" dirty="0" smtClean="0">
                <a:hlinkClick r:id="rId11"/>
              </a:rPr>
              <a:t>http://upload.wikimedia.org/wikipedia/commons/9/97/Gepard3.JPG?uselang=cs</a:t>
            </a:r>
            <a:endParaRPr lang="cs-CZ" sz="1400" dirty="0" smtClean="0"/>
          </a:p>
          <a:p>
            <a:r>
              <a:rPr lang="cs-CZ" sz="1400" dirty="0" smtClean="0"/>
              <a:t>Hýl obecný – Alena </a:t>
            </a:r>
            <a:r>
              <a:rPr lang="cs-CZ" sz="1400" dirty="0" err="1" smtClean="0"/>
              <a:t>Tučímová</a:t>
            </a:r>
            <a:r>
              <a:rPr lang="cs-CZ" sz="1400" dirty="0" smtClean="0"/>
              <a:t>  (se souhlasem autorky)</a:t>
            </a:r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r>
              <a:rPr lang="cs-CZ" sz="1400" dirty="0" smtClean="0"/>
              <a:t> </a:t>
            </a:r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3487</TotalTime>
  <Words>556</Words>
  <Application>Microsoft Office PowerPoint</Application>
  <PresentationFormat>Vlastní</PresentationFormat>
  <Paragraphs>139</Paragraphs>
  <Slides>10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Technický</vt:lpstr>
      <vt:lpstr>Snímek 1</vt:lpstr>
      <vt:lpstr>Snímek 2</vt:lpstr>
      <vt:lpstr>OBRATLOVCI</vt:lpstr>
      <vt:lpstr>Ryby</vt:lpstr>
      <vt:lpstr>Obojživelníci</vt:lpstr>
      <vt:lpstr>Plazi</vt:lpstr>
      <vt:lpstr>Plazi</vt:lpstr>
      <vt:lpstr>Ptáci</vt:lpstr>
      <vt:lpstr>Savci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Obratlovci - stavba těla</dc:title>
  <dc:subject>Prvouka 3</dc:subject>
  <dc:creator>Mgr. Jana Kneřová</dc:creator>
  <cp:lastModifiedBy>Alena T.</cp:lastModifiedBy>
  <cp:revision>351</cp:revision>
  <cp:lastPrinted>1601-01-01T00:00:00Z</cp:lastPrinted>
  <dcterms:created xsi:type="dcterms:W3CDTF">2011-08-21T18:05:50Z</dcterms:created>
  <dcterms:modified xsi:type="dcterms:W3CDTF">2013-04-04T15:36:51Z</dcterms:modified>
  <cp:category>Živá příroda</cp:category>
</cp:coreProperties>
</file>