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28" r:id="rId1"/>
  </p:sldMasterIdLst>
  <p:notesMasterIdLst>
    <p:notesMasterId r:id="rId14"/>
  </p:notesMasterIdLst>
  <p:sldIdLst>
    <p:sldId id="256" r:id="rId2"/>
    <p:sldId id="257" r:id="rId3"/>
    <p:sldId id="291" r:id="rId4"/>
    <p:sldId id="300" r:id="rId5"/>
    <p:sldId id="301" r:id="rId6"/>
    <p:sldId id="260" r:id="rId7"/>
    <p:sldId id="302" r:id="rId8"/>
    <p:sldId id="303" r:id="rId9"/>
    <p:sldId id="304" r:id="rId10"/>
    <p:sldId id="306" r:id="rId11"/>
    <p:sldId id="305" r:id="rId12"/>
    <p:sldId id="272" r:id="rId13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663300"/>
    <a:srgbClr val="CCFF99"/>
    <a:srgbClr val="006600"/>
    <a:srgbClr val="008000"/>
    <a:srgbClr val="0033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18" y="-216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Ten, ta, to</a:t>
            </a:r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Kliknutím na sluníčko se dostaneme opět na stránku s obrázky</a:t>
            </a:r>
            <a:r>
              <a:rPr lang="cs-CZ" baseline="0" dirty="0" smtClean="0"/>
              <a:t> (úkoly) – když se dostaneme na tuto stránku jako k nápovědě při řešení příkladů. Jinak nejdříve opakujeme pády, potom skloňujeme.</a:t>
            </a:r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Kliknutím na hvězdičku se dostaneme k nápovědě – stránku s přehledem skloňování v jednotném čísle. Obrázky se objevují postupně. Žáci určují,</a:t>
            </a:r>
            <a:r>
              <a:rPr lang="cs-CZ" baseline="0" dirty="0" smtClean="0"/>
              <a:t> jestli je skloňují podle vzoru město, v případě, že ne, obrázek zase zmizí. V kladném případě žáci skloňují. Je možnost užít nápovědu (hvězdička).</a:t>
            </a:r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449123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lang="cs-CZ" dirty="0" smtClean="0"/>
              <a:t>Kliknutím na sluníčko se dostaneme opět na stránku s obrázky</a:t>
            </a:r>
            <a:r>
              <a:rPr lang="cs-CZ" baseline="0" dirty="0" smtClean="0"/>
              <a:t> (úkoly).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Klepnutím na hvězdičku se dostaneme k nápovědě – skloňování podstatných jmen v množném čísle.</a:t>
            </a:r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Odkrýváme řešení po řádcích.</a:t>
            </a:r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2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8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7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60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4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3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2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0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9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4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6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868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734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60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46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33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2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06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93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88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3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7" y="300990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5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868" indent="0">
              <a:buNone/>
              <a:defRPr sz="3100"/>
            </a:lvl2pPr>
            <a:lvl3pPr marL="1007734" indent="0">
              <a:buNone/>
              <a:defRPr sz="2600"/>
            </a:lvl3pPr>
            <a:lvl4pPr marL="1511602" indent="0">
              <a:buNone/>
              <a:defRPr sz="2200"/>
            </a:lvl4pPr>
            <a:lvl5pPr marL="2015468" indent="0">
              <a:buNone/>
              <a:defRPr sz="2200"/>
            </a:lvl5pPr>
            <a:lvl6pPr marL="2519335" indent="0">
              <a:buNone/>
              <a:defRPr sz="2200"/>
            </a:lvl6pPr>
            <a:lvl7pPr marL="3023201" indent="0">
              <a:buNone/>
              <a:defRPr sz="2200"/>
            </a:lvl7pPr>
            <a:lvl8pPr marL="3527069" indent="0">
              <a:buNone/>
              <a:defRPr sz="2200"/>
            </a:lvl8pPr>
            <a:lvl9pPr marL="4030936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33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72" tIns="50387" rIns="100772" bIns="5038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7"/>
            <a:ext cx="9072563" cy="4989036"/>
          </a:xfrm>
          <a:prstGeom prst="rect">
            <a:avLst/>
          </a:prstGeom>
        </p:spPr>
        <p:txBody>
          <a:bodyPr vert="horz" lIns="100772" tIns="50387" rIns="100772" bIns="5038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1"/>
            <a:ext cx="3192198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1007734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900" indent="-377900" algn="l" defTabSz="1007734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784" indent="-314916" algn="l" defTabSz="1007734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6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534" indent="-251934" algn="l" defTabSz="1007734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7402" indent="-251934" algn="l" defTabSz="1007734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2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136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003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2870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8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734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602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4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335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201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069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936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slide" Target="slide5.xml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10" Type="http://schemas.openxmlformats.org/officeDocument/2006/relationships/image" Target="../media/image11.gif"/><Relationship Id="rId4" Type="http://schemas.openxmlformats.org/officeDocument/2006/relationships/image" Target="../media/image5.jpeg"/><Relationship Id="rId9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8.wmf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7" Type="http://schemas.openxmlformats.org/officeDocument/2006/relationships/hyperlink" Target="http://upload.wikimedia.org/wikipedia/commons/d/d2/Petra_Kvitov%C3%A1_at_the_2010_US_Open_01.jpg?uselang=cs" TargetMode="External"/><Relationship Id="rId2" Type="http://schemas.openxmlformats.org/officeDocument/2006/relationships/hyperlink" Target="http://cs.wikipedia.org/wiki/%C5%BDena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8/89/Dana_Zatopkova_LQ.jpg" TargetMode="External"/><Relationship Id="rId5" Type="http://schemas.openxmlformats.org/officeDocument/2006/relationships/hyperlink" Target="http://upload.wikimedia.org/wikipedia/commons/b/b2/Bo%C5%BEena_N%C4%9Bmcov%C3%A1_1850.jpg" TargetMode="External"/><Relationship Id="rId4" Type="http://schemas.openxmlformats.org/officeDocument/2006/relationships/hyperlink" Target="http://upload.wikimedia.org/wikipedia/commons/7/74/Symbol_venus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2000" y="899517"/>
            <a:ext cx="5751513" cy="1408113"/>
          </a:xfrm>
          <a:prstGeom prst="rect">
            <a:avLst/>
          </a:prstGeom>
          <a:noFill/>
          <a:ln w="19050">
            <a:solidFill>
              <a:srgbClr val="008000"/>
            </a:solidFill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935856" y="2627709"/>
          <a:ext cx="8496944" cy="4324630"/>
        </p:xfrm>
        <a:graphic>
          <a:graphicData uri="http://schemas.openxmlformats.org/drawingml/2006/table">
            <a:tbl>
              <a:tblPr/>
              <a:tblGrid>
                <a:gridCol w="4154063"/>
                <a:gridCol w="4342881"/>
              </a:tblGrid>
              <a:tr h="24924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5085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VY_32_INOVACE_09_ČJ_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Podstatná jména_žena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ČJ 4 – Podstatná jména - skloňování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se seznámí se skloňováním vzoru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žena. Procvičí si skloňování                           na příkladech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. Vysvětlení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pojmu žena, mezipředmětové vztahy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Rozvoj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logického a tvořivého myšlení.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Využívání animace.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za 10"/>
          <p:cNvSpPr/>
          <p:nvPr/>
        </p:nvSpPr>
        <p:spPr>
          <a:xfrm rot="5400000">
            <a:off x="1773005" y="422408"/>
            <a:ext cx="6517637" cy="646374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63848" y="1619597"/>
            <a:ext cx="8424936" cy="284013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PODSTATNÁ JMÉNA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600152" y="4715941"/>
            <a:ext cx="2694969" cy="1351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žena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Picture 4" descr="C:\Documents and Settings\Alena T\Local Settings\Temporary Internet Files\Content.IE5\YD0AU5DV\MP90040714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5460" y="4859957"/>
            <a:ext cx="2701356" cy="1800200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8" descr="C:\Documents and Settings\Alena T\Local Settings\Temporary Internet Files\Content.IE5\2BR23QX1\MP90018279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503806" y="4131672"/>
            <a:ext cx="2088233" cy="3172000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6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VZORY podstatných jmen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3808" y="2627709"/>
            <a:ext cx="122413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pán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52080" y="2627709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hrad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00352" y="2627709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muž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064648" y="2627709"/>
            <a:ext cx="1512168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stroj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3808" y="1763613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Mužský rod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75816" y="5796061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Střední rod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75816" y="3707829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Ženský rod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75816" y="4715941"/>
            <a:ext cx="1584176" cy="664797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žena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24088" y="4715941"/>
            <a:ext cx="1440160" cy="664797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růže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28344" y="4715941"/>
            <a:ext cx="1728192" cy="664797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píseň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064648" y="4715941"/>
            <a:ext cx="1440160" cy="664797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kost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72560" y="6588149"/>
            <a:ext cx="2304256" cy="6647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stavení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56336" y="6588149"/>
            <a:ext cx="1512168" cy="6647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kuře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24088" y="6588149"/>
            <a:ext cx="1728192" cy="66479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moře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5816" y="6588149"/>
            <a:ext cx="1944216" cy="6647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město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3808" y="1691605"/>
            <a:ext cx="9073008" cy="5702459"/>
          </a:xfrm>
          <a:prstGeom prst="rect">
            <a:avLst/>
          </a:prstGeom>
          <a:solidFill>
            <a:schemeClr val="accent6">
              <a:lumMod val="50000"/>
            </a:schemeClr>
          </a:solidFill>
          <a:ln w="1270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endParaRPr lang="cs-CZ" sz="19600" b="1" dirty="0" smtClean="0">
              <a:solidFill>
                <a:schemeClr val="bg1">
                  <a:lumMod val="75000"/>
                </a:schemeClr>
              </a:solidFill>
              <a:effectLst/>
              <a:latin typeface="Arial Black" pitchFamily="34" charset="0"/>
            </a:endParaRPr>
          </a:p>
          <a:p>
            <a:pPr algn="ctr"/>
            <a:endParaRPr lang="cs-CZ" sz="19600" b="1" dirty="0" smtClean="0">
              <a:solidFill>
                <a:schemeClr val="bg1">
                  <a:lumMod val="75000"/>
                </a:schemeClr>
              </a:solidFill>
              <a:effectLst/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63848" y="2771725"/>
            <a:ext cx="5461303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Dnes si probereme vzor</a:t>
            </a:r>
            <a:endParaRPr lang="cs-CZ" sz="32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232000" y="4787949"/>
            <a:ext cx="5432899" cy="238219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6000" b="1" dirty="0" smtClean="0"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 Black" pitchFamily="34" charset="0"/>
              </a:rPr>
              <a:t>žena</a:t>
            </a:r>
          </a:p>
        </p:txBody>
      </p:sp>
      <p:pic>
        <p:nvPicPr>
          <p:cNvPr id="1037" name="Picture 13" descr="C:\Documents and Settings\Alena T\Local Settings\Temporary Internet Files\Content.IE5\5PVMY0Y1\MP9004486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056536" y="1979637"/>
            <a:ext cx="2064229" cy="3096344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Ženský rod – vzor žena  </a:t>
            </a:r>
            <a:endParaRPr kumimoji="0" lang="cs-CZ" sz="54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808" y="2123653"/>
            <a:ext cx="9299341" cy="4815101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C000"/>
                </a:solidFill>
              </a:rPr>
              <a:t>Podle vzoru ŽENA se skloňují </a:t>
            </a:r>
            <a:r>
              <a:rPr lang="cs-CZ" sz="66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podstatná jména </a:t>
            </a:r>
            <a:r>
              <a:rPr lang="cs-CZ" sz="6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rodu ženského</a:t>
            </a:r>
            <a:r>
              <a:rPr lang="cs-CZ" sz="66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, která končí v</a:t>
            </a:r>
            <a:r>
              <a:rPr lang="cs-CZ" sz="66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1. p. č. </a:t>
            </a:r>
            <a:r>
              <a:rPr lang="cs-CZ" sz="6600" b="1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j</a:t>
            </a:r>
            <a:r>
              <a:rPr lang="cs-CZ" sz="66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. </a:t>
            </a:r>
          </a:p>
          <a:p>
            <a:r>
              <a:rPr lang="cs-CZ" sz="66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samohláskou </a:t>
            </a:r>
            <a:r>
              <a:rPr lang="cs-CZ" sz="66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–a</a:t>
            </a:r>
            <a:r>
              <a:rPr lang="cs-CZ" sz="66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.</a:t>
            </a:r>
            <a:endParaRPr lang="cs-CZ" sz="66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extovéPole 34"/>
          <p:cNvSpPr txBox="1"/>
          <p:nvPr/>
        </p:nvSpPr>
        <p:spPr>
          <a:xfrm>
            <a:off x="5328344" y="2915741"/>
            <a:ext cx="1224136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(k, ke)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08464" y="1763613"/>
            <a:ext cx="2088232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žen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a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408464" y="2339677"/>
            <a:ext cx="2088232" cy="60753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žen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y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15776" y="5868069"/>
            <a:ext cx="9649072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Zkusíme společně vyskloňovat slovo </a:t>
            </a:r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lípa. </a:t>
            </a:r>
            <a:endParaRPr lang="cs-CZ" sz="2800" b="1" dirty="0">
              <a:solidFill>
                <a:schemeClr val="accent6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68" y="1763613"/>
            <a:ext cx="3477234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1. pád – kdo?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5776" y="2339677"/>
            <a:ext cx="4059125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2. pád – koho? čeho?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3768" y="2843733"/>
            <a:ext cx="4315605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3. pád – komu? čemu?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5776" y="3491805"/>
            <a:ext cx="363913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4. pád – koho?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3768" y="3995861"/>
            <a:ext cx="5295039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5. pád – oslovujeme, voláme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15776" y="4643933"/>
            <a:ext cx="4937570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6. pád – (o) kom? (o) čem?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5776" y="5147989"/>
            <a:ext cx="369844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7. pád – kým? čím?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08464" y="2915741"/>
            <a:ext cx="2088232" cy="55027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žen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ě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408464" y="3419797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žen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u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08464" y="3995861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žen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o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!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408464" y="4499917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žen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ě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Ženský rod – žena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976416" y="467469"/>
            <a:ext cx="3888432" cy="1259946"/>
          </a:xfrm>
          <a:solidFill>
            <a:srgbClr val="006600"/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r"/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Jednotné číslo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336456" y="5003973"/>
            <a:ext cx="2160240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žen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ou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568704" y="1907629"/>
            <a:ext cx="713657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lípa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496696" y="2483693"/>
            <a:ext cx="1440160" cy="779316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lípy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568705" y="2987749"/>
            <a:ext cx="1296144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lípě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568704" y="3491805"/>
            <a:ext cx="1511921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lípu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424688" y="4067869"/>
            <a:ext cx="1655937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lípo!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8280424" y="5003973"/>
            <a:ext cx="1800201" cy="95103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rgbClr val="FFC000"/>
                </a:solidFill>
              </a:rPr>
              <a:t>lípou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328344" y="241168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(bez)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328344" y="349180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(pro)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328344" y="399586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328344" y="183562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328344" y="457192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184328" y="5075981"/>
            <a:ext cx="1224136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(s, se)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9" name="Slunce 48">
            <a:hlinkClick r:id="rId3" action="ppaction://hlinksldjump"/>
          </p:cNvPr>
          <p:cNvSpPr/>
          <p:nvPr/>
        </p:nvSpPr>
        <p:spPr>
          <a:xfrm>
            <a:off x="6048424" y="827509"/>
            <a:ext cx="1008112" cy="864096"/>
          </a:xfrm>
          <a:prstGeom prst="sun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8424689" y="4571925"/>
            <a:ext cx="1512168" cy="779316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lípě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15776" y="6732165"/>
            <a:ext cx="9670254" cy="493084"/>
          </a:xfrm>
          <a:prstGeom prst="rect">
            <a:avLst/>
          </a:prstGeom>
          <a:solidFill>
            <a:srgbClr val="0066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Koncovky jsou stejné.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17" grpId="0" animBg="1"/>
      <p:bldP spid="27" grpId="0" animBg="1"/>
      <p:bldP spid="18" grpId="0" animBg="1"/>
      <p:bldP spid="4" grpId="0"/>
      <p:bldP spid="20" grpId="0"/>
      <p:bldP spid="21" grpId="0"/>
      <p:bldP spid="22" grpId="0"/>
      <p:bldP spid="23" grpId="0"/>
      <p:bldP spid="24" grpId="0"/>
      <p:bldP spid="25" grpId="0"/>
      <p:bldP spid="26" grpId="0" animBg="1"/>
      <p:bldP spid="29" grpId="0" animBg="1"/>
      <p:bldP spid="30" grpId="0" animBg="1"/>
      <p:bldP spid="31" grpId="0" animBg="1"/>
      <p:bldP spid="7" grpId="0" animBg="1"/>
      <p:bldP spid="32" grpId="0" animBg="1"/>
      <p:bldP spid="37" grpId="0"/>
      <p:bldP spid="38" grpId="0"/>
      <p:bldP spid="39" grpId="0"/>
      <p:bldP spid="40" grpId="0"/>
      <p:bldP spid="41" grpId="0"/>
      <p:bldP spid="42" grpId="0"/>
      <p:bldP spid="33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36" grpId="0"/>
      <p:bldP spid="4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532884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Najděte podstatná jména, která se skloňují podle vzoru žena, a vyskloňujte je společně              ve třídě v jednotném čísle.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92040" y="6372125"/>
            <a:ext cx="5968878" cy="664797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8000"/>
                </a:solidFill>
              </a:rPr>
              <a:t>Odůvodněte svůj výběr.</a:t>
            </a:r>
            <a:endParaRPr lang="cs-CZ" sz="4000" b="1" dirty="0">
              <a:solidFill>
                <a:srgbClr val="008000"/>
              </a:solidFill>
            </a:endParaRPr>
          </a:p>
        </p:txBody>
      </p:sp>
      <p:sp>
        <p:nvSpPr>
          <p:cNvPr id="38" name="Výbuch 1 37">
            <a:hlinkClick r:id="rId3" action="ppaction://hlinksldjump"/>
          </p:cNvPr>
          <p:cNvSpPr/>
          <p:nvPr/>
        </p:nvSpPr>
        <p:spPr>
          <a:xfrm>
            <a:off x="8640712" y="6084093"/>
            <a:ext cx="1079873" cy="1296144"/>
          </a:xfrm>
          <a:prstGeom prst="irregularSeal1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2" name="Skupina 41"/>
          <p:cNvGrpSpPr/>
          <p:nvPr/>
        </p:nvGrpSpPr>
        <p:grpSpPr>
          <a:xfrm>
            <a:off x="2592040" y="3419797"/>
            <a:ext cx="1800200" cy="2699718"/>
            <a:chOff x="6120432" y="3923853"/>
            <a:chExt cx="1223748" cy="2267670"/>
          </a:xfrm>
        </p:grpSpPr>
        <p:sp>
          <p:nvSpPr>
            <p:cNvPr id="37" name="TextovéPole 36"/>
            <p:cNvSpPr txBox="1"/>
            <p:nvPr/>
          </p:nvSpPr>
          <p:spPr>
            <a:xfrm>
              <a:off x="6120432" y="3923853"/>
              <a:ext cx="902811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9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dýně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1038" name="Picture 14" descr="C:\Documents and Settings\Alena T\Local Settings\Temporary Internet Files\Content.IE5\I0BVL639\MP900442504[1]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120432" y="4355901"/>
              <a:ext cx="1223748" cy="1835622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32" name="Skupina 31"/>
          <p:cNvGrpSpPr/>
          <p:nvPr/>
        </p:nvGrpSpPr>
        <p:grpSpPr>
          <a:xfrm>
            <a:off x="647824" y="2123653"/>
            <a:ext cx="1731640" cy="2236025"/>
            <a:chOff x="647824" y="2123653"/>
            <a:chExt cx="1731640" cy="2236025"/>
          </a:xfrm>
        </p:grpSpPr>
        <p:sp>
          <p:nvSpPr>
            <p:cNvPr id="10" name="TextovéPole 9"/>
            <p:cNvSpPr txBox="1"/>
            <p:nvPr/>
          </p:nvSpPr>
          <p:spPr>
            <a:xfrm>
              <a:off x="791840" y="3923853"/>
              <a:ext cx="1228221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hvězda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2051" name="Picture 3" descr="C:\Documents and Settings\Alena T\Local Settings\Temporary Internet Files\Content.IE5\5PVMY0Y1\MC900441385[1]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47824" y="2123653"/>
              <a:ext cx="1731640" cy="173164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34" name="Skupina 33"/>
          <p:cNvGrpSpPr/>
          <p:nvPr/>
        </p:nvGrpSpPr>
        <p:grpSpPr>
          <a:xfrm>
            <a:off x="7704608" y="2123653"/>
            <a:ext cx="2059908" cy="1659961"/>
            <a:chOff x="7632600" y="3275781"/>
            <a:chExt cx="2059908" cy="1659961"/>
          </a:xfrm>
        </p:grpSpPr>
        <p:sp>
          <p:nvSpPr>
            <p:cNvPr id="33" name="TextovéPole 32"/>
            <p:cNvSpPr txBox="1"/>
            <p:nvPr/>
          </p:nvSpPr>
          <p:spPr>
            <a:xfrm>
              <a:off x="8856736" y="4499917"/>
              <a:ext cx="713657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9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pila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2054" name="Picture 6" descr="C:\Documents and Settings\Alena T\Local Settings\Temporary Internet Files\Content.IE5\YD0AU5DV\MC900215545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7632600" y="3275781"/>
              <a:ext cx="2059908" cy="142049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31" name="Skupina 30"/>
          <p:cNvGrpSpPr/>
          <p:nvPr/>
        </p:nvGrpSpPr>
        <p:grpSpPr>
          <a:xfrm>
            <a:off x="4680272" y="3491805"/>
            <a:ext cx="1959821" cy="2668073"/>
            <a:chOff x="4680272" y="3491805"/>
            <a:chExt cx="1959821" cy="2668073"/>
          </a:xfrm>
        </p:grpSpPr>
        <p:sp>
          <p:nvSpPr>
            <p:cNvPr id="30" name="TextovéPole 29"/>
            <p:cNvSpPr txBox="1"/>
            <p:nvPr/>
          </p:nvSpPr>
          <p:spPr>
            <a:xfrm>
              <a:off x="4680272" y="5724053"/>
              <a:ext cx="1330814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babička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2056" name="Picture 8" descr="C:\Documents and Settings\Alena T\Local Settings\Temporary Internet Files\Content.IE5\5PVMY0Y1\MC900281822[1].wmf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4680273" y="3491805"/>
              <a:ext cx="1959820" cy="218426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44" name="Skupina 43"/>
          <p:cNvGrpSpPr/>
          <p:nvPr/>
        </p:nvGrpSpPr>
        <p:grpSpPr>
          <a:xfrm>
            <a:off x="431800" y="4859957"/>
            <a:ext cx="1779612" cy="2020001"/>
            <a:chOff x="431800" y="4859957"/>
            <a:chExt cx="1779612" cy="2020001"/>
          </a:xfrm>
        </p:grpSpPr>
        <p:sp>
          <p:nvSpPr>
            <p:cNvPr id="29" name="TextovéPole 28"/>
            <p:cNvSpPr txBox="1"/>
            <p:nvPr/>
          </p:nvSpPr>
          <p:spPr>
            <a:xfrm>
              <a:off x="431800" y="6444133"/>
              <a:ext cx="963725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labuť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2057" name="Picture 9" descr="C:\Documents and Settings\Alena T\Local Settings\Temporary Internet Files\Content.IE5\2BR23QX1\MM900356646[1].gif"/>
            <p:cNvPicPr>
              <a:picLocks noChangeAspect="1" noChangeArrowheads="1" noCrop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 flipH="1">
              <a:off x="431800" y="4859957"/>
              <a:ext cx="1779612" cy="1433576"/>
            </a:xfrm>
            <a:prstGeom prst="rect">
              <a:avLst/>
            </a:prstGeom>
            <a:ln>
              <a:solidFill>
                <a:schemeClr val="bg1">
                  <a:lumMod val="7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45" name="Skupina 44"/>
          <p:cNvGrpSpPr/>
          <p:nvPr/>
        </p:nvGrpSpPr>
        <p:grpSpPr>
          <a:xfrm>
            <a:off x="7128544" y="3995861"/>
            <a:ext cx="2408822" cy="1731969"/>
            <a:chOff x="7128544" y="3995861"/>
            <a:chExt cx="2408822" cy="1731969"/>
          </a:xfrm>
        </p:grpSpPr>
        <p:sp>
          <p:nvSpPr>
            <p:cNvPr id="35" name="TextovéPole 34"/>
            <p:cNvSpPr txBox="1"/>
            <p:nvPr/>
          </p:nvSpPr>
          <p:spPr>
            <a:xfrm>
              <a:off x="8496696" y="5292005"/>
              <a:ext cx="1040670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strom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2058" name="Picture 10" descr="C:\Documents and Settings\Alena T\Local Settings\Temporary Internet Files\Content.IE5\SQ5AKM59\MC900441822[1].wmf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7128544" y="3995861"/>
              <a:ext cx="1450326" cy="166675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47" name="Skupina 46"/>
          <p:cNvGrpSpPr/>
          <p:nvPr/>
        </p:nvGrpSpPr>
        <p:grpSpPr>
          <a:xfrm>
            <a:off x="4320232" y="2123653"/>
            <a:ext cx="2243458" cy="1440160"/>
            <a:chOff x="4320232" y="2123653"/>
            <a:chExt cx="2243458" cy="1440160"/>
          </a:xfrm>
        </p:grpSpPr>
        <p:pic>
          <p:nvPicPr>
            <p:cNvPr id="2059" name="Picture 11" descr="C:\Documents and Settings\Alena T\Local Settings\Temporary Internet Files\Content.IE5\SQ5AKM59\MM900365298[1].gif"/>
            <p:cNvPicPr>
              <a:picLocks noChangeAspect="1" noChangeArrowheads="1" noCrop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4320232" y="2123653"/>
              <a:ext cx="1440160" cy="144016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46" name="TextovéPole 45"/>
            <p:cNvSpPr txBox="1"/>
            <p:nvPr/>
          </p:nvSpPr>
          <p:spPr>
            <a:xfrm>
              <a:off x="5832400" y="2267669"/>
              <a:ext cx="731290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9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dítě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2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2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2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3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extovéPole 46"/>
          <p:cNvSpPr txBox="1"/>
          <p:nvPr/>
        </p:nvSpPr>
        <p:spPr>
          <a:xfrm>
            <a:off x="5328344" y="5075981"/>
            <a:ext cx="1224136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(s, se)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328344" y="2915741"/>
            <a:ext cx="1224136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(k, ke)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08464" y="1763613"/>
            <a:ext cx="2088232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žen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y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408464" y="2339677"/>
            <a:ext cx="2088232" cy="60753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žen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87784" y="6012085"/>
            <a:ext cx="9649072" cy="42152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3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Zkusíme teď společně vyskloňovat slovo </a:t>
            </a:r>
            <a:r>
              <a:rPr lang="cs-CZ" sz="23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lípy</a:t>
            </a:r>
            <a:r>
              <a:rPr lang="cs-CZ" sz="23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 (mn. č.). </a:t>
            </a:r>
            <a:endParaRPr lang="cs-CZ" sz="2300" b="1" dirty="0">
              <a:solidFill>
                <a:schemeClr val="bg1">
                  <a:lumMod val="9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68" y="1763613"/>
            <a:ext cx="3477234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1. pád – kdo?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5776" y="2339677"/>
            <a:ext cx="4059125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2. pád – koho? čeho?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3768" y="2843733"/>
            <a:ext cx="4315605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3. pád – komu? čemu?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5776" y="3491805"/>
            <a:ext cx="363913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4. pád – koho?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3768" y="3995861"/>
            <a:ext cx="5295039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5. pád – oslovujeme, voláme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15776" y="4643933"/>
            <a:ext cx="4937570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6. pád – (o) kom? (o) čem?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5776" y="5147989"/>
            <a:ext cx="369844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7. pád – kým? čím?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80472" y="2915741"/>
            <a:ext cx="2016224" cy="55027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žen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ám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408464" y="3419797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žen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y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08464" y="3923853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žen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y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!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408464" y="4499917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žen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ách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3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Ženský rod –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ea typeface="+mj-ea"/>
                <a:cs typeface="+mj-cs"/>
              </a:rPr>
              <a:t>žena</a:t>
            </a:r>
            <a:endParaRPr kumimoji="0" lang="cs-CZ" sz="3600" b="1" i="0" u="none" strike="noStrike" kern="1200" cap="none" spc="0" normalizeH="0" baseline="0" noProof="0" dirty="0" smtClean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976416" y="467469"/>
            <a:ext cx="3888432" cy="1259946"/>
          </a:xfrm>
          <a:solidFill>
            <a:srgbClr val="006600"/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r"/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Množné číslo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8136656" y="4571925"/>
            <a:ext cx="1943969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     </a:t>
            </a:r>
            <a:r>
              <a:rPr lang="cs-CZ" sz="24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 lipách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08464" y="5003973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žen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ami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424688" y="1763613"/>
            <a:ext cx="1582358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lípy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309749" y="2339677"/>
            <a:ext cx="1770876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rgbClr val="FFC000"/>
                </a:solidFill>
              </a:rPr>
              <a:t>lip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208664" y="2915741"/>
            <a:ext cx="1584176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 </a:t>
            </a:r>
            <a:r>
              <a:rPr lang="cs-CZ" sz="2400" b="1" dirty="0" smtClean="0">
                <a:solidFill>
                  <a:srgbClr val="FFC000"/>
                </a:solidFill>
              </a:rPr>
              <a:t>lipám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496695" y="4067869"/>
            <a:ext cx="1368153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lípy!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8568704" y="5075981"/>
            <a:ext cx="1511921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lipami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328344" y="241168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(bez)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328344" y="349180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(pro)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328344" y="399586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328344" y="183562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328344" y="457192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87784" y="6732165"/>
            <a:ext cx="9598246" cy="493084"/>
          </a:xfrm>
          <a:prstGeom prst="rect">
            <a:avLst/>
          </a:prstGeom>
          <a:solidFill>
            <a:srgbClr val="0066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Koncovky jsou stejné.</a:t>
            </a:r>
          </a:p>
        </p:txBody>
      </p:sp>
      <p:sp>
        <p:nvSpPr>
          <p:cNvPr id="49" name="Slunce 48">
            <a:hlinkClick r:id="rId3" action="ppaction://hlinksldjump"/>
          </p:cNvPr>
          <p:cNvSpPr/>
          <p:nvPr/>
        </p:nvSpPr>
        <p:spPr>
          <a:xfrm>
            <a:off x="143768" y="1115541"/>
            <a:ext cx="1008112" cy="864096"/>
          </a:xfrm>
          <a:prstGeom prst="sun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8309749" y="3491805"/>
            <a:ext cx="1555099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 lípy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7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/>
      <p:bldP spid="35" grpId="0" animBg="1"/>
      <p:bldP spid="17" grpId="0" animBg="1"/>
      <p:bldP spid="27" grpId="0" animBg="1"/>
      <p:bldP spid="18" grpId="0" animBg="1"/>
      <p:bldP spid="4" grpId="0"/>
      <p:bldP spid="20" grpId="0"/>
      <p:bldP spid="21" grpId="0"/>
      <p:bldP spid="22" grpId="0"/>
      <p:bldP spid="23" grpId="0"/>
      <p:bldP spid="24" grpId="0"/>
      <p:bldP spid="25" grpId="0"/>
      <p:bldP spid="26" grpId="0" animBg="1"/>
      <p:bldP spid="29" grpId="0" animBg="1"/>
      <p:bldP spid="30" grpId="0" animBg="1"/>
      <p:bldP spid="31" grpId="0" animBg="1"/>
      <p:bldP spid="7" grpId="0" animBg="1"/>
      <p:bldP spid="36" grpId="0"/>
      <p:bldP spid="32" grpId="0" animBg="1"/>
      <p:bldP spid="37" grpId="0"/>
      <p:bldP spid="38" grpId="0"/>
      <p:bldP spid="39" grpId="0"/>
      <p:bldP spid="41" grpId="0"/>
      <p:bldP spid="42" grpId="0"/>
      <p:bldP spid="33" grpId="0" animBg="1"/>
      <p:bldP spid="43" grpId="0" animBg="1"/>
      <p:bldP spid="44" grpId="0" animBg="1"/>
      <p:bldP spid="45" grpId="0" animBg="1"/>
      <p:bldP spid="46" grpId="0" animBg="1"/>
      <p:bldP spid="48" grpId="0" animBg="1"/>
      <p:bldP spid="5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532884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l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Vyskloňujte společně podstatná jména  podle vzoru žena v množném čísle.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48024" y="6156101"/>
            <a:ext cx="7416824" cy="1122808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Vyberte si jedno z těchto podstatných jmen </a:t>
            </a:r>
          </a:p>
          <a:p>
            <a:r>
              <a:rPr lang="cs-CZ" sz="2400" b="1" dirty="0" smtClean="0">
                <a:solidFill>
                  <a:srgbClr val="FFC000"/>
                </a:solidFill>
              </a:rPr>
              <a:t>a vyskloňujte ho za domácí úkol v jednotném</a:t>
            </a:r>
          </a:p>
          <a:p>
            <a:r>
              <a:rPr lang="cs-CZ" sz="2400" b="1" dirty="0" smtClean="0">
                <a:solidFill>
                  <a:srgbClr val="FFC000"/>
                </a:solidFill>
              </a:rPr>
              <a:t>I množném čísle.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38" name="Výbuch 1 37">
            <a:hlinkClick r:id="rId3" action="ppaction://hlinksldjump"/>
          </p:cNvPr>
          <p:cNvSpPr/>
          <p:nvPr/>
        </p:nvSpPr>
        <p:spPr>
          <a:xfrm>
            <a:off x="8784728" y="1259557"/>
            <a:ext cx="1079873" cy="1296144"/>
          </a:xfrm>
          <a:prstGeom prst="irregularSeal1">
            <a:avLst/>
          </a:prstGeom>
          <a:solidFill>
            <a:srgbClr val="FFC0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431800" y="2195661"/>
            <a:ext cx="2736304" cy="2928659"/>
            <a:chOff x="647824" y="2123653"/>
            <a:chExt cx="1731640" cy="2114931"/>
          </a:xfrm>
        </p:grpSpPr>
        <p:sp>
          <p:nvSpPr>
            <p:cNvPr id="25" name="TextovéPole 24"/>
            <p:cNvSpPr txBox="1"/>
            <p:nvPr/>
          </p:nvSpPr>
          <p:spPr>
            <a:xfrm>
              <a:off x="1017317" y="3923853"/>
              <a:ext cx="777266" cy="314731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rgbClr val="663300"/>
                  </a:solidFill>
                </a:rPr>
                <a:t>hvězda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26" name="Picture 3" descr="C:\Documents and Settings\Alena T\Local Settings\Temporary Internet Files\Content.IE5\5PVMY0Y1\MC900441385[1]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47824" y="2123653"/>
              <a:ext cx="1731640" cy="173164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27" name="Skupina 26"/>
          <p:cNvGrpSpPr/>
          <p:nvPr/>
        </p:nvGrpSpPr>
        <p:grpSpPr>
          <a:xfrm>
            <a:off x="3744171" y="2195660"/>
            <a:ext cx="2895924" cy="3568597"/>
            <a:chOff x="4680273" y="3491805"/>
            <a:chExt cx="1959820" cy="2542794"/>
          </a:xfrm>
        </p:grpSpPr>
        <p:sp>
          <p:nvSpPr>
            <p:cNvPr id="28" name="TextovéPole 27"/>
            <p:cNvSpPr txBox="1"/>
            <p:nvPr/>
          </p:nvSpPr>
          <p:spPr>
            <a:xfrm>
              <a:off x="4895364" y="5724053"/>
              <a:ext cx="900630" cy="310546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rgbClr val="663300"/>
                  </a:solidFill>
                </a:rPr>
                <a:t>babička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29" name="Picture 8" descr="C:\Documents and Settings\Alena T\Local Settings\Temporary Internet Files\Content.IE5\5PVMY0Y1\MC900281822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680273" y="3491805"/>
              <a:ext cx="1959820" cy="218426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30" name="Skupina 29"/>
          <p:cNvGrpSpPr/>
          <p:nvPr/>
        </p:nvGrpSpPr>
        <p:grpSpPr>
          <a:xfrm>
            <a:off x="7200552" y="3563813"/>
            <a:ext cx="2563964" cy="2135096"/>
            <a:chOff x="7632600" y="3275781"/>
            <a:chExt cx="2059908" cy="1538100"/>
          </a:xfrm>
        </p:grpSpPr>
        <p:sp>
          <p:nvSpPr>
            <p:cNvPr id="31" name="TextovéPole 30"/>
            <p:cNvSpPr txBox="1"/>
            <p:nvPr/>
          </p:nvSpPr>
          <p:spPr>
            <a:xfrm>
              <a:off x="8926886" y="4499917"/>
              <a:ext cx="573357" cy="313964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9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rgbClr val="663300"/>
                  </a:solidFill>
                </a:rPr>
                <a:t>pila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32" name="Picture 6" descr="C:\Documents and Settings\Alena T\Local Settings\Temporary Internet Files\Content.IE5\YD0AU5DV\MC900215545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7632600" y="3275781"/>
              <a:ext cx="2059908" cy="142049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532884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cs-CZ" sz="7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SHRNUTÍ:</a:t>
            </a:r>
            <a:endParaRPr lang="cs-CZ" sz="7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3808" y="2195661"/>
            <a:ext cx="8280920" cy="2382191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Podle vzoru </a:t>
            </a:r>
            <a:r>
              <a:rPr lang="cs-CZ" sz="4000" b="1" dirty="0" smtClean="0">
                <a:solidFill>
                  <a:srgbClr val="CCFF99"/>
                </a:solidFill>
              </a:rPr>
              <a:t>žena </a:t>
            </a:r>
          </a:p>
          <a:p>
            <a:r>
              <a:rPr lang="cs-CZ" sz="4000" b="1" dirty="0" smtClean="0">
                <a:solidFill>
                  <a:srgbClr val="FFC000"/>
                </a:solidFill>
              </a:rPr>
              <a:t>se skloňují podstatná jména </a:t>
            </a:r>
            <a:r>
              <a:rPr lang="cs-CZ" sz="4000" b="1" smtClean="0">
                <a:solidFill>
                  <a:srgbClr val="FFC000"/>
                </a:solidFill>
              </a:rPr>
              <a:t>rodu ženského </a:t>
            </a:r>
            <a:r>
              <a:rPr lang="cs-CZ" sz="4000" b="1" dirty="0" smtClean="0">
                <a:solidFill>
                  <a:srgbClr val="FFC000"/>
                </a:solidFill>
              </a:rPr>
              <a:t>zakončená v </a:t>
            </a:r>
            <a:r>
              <a:rPr lang="cs-CZ" sz="4000" b="1" dirty="0" smtClean="0">
                <a:solidFill>
                  <a:srgbClr val="CCFF99"/>
                </a:solidFill>
              </a:rPr>
              <a:t>1. p. č. </a:t>
            </a:r>
            <a:r>
              <a:rPr lang="cs-CZ" sz="4000" b="1" dirty="0" err="1" smtClean="0">
                <a:solidFill>
                  <a:srgbClr val="CCFF99"/>
                </a:solidFill>
              </a:rPr>
              <a:t>j</a:t>
            </a:r>
            <a:r>
              <a:rPr lang="cs-CZ" sz="4000" b="1" dirty="0" smtClean="0">
                <a:solidFill>
                  <a:srgbClr val="CCFF99"/>
                </a:solidFill>
              </a:rPr>
              <a:t>. </a:t>
            </a:r>
            <a:r>
              <a:rPr lang="cs-CZ" sz="4000" b="1" dirty="0" smtClean="0">
                <a:solidFill>
                  <a:srgbClr val="FFC000"/>
                </a:solidFill>
              </a:rPr>
              <a:t>samohláskou </a:t>
            </a:r>
            <a:r>
              <a:rPr lang="cs-CZ" sz="4000" b="1" dirty="0" smtClean="0">
                <a:solidFill>
                  <a:srgbClr val="CCFF99"/>
                </a:solidFill>
              </a:rPr>
              <a:t>–a.</a:t>
            </a:r>
            <a:endParaRPr lang="cs-CZ" sz="2400" b="1" dirty="0">
              <a:solidFill>
                <a:srgbClr val="CCFF99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32000" y="5075981"/>
            <a:ext cx="7488832" cy="1695336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Vzor žena je vzor tvrdý.</a:t>
            </a:r>
          </a:p>
          <a:p>
            <a:r>
              <a:rPr lang="cs-CZ" sz="2800" b="1" dirty="0" smtClean="0">
                <a:solidFill>
                  <a:srgbClr val="CCFF99"/>
                </a:solidFill>
              </a:rPr>
              <a:t>V koncovkách </a:t>
            </a:r>
            <a:r>
              <a:rPr lang="cs-CZ" sz="2800" b="1" dirty="0" smtClean="0">
                <a:solidFill>
                  <a:srgbClr val="FFC000"/>
                </a:solidFill>
              </a:rPr>
              <a:t>vzoru žena  se píše 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tvrdé </a:t>
            </a:r>
            <a:r>
              <a:rPr lang="cs-CZ" sz="2800" b="1" dirty="0" smtClean="0">
                <a:solidFill>
                  <a:srgbClr val="CCFF99"/>
                </a:solidFill>
              </a:rPr>
              <a:t>–</a:t>
            </a:r>
            <a:r>
              <a:rPr lang="cs-CZ" sz="2800" b="1" dirty="0" err="1" smtClean="0">
                <a:solidFill>
                  <a:srgbClr val="CCFF99"/>
                </a:solidFill>
              </a:rPr>
              <a:t>y</a:t>
            </a:r>
            <a:r>
              <a:rPr lang="cs-CZ" sz="2800" b="1" dirty="0" smtClean="0">
                <a:solidFill>
                  <a:srgbClr val="CCFF99"/>
                </a:solidFill>
              </a:rPr>
              <a:t>. </a:t>
            </a:r>
          </a:p>
          <a:p>
            <a:r>
              <a:rPr lang="cs-CZ" sz="2800" b="1" dirty="0" smtClean="0">
                <a:solidFill>
                  <a:srgbClr val="CCFF99"/>
                </a:solidFill>
              </a:rPr>
              <a:t>Pouze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smtClean="0">
                <a:solidFill>
                  <a:srgbClr val="CCFF99"/>
                </a:solidFill>
              </a:rPr>
              <a:t>v 7. p. č. mn. je koncovka  –</a:t>
            </a:r>
            <a:r>
              <a:rPr lang="cs-CZ" sz="2800" b="1" dirty="0" err="1" smtClean="0">
                <a:solidFill>
                  <a:srgbClr val="CCFF99"/>
                </a:solidFill>
              </a:rPr>
              <a:t>ami</a:t>
            </a:r>
            <a:r>
              <a:rPr lang="cs-CZ" sz="2800" b="1" dirty="0" smtClean="0">
                <a:solidFill>
                  <a:srgbClr val="CCFF99"/>
                </a:solidFill>
              </a:rPr>
              <a:t>.</a:t>
            </a:r>
            <a:endParaRPr lang="cs-CZ" sz="2800" b="1" dirty="0">
              <a:solidFill>
                <a:srgbClr val="CCFF99"/>
              </a:solidFill>
            </a:endParaRPr>
          </a:p>
        </p:txBody>
      </p:sp>
      <p:pic>
        <p:nvPicPr>
          <p:cNvPr id="3080" name="Picture 8" descr="C:\Documents and Settings\Alena T\Local Settings\Temporary Internet Files\Content.IE5\2BR23QX1\MP9001827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503807" y="4787948"/>
            <a:ext cx="1656184" cy="2515723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82" name="Picture 10" descr="C:\Documents and Settings\Alena T\Local Settings\Temporary Internet Files\Content.IE5\2BR23QX1\MP90040261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84528" y="467469"/>
            <a:ext cx="2736304" cy="2189043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Doplňte uvedené tvary podstatných jmen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3808" y="1539697"/>
          <a:ext cx="9361040" cy="54805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40260"/>
                <a:gridCol w="2340260"/>
                <a:gridCol w="2340260"/>
                <a:gridCol w="2340260"/>
              </a:tblGrid>
              <a:tr h="9134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 p. č. </a:t>
                      </a:r>
                      <a:r>
                        <a:rPr lang="cs-CZ" dirty="0" err="1" smtClean="0"/>
                        <a:t>j</a:t>
                      </a:r>
                      <a:r>
                        <a:rPr lang="cs-CZ" dirty="0" smtClean="0"/>
                        <a:t>.</a:t>
                      </a:r>
                    </a:p>
                    <a:p>
                      <a:r>
                        <a:rPr lang="cs-CZ" dirty="0" smtClean="0"/>
                        <a:t>Pro koho, co?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p. č. mn.</a:t>
                      </a:r>
                    </a:p>
                    <a:p>
                      <a:r>
                        <a:rPr lang="cs-CZ" dirty="0" smtClean="0"/>
                        <a:t>Komu, čemu?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 p. č. mn.</a:t>
                      </a:r>
                    </a:p>
                    <a:p>
                      <a:r>
                        <a:rPr lang="cs-CZ" dirty="0" smtClean="0"/>
                        <a:t>S kým, čím?</a:t>
                      </a:r>
                      <a:endParaRPr lang="cs-CZ" dirty="0"/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teta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tetu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tetám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tetami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chata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chatu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chatám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chatami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loďka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loďku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loďkám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loďkami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kachna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kachnu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kachnám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kachnami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babička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babičku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babičkám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babičkami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2736056" y="2411685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88584" y="4283893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88584" y="3347789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88584" y="2411685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12320" y="5219997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112320" y="6156101"/>
            <a:ext cx="2376264" cy="864096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88584" y="6156101"/>
            <a:ext cx="2376264" cy="864096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88584" y="5219997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736056" y="6156101"/>
            <a:ext cx="2376264" cy="864096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112320" y="2411685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112320" y="3347789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112320" y="4283893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736056" y="3347789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736056" y="4283893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736056" y="5219997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5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5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7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7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0" grpId="0" animBg="1"/>
      <p:bldP spid="21" grpId="0" animBg="1"/>
      <p:bldP spid="2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/>
          <p:cNvSpPr txBox="1"/>
          <p:nvPr/>
        </p:nvSpPr>
        <p:spPr>
          <a:xfrm>
            <a:off x="3672160" y="4139877"/>
            <a:ext cx="3816424" cy="435825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Znáte jména těchto žen?</a:t>
            </a:r>
            <a:endParaRPr lang="cs-CZ" sz="2400" b="1" dirty="0">
              <a:solidFill>
                <a:schemeClr val="bg1">
                  <a:lumMod val="9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663300"/>
          </a:solidFill>
          <a:ln>
            <a:solidFill>
              <a:schemeClr val="bg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Víte</a:t>
            </a:r>
            <a:r>
              <a:rPr lang="cs-CZ" sz="6000" smtClean="0">
                <a:solidFill>
                  <a:srgbClr val="FFC000"/>
                </a:solidFill>
                <a:latin typeface="Arial Black" pitchFamily="34" charset="0"/>
              </a:rPr>
              <a:t>, znáte…?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808" y="1763613"/>
            <a:ext cx="9073008" cy="435825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Žena je dospělý člověk samičího pohlaví. 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1800" y="4571925"/>
            <a:ext cx="2376264" cy="1237198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C000"/>
                </a:solidFill>
              </a:rPr>
              <a:t>Tento symbol je symbolem pro ženu. </a:t>
            </a:r>
          </a:p>
          <a:p>
            <a:r>
              <a:rPr lang="cs-CZ" sz="1600" b="1" dirty="0" smtClean="0">
                <a:solidFill>
                  <a:srgbClr val="FFC000"/>
                </a:solidFill>
              </a:rPr>
              <a:t>Symbol představuje </a:t>
            </a:r>
          </a:p>
          <a:p>
            <a:r>
              <a:rPr lang="cs-CZ" sz="1600" b="1" dirty="0" smtClean="0">
                <a:solidFill>
                  <a:srgbClr val="FFC000"/>
                </a:solidFill>
              </a:rPr>
              <a:t>duši  (kolečko) </a:t>
            </a:r>
          </a:p>
          <a:p>
            <a:r>
              <a:rPr lang="cs-CZ" sz="1600" b="1" dirty="0" smtClean="0">
                <a:solidFill>
                  <a:srgbClr val="FFC000"/>
                </a:solidFill>
              </a:rPr>
              <a:t>nad hmotou (křížem).</a:t>
            </a:r>
            <a:endParaRPr lang="cs-CZ" sz="1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28344" y="2411685"/>
            <a:ext cx="2880320" cy="664797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Žena, která porodila dítě, je matka.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3808" y="6300117"/>
            <a:ext cx="2304256" cy="779316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1">
                    <a:lumMod val="95000"/>
                  </a:schemeClr>
                </a:solidFill>
              </a:rPr>
              <a:t>žena</a:t>
            </a:r>
            <a:endParaRPr lang="cs-CZ" sz="4800" b="1" dirty="0">
              <a:solidFill>
                <a:schemeClr val="bg1">
                  <a:lumMod val="9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6146" name="Picture 2" descr="Soubor:Symbol venus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3808" y="2411685"/>
            <a:ext cx="1312192" cy="20288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148" name="Picture 4" descr="C:\Documents and Settings\Alena T\Local Settings\Temporary Internet Files\Content.IE5\YD0AU5DV\MP90040714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08064" y="2411685"/>
            <a:ext cx="2376264" cy="1583557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7" name="TextovéPole 16"/>
          <p:cNvSpPr txBox="1"/>
          <p:nvPr/>
        </p:nvSpPr>
        <p:spPr>
          <a:xfrm>
            <a:off x="5976416" y="3203773"/>
            <a:ext cx="3600400" cy="6362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rgbClr val="002060"/>
                </a:solidFill>
                <a:latin typeface="Arial Black" pitchFamily="34" charset="0"/>
              </a:rPr>
              <a:t>Jak jinak matce můžeme říkat</a:t>
            </a:r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?</a:t>
            </a:r>
            <a:endParaRPr lang="cs-CZ" sz="2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pic>
        <p:nvPicPr>
          <p:cNvPr id="6150" name="Picture 6" descr="Soubor:Bo&amp;zcaron;ena N&amp;ecaron;mcová 185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86606" y="4139878"/>
            <a:ext cx="1890210" cy="2520280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152" name="Picture 8" descr="Soubor:Dana Zatopkova LQ.jpg"/>
          <p:cNvPicPr>
            <a:picLocks noChangeAspect="1" noChangeArrowheads="1"/>
          </p:cNvPicPr>
          <p:nvPr/>
        </p:nvPicPr>
        <p:blipFill>
          <a:blip r:embed="rId6" cstate="print">
            <a:lum bright="10000"/>
          </a:blip>
          <a:srcRect/>
          <a:stretch>
            <a:fillRect/>
          </a:stretch>
        </p:blipFill>
        <p:spPr bwMode="auto">
          <a:xfrm flipH="1">
            <a:off x="2952080" y="4715941"/>
            <a:ext cx="1649534" cy="2033068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154" name="Picture 10" descr="File:Petra Kvitová at the 2010 US Open 01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56336" y="5364013"/>
            <a:ext cx="1964073" cy="2060216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0" name="TextovéPole 19"/>
          <p:cNvSpPr txBox="1"/>
          <p:nvPr/>
        </p:nvSpPr>
        <p:spPr>
          <a:xfrm>
            <a:off x="2952080" y="6804173"/>
            <a:ext cx="2088232" cy="607474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rgbClr val="FFC000"/>
                </a:solidFill>
              </a:rPr>
              <a:t>Dana </a:t>
            </a:r>
            <a:r>
              <a:rPr lang="cs-CZ" sz="1200" b="1" dirty="0" err="1" smtClean="0">
                <a:solidFill>
                  <a:srgbClr val="FFC000"/>
                </a:solidFill>
              </a:rPr>
              <a:t>Zátopková</a:t>
            </a:r>
            <a:r>
              <a:rPr lang="cs-CZ" sz="1200" b="1" dirty="0" smtClean="0">
                <a:solidFill>
                  <a:srgbClr val="FFC000"/>
                </a:solidFill>
              </a:rPr>
              <a:t>, </a:t>
            </a:r>
          </a:p>
          <a:p>
            <a:r>
              <a:rPr lang="cs-CZ" sz="1200" b="1" dirty="0" smtClean="0">
                <a:solidFill>
                  <a:srgbClr val="FFC000"/>
                </a:solidFill>
              </a:rPr>
              <a:t>olympijská</a:t>
            </a:r>
          </a:p>
          <a:p>
            <a:r>
              <a:rPr lang="cs-CZ" sz="1200" b="1" dirty="0" smtClean="0">
                <a:solidFill>
                  <a:srgbClr val="FFC000"/>
                </a:solidFill>
              </a:rPr>
              <a:t>vítězka v hodu oštěpem.</a:t>
            </a:r>
            <a:endParaRPr lang="cs-CZ" sz="1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184328" y="4643933"/>
            <a:ext cx="2088232" cy="607474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Petra </a:t>
            </a:r>
            <a:r>
              <a:rPr lang="cs-CZ" sz="1200" b="1" dirty="0" err="1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Kvitová</a:t>
            </a:r>
            <a:r>
              <a:rPr lang="cs-CZ" sz="1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,</a:t>
            </a:r>
          </a:p>
          <a:p>
            <a:r>
              <a:rPr lang="cs-CZ" sz="1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vítězka Wimbledonu,          </a:t>
            </a:r>
            <a:r>
              <a:rPr lang="cs-CZ" sz="1200" b="1" dirty="0" err="1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Fed</a:t>
            </a:r>
            <a:r>
              <a:rPr lang="cs-CZ" sz="1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b="1" dirty="0" err="1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Cupu</a:t>
            </a:r>
            <a:r>
              <a:rPr lang="cs-CZ" sz="1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 atd., tenis.</a:t>
            </a:r>
            <a:endParaRPr lang="cs-CZ" sz="1200" b="1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344568" y="6804173"/>
            <a:ext cx="2232248" cy="607474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rgbClr val="FFC000"/>
                </a:solidFill>
              </a:rPr>
              <a:t>Božena Němcová,</a:t>
            </a:r>
          </a:p>
          <a:p>
            <a:r>
              <a:rPr lang="cs-CZ" sz="1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která psala pohádky, známe i román Babička a další.</a:t>
            </a:r>
            <a:endParaRPr lang="cs-CZ" sz="1200" b="1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3" grpId="0" animBg="1"/>
      <p:bldP spid="4" grpId="0" animBg="1"/>
      <p:bldP spid="13" grpId="0" animBg="1"/>
      <p:bldP spid="14" grpId="0" animBg="1"/>
      <p:bldP spid="17" grpId="0" animBg="1"/>
      <p:bldP spid="20" grpId="0" animBg="1"/>
      <p:bldP spid="21" grpId="0" animBg="1"/>
      <p:bldP spid="2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9792" y="1691605"/>
            <a:ext cx="9217024" cy="4786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chemeClr val="bg1">
                    <a:lumMod val="85000"/>
                  </a:schemeClr>
                </a:solidFill>
              </a:rPr>
              <a:t>Zdroje: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b="1" dirty="0" smtClean="0">
                <a:solidFill>
                  <a:schemeClr val="bg1">
                    <a:lumMod val="85000"/>
                  </a:schemeClr>
                </a:solidFill>
              </a:rPr>
              <a:t>učebnice: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ČECHURA, Rudolf. </a:t>
            </a:r>
            <a:r>
              <a:rPr lang="cs-CZ" sz="1600" i="1" dirty="0" smtClean="0">
                <a:solidFill>
                  <a:schemeClr val="bg1">
                    <a:lumMod val="85000"/>
                  </a:schemeClr>
                </a:solidFill>
              </a:rPr>
              <a:t>Český jazyk 4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. Praha: Alter, 1996, ISBN 80-85775-47-6.</a:t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 internet -</a:t>
            </a:r>
          </a:p>
          <a:p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http://cs.wikipedia.org/wiki/%C5%BDena</a:t>
            </a:r>
            <a:endParaRPr lang="cs-CZ" sz="1600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2000" b="1" dirty="0" smtClean="0">
                <a:solidFill>
                  <a:schemeClr val="bg1">
                    <a:lumMod val="85000"/>
                  </a:schemeClr>
                </a:solidFill>
              </a:rPr>
              <a:t>Obrázky: 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  <a:hlinkClick r:id="rId3"/>
              </a:rPr>
              <a:t>www.office.</a:t>
            </a:r>
            <a:r>
              <a:rPr lang="cs-CZ" sz="1600" dirty="0" err="1" smtClean="0">
                <a:solidFill>
                  <a:schemeClr val="bg1">
                    <a:lumMod val="85000"/>
                  </a:schemeClr>
                </a:solidFill>
                <a:hlinkClick r:id="rId3"/>
              </a:rPr>
              <a:t>microsoft.com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symbol – žena - REI-ARTUR. </a:t>
            </a:r>
            <a:r>
              <a:rPr lang="cs-CZ" sz="1600" i="1" dirty="0" err="1" smtClean="0">
                <a:solidFill>
                  <a:schemeClr val="bg1">
                    <a:lumMod val="85000"/>
                  </a:schemeClr>
                </a:solidFill>
              </a:rPr>
              <a:t>Wikipedia.cz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 [online]. [cit. 3.3.2013]. Dostupný na WWW: 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  <a:hlinkClick r:id="rId4"/>
              </a:rPr>
              <a:t>http://upload.wikimedia.org/wikipedia/commons/7/74/Symbol_venus.svg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Božena Němcová - MALOCH. </a:t>
            </a:r>
            <a:r>
              <a:rPr lang="cs-CZ" sz="1600" i="1" dirty="0" err="1" smtClean="0">
                <a:solidFill>
                  <a:schemeClr val="bg1">
                    <a:lumMod val="85000"/>
                  </a:schemeClr>
                </a:solidFill>
              </a:rPr>
              <a:t>Wikipedia.cz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 [online]. [cit. 3.3.2013]. Dostupný na WWW: 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  <a:hlinkClick r:id="rId5"/>
              </a:rPr>
              <a:t>http://upload.wikimedia.org/wikipedia/commons/b/b2/Bo%C5%BEena_N%C4%9Bmcov%C3%A1_1850.jpg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Dana </a:t>
            </a:r>
            <a:r>
              <a:rPr lang="cs-CZ" sz="1600" dirty="0" err="1" smtClean="0">
                <a:solidFill>
                  <a:schemeClr val="bg1">
                    <a:lumMod val="85000"/>
                  </a:schemeClr>
                </a:solidFill>
              </a:rPr>
              <a:t>Zátopková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 - NOVÁK, Petr. </a:t>
            </a:r>
            <a:r>
              <a:rPr lang="cs-CZ" sz="1600" i="1" dirty="0" err="1" smtClean="0">
                <a:solidFill>
                  <a:schemeClr val="bg1">
                    <a:lumMod val="85000"/>
                  </a:schemeClr>
                </a:solidFill>
              </a:rPr>
              <a:t>Wikipedia.cz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 [online]. [cit. 3.3.2013]. Dostupný na WWW: 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  <a:hlinkClick r:id="rId6"/>
              </a:rPr>
              <a:t>http://upload.wikimedia.org/wikipedia/commons/8/89/Dana_Zatopkova_LQ.jpg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Petra </a:t>
            </a:r>
            <a:r>
              <a:rPr lang="cs-CZ" sz="1600" dirty="0" err="1" smtClean="0">
                <a:solidFill>
                  <a:schemeClr val="bg1">
                    <a:lumMod val="85000"/>
                  </a:schemeClr>
                </a:solidFill>
              </a:rPr>
              <a:t>Kvitová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 - </a:t>
            </a:r>
            <a:r>
              <a:rPr lang="it-IT" sz="1600" dirty="0" smtClean="0">
                <a:solidFill>
                  <a:schemeClr val="bg1">
                    <a:lumMod val="85000"/>
                  </a:schemeClr>
                </a:solidFill>
              </a:rPr>
              <a:t>MESIANO. </a:t>
            </a:r>
            <a:r>
              <a:rPr lang="it-IT" sz="1600" i="1" dirty="0" smtClean="0">
                <a:solidFill>
                  <a:schemeClr val="bg1">
                    <a:lumMod val="85000"/>
                  </a:schemeClr>
                </a:solidFill>
              </a:rPr>
              <a:t>Wikipedia.cz</a:t>
            </a:r>
            <a:r>
              <a:rPr lang="it-IT" sz="1600" dirty="0" smtClean="0">
                <a:solidFill>
                  <a:schemeClr val="bg1">
                    <a:lumMod val="85000"/>
                  </a:schemeClr>
                </a:solidFill>
              </a:rPr>
              <a:t> [online]. [cit. 3.3.2013]. Dostupný na WWW: </a:t>
            </a:r>
            <a:r>
              <a:rPr lang="it-IT" sz="1600" dirty="0" smtClean="0">
                <a:solidFill>
                  <a:schemeClr val="bg1">
                    <a:lumMod val="85000"/>
                  </a:schemeClr>
                </a:solidFill>
                <a:hlinkClick r:id="rId7"/>
              </a:rPr>
              <a:t>http://upload.wikimedia.org/wikipedia/commons/d/d2/Petra_Kvitov%C3%A1_at_the_2010_US_Open_01.jpg?uselang=cs</a:t>
            </a:r>
            <a:endParaRPr lang="cs-CZ" sz="1600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2085</TotalTime>
  <Words>786</Words>
  <Application>Microsoft Office PowerPoint</Application>
  <PresentationFormat>Vlastní</PresentationFormat>
  <Paragraphs>182</Paragraphs>
  <Slides>12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VZORY podstatných jmen</vt:lpstr>
      <vt:lpstr>Snímek 4</vt:lpstr>
      <vt:lpstr>Jednotné číslo</vt:lpstr>
      <vt:lpstr>Najděte podstatná jména, která se skloňují podle vzoru žena, a vyskloňujte je společně              ve třídě v jednotném čísle.</vt:lpstr>
      <vt:lpstr>Množné číslo</vt:lpstr>
      <vt:lpstr>Vyskloňujte společně podstatná jména  podle vzoru žena v množném čísle.</vt:lpstr>
      <vt:lpstr>SHRNUTÍ:</vt:lpstr>
      <vt:lpstr>Snímek 10</vt:lpstr>
      <vt:lpstr>Víte, znáte…?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- žena</dc:title>
  <dc:subject>Český jazyk 4</dc:subject>
  <dc:creator>Mgr. Jana Kneřová</dc:creator>
  <cp:lastModifiedBy>Alena T.</cp:lastModifiedBy>
  <cp:revision>254</cp:revision>
  <cp:lastPrinted>1601-01-01T00:00:00Z</cp:lastPrinted>
  <dcterms:created xsi:type="dcterms:W3CDTF">2011-08-21T18:05:50Z</dcterms:created>
  <dcterms:modified xsi:type="dcterms:W3CDTF">2013-03-10T14:24:28Z</dcterms:modified>
  <cp:category>PJ - skloňování</cp:category>
</cp:coreProperties>
</file>