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28" r:id="rId1"/>
  </p:sldMasterIdLst>
  <p:notesMasterIdLst>
    <p:notesMasterId r:id="rId14"/>
  </p:notesMasterIdLst>
  <p:sldIdLst>
    <p:sldId id="256" r:id="rId2"/>
    <p:sldId id="257" r:id="rId3"/>
    <p:sldId id="260" r:id="rId4"/>
    <p:sldId id="286" r:id="rId5"/>
    <p:sldId id="287" r:id="rId6"/>
    <p:sldId id="288" r:id="rId7"/>
    <p:sldId id="280" r:id="rId8"/>
    <p:sldId id="289" r:id="rId9"/>
    <p:sldId id="290" r:id="rId10"/>
    <p:sldId id="285" r:id="rId11"/>
    <p:sldId id="291" r:id="rId12"/>
    <p:sldId id="272" r:id="rId13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40" y="468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40314414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První řada</a:t>
            </a:r>
            <a:r>
              <a:rPr lang="cs-CZ" baseline="0" dirty="0" smtClean="0"/>
              <a:t> příkladů se objeví sama, vždy po kliknutí. V další řadě se objeví obrázek, žáci určují možnosti a pak se jim otevře kliknutím řešení.</a:t>
            </a:r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Postupné odhalování obrázků. S řešením automaticky naskočí další obrázek.</a:t>
            </a:r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možné vytisknout i jako pracovní list.</a:t>
            </a:r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zároveň mohou</a:t>
            </a:r>
            <a:r>
              <a:rPr lang="cs-CZ" baseline="0" dirty="0" smtClean="0"/>
              <a:t> říkat</a:t>
            </a:r>
            <a:r>
              <a:rPr lang="cs-CZ" dirty="0" smtClean="0"/>
              <a:t> pomocná</a:t>
            </a:r>
            <a:r>
              <a:rPr lang="cs-CZ" baseline="0" dirty="0" smtClean="0"/>
              <a:t> zájmena, určovat i osoby.</a:t>
            </a:r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2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4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6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8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73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6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4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3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2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0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9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88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3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868" indent="0">
              <a:buNone/>
              <a:defRPr sz="2200" b="1"/>
            </a:lvl2pPr>
            <a:lvl3pPr marL="1007734" indent="0">
              <a:buNone/>
              <a:defRPr sz="2000" b="1"/>
            </a:lvl3pPr>
            <a:lvl4pPr marL="1511602" indent="0">
              <a:buNone/>
              <a:defRPr sz="1800" b="1"/>
            </a:lvl4pPr>
            <a:lvl5pPr marL="2015468" indent="0">
              <a:buNone/>
              <a:defRPr sz="1800" b="1"/>
            </a:lvl5pPr>
            <a:lvl6pPr marL="2519335" indent="0">
              <a:buNone/>
              <a:defRPr sz="1800" b="1"/>
            </a:lvl6pPr>
            <a:lvl7pPr marL="3023201" indent="0">
              <a:buNone/>
              <a:defRPr sz="1800" b="1"/>
            </a:lvl7pPr>
            <a:lvl8pPr marL="3527069" indent="0">
              <a:buNone/>
              <a:defRPr sz="1800" b="1"/>
            </a:lvl8pPr>
            <a:lvl9pPr marL="4030936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7" y="300990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5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868" indent="0">
              <a:buNone/>
              <a:defRPr sz="3100"/>
            </a:lvl2pPr>
            <a:lvl3pPr marL="1007734" indent="0">
              <a:buNone/>
              <a:defRPr sz="2600"/>
            </a:lvl3pPr>
            <a:lvl4pPr marL="1511602" indent="0">
              <a:buNone/>
              <a:defRPr sz="2200"/>
            </a:lvl4pPr>
            <a:lvl5pPr marL="2015468" indent="0">
              <a:buNone/>
              <a:defRPr sz="2200"/>
            </a:lvl5pPr>
            <a:lvl6pPr marL="2519335" indent="0">
              <a:buNone/>
              <a:defRPr sz="2200"/>
            </a:lvl6pPr>
            <a:lvl7pPr marL="3023201" indent="0">
              <a:buNone/>
              <a:defRPr sz="2200"/>
            </a:lvl7pPr>
            <a:lvl8pPr marL="3527069" indent="0">
              <a:buNone/>
              <a:defRPr sz="2200"/>
            </a:lvl8pPr>
            <a:lvl9pPr marL="4030936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868" indent="0">
              <a:buNone/>
              <a:defRPr sz="1300"/>
            </a:lvl2pPr>
            <a:lvl3pPr marL="1007734" indent="0">
              <a:buNone/>
              <a:defRPr sz="1100"/>
            </a:lvl3pPr>
            <a:lvl4pPr marL="1511602" indent="0">
              <a:buNone/>
              <a:defRPr sz="1000"/>
            </a:lvl4pPr>
            <a:lvl5pPr marL="2015468" indent="0">
              <a:buNone/>
              <a:defRPr sz="1000"/>
            </a:lvl5pPr>
            <a:lvl6pPr marL="2519335" indent="0">
              <a:buNone/>
              <a:defRPr sz="1000"/>
            </a:lvl6pPr>
            <a:lvl7pPr marL="3023201" indent="0">
              <a:buNone/>
              <a:defRPr sz="1000"/>
            </a:lvl7pPr>
            <a:lvl8pPr marL="3527069" indent="0">
              <a:buNone/>
              <a:defRPr sz="1000"/>
            </a:lvl8pPr>
            <a:lvl9pPr marL="4030936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72" tIns="50387" rIns="100772" bIns="5038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7"/>
            <a:ext cx="9072563" cy="4989036"/>
          </a:xfrm>
          <a:prstGeom prst="rect">
            <a:avLst/>
          </a:prstGeom>
        </p:spPr>
        <p:txBody>
          <a:bodyPr vert="horz" lIns="100772" tIns="50387" rIns="100772" bIns="5038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1"/>
            <a:ext cx="3192198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1"/>
            <a:ext cx="2352146" cy="402483"/>
          </a:xfrm>
          <a:prstGeom prst="rect">
            <a:avLst/>
          </a:prstGeom>
        </p:spPr>
        <p:txBody>
          <a:bodyPr vert="horz" lIns="100772" tIns="50387" rIns="100772" bIns="5038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1007734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900" indent="-377900" algn="l" defTabSz="1007734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784" indent="-314916" algn="l" defTabSz="1007734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6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534" indent="-251934" algn="l" defTabSz="1007734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7402" indent="-251934" algn="l" defTabSz="1007734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1269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5136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9003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2870" indent="-251934" algn="l" defTabSz="100773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8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734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602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4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335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201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069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936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gif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Relationship Id="rId9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2000" y="899517"/>
            <a:ext cx="5751513" cy="1408113"/>
          </a:xfrm>
          <a:prstGeom prst="rect">
            <a:avLst/>
          </a:prstGeom>
          <a:noFill/>
          <a:ln w="19050">
            <a:solidFill>
              <a:srgbClr val="008000"/>
            </a:solidFill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051192"/>
              </p:ext>
            </p:extLst>
          </p:nvPr>
        </p:nvGraphicFramePr>
        <p:xfrm>
          <a:off x="935856" y="2627709"/>
          <a:ext cx="8496944" cy="4102443"/>
        </p:xfrm>
        <a:graphic>
          <a:graphicData uri="http://schemas.openxmlformats.org/drawingml/2006/table">
            <a:tbl>
              <a:tblPr/>
              <a:tblGrid>
                <a:gridCol w="4154063"/>
                <a:gridCol w="4342881"/>
              </a:tblGrid>
              <a:tr h="24924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VY_32_INOVACE_11_ČJ_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Slovesa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_ osoba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3 - Slovní druhy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Seznámení s pojmem sloveso,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osoba    a číslo sloves. 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si vyzkouší nové poznatky na praktických cvičeních – třídění, doplňování, vyhledávání v textu.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DUM obsahuje animace.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netopýr 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7784" y="827509"/>
            <a:ext cx="3460528" cy="288032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863848" y="1979637"/>
            <a:ext cx="8424936" cy="1466235"/>
          </a:xfrm>
          <a:prstGeom prst="rect">
            <a:avLst/>
          </a:prstGeom>
          <a:noFill/>
          <a:ln>
            <a:solidFill>
              <a:srgbClr val="00800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SLOVESA</a:t>
            </a: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755501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60192" y="4139877"/>
            <a:ext cx="2449710" cy="9510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osoba</a:t>
            </a:r>
            <a:endParaRPr lang="cs-CZ" sz="6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Obrázek 6" descr="a - kachn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68214" y="5508029"/>
            <a:ext cx="2021860" cy="1424930"/>
          </a:xfrm>
          <a:prstGeom prst="rect">
            <a:avLst/>
          </a:prstGeom>
          <a:ln w="1905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Obrázek 8" descr="povyk 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19832" y="5364013"/>
            <a:ext cx="1695860" cy="1494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Co jsou SLOVESA?</a:t>
            </a:r>
            <a:endParaRPr lang="cs-CZ" sz="6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3808" y="1979637"/>
            <a:ext cx="9361040" cy="123726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Slovesa jsou slova, co osoby, zvířata a věci dělají nebo co se s nimi děje. </a:t>
            </a:r>
            <a:endParaRPr lang="cs-CZ" sz="4000" b="1" dirty="0">
              <a:solidFill>
                <a:srgbClr val="FFC000"/>
              </a:solidFill>
            </a:endParaRPr>
          </a:p>
        </p:txBody>
      </p:sp>
      <p:pic>
        <p:nvPicPr>
          <p:cNvPr id="1027" name="Picture 3" descr="C:\Documents and Settings\Alena T\Local Settings\Temporary Internet Files\Content.IE5\I2UEUHMN\MP9004485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816" y="3419797"/>
            <a:ext cx="1907964" cy="1271976"/>
          </a:xfrm>
          <a:prstGeom prst="rect">
            <a:avLst/>
          </a:prstGeom>
          <a:noFill/>
          <a:ln w="1905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 descr="C:\Documents and Settings\Alena T\Local Settings\Temporary Internet Files\Content.IE5\H71VGJ2G\MC90022897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36656" y="3779837"/>
            <a:ext cx="1224932" cy="1512168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503808" y="4787949"/>
            <a:ext cx="2029723" cy="435825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učitelka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učí 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848624" y="5364013"/>
            <a:ext cx="1656223" cy="1122808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zámečník</a:t>
            </a:r>
          </a:p>
          <a:p>
            <a:pPr algn="ctr"/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opravuje </a:t>
            </a:r>
          </a:p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zámek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031" name="Picture 7" descr="C:\Documents and Settings\Alena T\Local Settings\Temporary Internet Files\Content.IE5\I2UEUHMN\MC90019642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56136" y="3707829"/>
            <a:ext cx="3309410" cy="1296144"/>
          </a:xfrm>
          <a:prstGeom prst="rect">
            <a:avLst/>
          </a:prstGeom>
          <a:noFill/>
          <a:ln w="1905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TextovéPole 24"/>
          <p:cNvSpPr txBox="1"/>
          <p:nvPr/>
        </p:nvSpPr>
        <p:spPr>
          <a:xfrm>
            <a:off x="503808" y="5292005"/>
            <a:ext cx="3096344" cy="4358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 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Věrka se učí, je učena</a:t>
            </a:r>
            <a:r>
              <a:rPr lang="cs-CZ" sz="2000" b="1" dirty="0" smtClean="0">
                <a:solidFill>
                  <a:srgbClr val="008000"/>
                </a:solidFill>
              </a:rPr>
              <a:t> </a:t>
            </a:r>
            <a:endParaRPr lang="cs-CZ" sz="2000" b="1" dirty="0">
              <a:solidFill>
                <a:srgbClr val="008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104208" y="5292005"/>
            <a:ext cx="2645276" cy="435825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tygr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leží, dívá se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9" name="Obrázek 28" descr="a-kočk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75816" y="5868069"/>
            <a:ext cx="1617415" cy="1392037"/>
          </a:xfrm>
          <a:prstGeom prst="rect">
            <a:avLst/>
          </a:prstGeom>
        </p:spPr>
      </p:pic>
      <p:sp>
        <p:nvSpPr>
          <p:cNvPr id="30" name="TextovéPole 29"/>
          <p:cNvSpPr txBox="1"/>
          <p:nvPr/>
        </p:nvSpPr>
        <p:spPr>
          <a:xfrm>
            <a:off x="2232000" y="6516141"/>
            <a:ext cx="2206053" cy="779316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kočka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sedí, </a:t>
            </a:r>
          </a:p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mává </a:t>
            </a:r>
            <a:r>
              <a:rPr lang="cs-CZ" sz="2400" b="1" dirty="0" smtClean="0">
                <a:solidFill>
                  <a:srgbClr val="FFC000"/>
                </a:solidFill>
              </a:rPr>
              <a:t>ocasem</a:t>
            </a:r>
            <a:endParaRPr lang="cs-CZ" sz="2400" b="1" dirty="0">
              <a:solidFill>
                <a:srgbClr val="FFC000"/>
              </a:solidFill>
            </a:endParaRPr>
          </a:p>
        </p:txBody>
      </p:sp>
      <p:pic>
        <p:nvPicPr>
          <p:cNvPr id="31" name="Obrázek 30" descr="hlemýžď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4680272" y="6084093"/>
            <a:ext cx="2147438" cy="1123660"/>
          </a:xfrm>
          <a:prstGeom prst="rect">
            <a:avLst/>
          </a:prstGeom>
        </p:spPr>
      </p:pic>
      <p:sp>
        <p:nvSpPr>
          <p:cNvPr id="32" name="TextovéPole 31"/>
          <p:cNvSpPr txBox="1"/>
          <p:nvPr/>
        </p:nvSpPr>
        <p:spPr>
          <a:xfrm>
            <a:off x="6768504" y="6804173"/>
            <a:ext cx="2201244" cy="435825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hlemýžď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leze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  <p:bldP spid="25" grpId="0" animBg="1"/>
      <p:bldP spid="26" grpId="0" animBg="1"/>
      <p:bldP spid="30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Doplňte slovesa k obrázkům:</a:t>
            </a:r>
            <a:endParaRPr lang="cs-CZ" sz="4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1800" y="3275781"/>
            <a:ext cx="2186817" cy="779316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letadlo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letí </a:t>
            </a:r>
          </a:p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mává </a:t>
            </a:r>
            <a:r>
              <a:rPr lang="cs-CZ" sz="2400" b="1" dirty="0" smtClean="0">
                <a:solidFill>
                  <a:srgbClr val="FFC000"/>
                </a:solidFill>
              </a:rPr>
              <a:t>křídly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…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40112" y="2555701"/>
            <a:ext cx="1928734" cy="435825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pavouk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leze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632600" y="3995861"/>
            <a:ext cx="2252540" cy="435825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slunce 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svítí…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560592" y="6516141"/>
            <a:ext cx="2204450" cy="779316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pes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jde,</a:t>
            </a:r>
          </a:p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vrtí </a:t>
            </a:r>
            <a:r>
              <a:rPr lang="cs-CZ" sz="2400" b="1" dirty="0" smtClean="0">
                <a:solidFill>
                  <a:srgbClr val="FFC000"/>
                </a:solidFill>
              </a:rPr>
              <a:t>ocasem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…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960192" y="6876181"/>
            <a:ext cx="2684920" cy="435825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</a:rPr>
              <a:t>býk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funí, stojí…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5" name="Obrázek 14" descr="a-letadlo 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808" y="1907629"/>
            <a:ext cx="1456928" cy="1160990"/>
          </a:xfrm>
          <a:prstGeom prst="rect">
            <a:avLst/>
          </a:prstGeom>
          <a:ln w="1905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Obrázek 15" descr="a-pe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24" y="5436021"/>
            <a:ext cx="1837477" cy="939155"/>
          </a:xfrm>
          <a:prstGeom prst="rect">
            <a:avLst/>
          </a:prstGeom>
        </p:spPr>
      </p:pic>
      <p:pic>
        <p:nvPicPr>
          <p:cNvPr id="17" name="Obrázek 16" descr="býk 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76216" y="5219997"/>
            <a:ext cx="2378306" cy="1442839"/>
          </a:xfrm>
          <a:prstGeom prst="rect">
            <a:avLst/>
          </a:prstGeom>
        </p:spPr>
      </p:pic>
      <p:pic>
        <p:nvPicPr>
          <p:cNvPr id="18" name="Obrázek 17" descr="kolo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5816" y="4355901"/>
            <a:ext cx="1728192" cy="2339706"/>
          </a:xfrm>
          <a:prstGeom prst="rect">
            <a:avLst/>
          </a:prstGeom>
          <a:ln w="1905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0" name="TextovéPole 19"/>
          <p:cNvSpPr txBox="1"/>
          <p:nvPr/>
        </p:nvSpPr>
        <p:spPr>
          <a:xfrm>
            <a:off x="503808" y="6876181"/>
            <a:ext cx="3280065" cy="435825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cyklista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jede, šlape…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1" name="Obrázek 20" descr="slunce 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32600" y="1691605"/>
            <a:ext cx="2185789" cy="2185789"/>
          </a:xfrm>
          <a:prstGeom prst="rect">
            <a:avLst/>
          </a:prstGeom>
          <a:ln w="1905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Obrázek 21" descr="pavouk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024088" y="2987749"/>
            <a:ext cx="929630" cy="1690236"/>
          </a:xfrm>
          <a:prstGeom prst="rect">
            <a:avLst/>
          </a:prstGeom>
        </p:spPr>
      </p:pic>
      <p:pic>
        <p:nvPicPr>
          <p:cNvPr id="23" name="Obrázek 22" descr="nakopnutý míč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56336" y="2267669"/>
            <a:ext cx="1738486" cy="1738486"/>
          </a:xfrm>
          <a:prstGeom prst="rect">
            <a:avLst/>
          </a:prstGeom>
        </p:spPr>
      </p:pic>
      <p:sp>
        <p:nvSpPr>
          <p:cNvPr id="24" name="TextovéPole 23"/>
          <p:cNvSpPr txBox="1"/>
          <p:nvPr/>
        </p:nvSpPr>
        <p:spPr>
          <a:xfrm>
            <a:off x="4032200" y="3851845"/>
            <a:ext cx="3413114" cy="779316"/>
          </a:xfrm>
          <a:prstGeom prst="rect">
            <a:avLst/>
          </a:prstGeom>
          <a:solidFill>
            <a:srgbClr val="0080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 err="1" smtClean="0">
                <a:solidFill>
                  <a:srgbClr val="FFC000"/>
                </a:solidFill>
              </a:rPr>
              <a:t>Honzík</a:t>
            </a:r>
            <a:r>
              <a:rPr lang="cs-CZ" sz="2400" b="1" dirty="0" smtClean="0">
                <a:solidFill>
                  <a:srgbClr val="FFC000"/>
                </a:solidFill>
              </a:rPr>
              <a:t> 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kope </a:t>
            </a:r>
            <a:r>
              <a:rPr lang="cs-CZ" sz="2400" b="1" dirty="0" smtClean="0">
                <a:solidFill>
                  <a:srgbClr val="FFC000"/>
                </a:solidFill>
              </a:rPr>
              <a:t>do míče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,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míč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 je </a:t>
            </a:r>
            <a:r>
              <a:rPr lang="cs-CZ" sz="2400" b="1" dirty="0" smtClean="0">
                <a:solidFill>
                  <a:srgbClr val="FFC000"/>
                </a:solidFill>
              </a:rPr>
              <a:t>nakopnutý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</a:rPr>
              <a:t>…</a:t>
            </a:r>
            <a:endParaRPr lang="cs-CZ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6" grpId="0" animBg="1"/>
      <p:bldP spid="30" grpId="0" animBg="1"/>
      <p:bldP spid="32" grpId="0" animBg="1"/>
      <p:bldP spid="20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7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OSOBA SLOVES</a:t>
            </a:r>
            <a:endParaRPr kumimoji="0" lang="cs-CZ" sz="72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3808" y="1979637"/>
            <a:ext cx="9361040" cy="112274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C000"/>
                </a:solidFill>
              </a:rPr>
              <a:t>U sloves určujeme trojí osobu v čísle jednotném a trojí osobu v čísle množném.</a:t>
            </a:r>
            <a:endParaRPr lang="cs-CZ" sz="3600" b="1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Documents and Settings\Alena T\Local Settings\Temporary Internet Files\Content.IE5\SDLE6Y7K\MC900013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31800" y="3707829"/>
            <a:ext cx="1910826" cy="2920760"/>
          </a:xfrm>
          <a:prstGeom prst="rect">
            <a:avLst/>
          </a:prstGeom>
          <a:noFill/>
        </p:spPr>
      </p:pic>
      <p:pic>
        <p:nvPicPr>
          <p:cNvPr id="1027" name="Picture 3" descr="C:\Documents and Settings\Alena T\Local Settings\Temporary Internet Files\Content.IE5\01G1XPGU\MC9000145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632600" y="3851845"/>
            <a:ext cx="2232248" cy="2796673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880072" y="4211885"/>
            <a:ext cx="1944216" cy="55027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běhám</a:t>
            </a:r>
            <a:endParaRPr lang="cs-CZ" sz="3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80072" y="5147989"/>
            <a:ext cx="1944216" cy="55027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běháš</a:t>
            </a:r>
            <a:endParaRPr lang="cs-CZ" sz="3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880072" y="6084093"/>
            <a:ext cx="1944216" cy="55027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 běhá</a:t>
            </a:r>
            <a:endParaRPr lang="cs-CZ" sz="3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400352" y="4211885"/>
            <a:ext cx="2088232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běháme</a:t>
            </a:r>
            <a:endParaRPr lang="cs-CZ" sz="32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00352" y="5147989"/>
            <a:ext cx="2088232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běháte</a:t>
            </a:r>
            <a:endParaRPr lang="cs-CZ" sz="32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472360" y="6084093"/>
            <a:ext cx="2016224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běhají</a:t>
            </a:r>
            <a:endParaRPr lang="cs-CZ" sz="32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736056" y="3491805"/>
            <a:ext cx="2302233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jednotné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400352" y="3491805"/>
            <a:ext cx="2183611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množné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59792" y="6732165"/>
            <a:ext cx="9577064" cy="550279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 </a:t>
            </a:r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Zdá se to těžké? Nebojte se, není!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6"/>
          <p:cNvSpPr txBox="1">
            <a:spLocks/>
          </p:cNvSpPr>
          <p:nvPr/>
        </p:nvSpPr>
        <p:spPr>
          <a:xfrm>
            <a:off x="504031" y="302737"/>
            <a:ext cx="9360817" cy="125994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marR="0" lvl="0" indent="0" algn="ctr" defTabSz="1007734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7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itchFamily="34" charset="0"/>
                <a:ea typeface="+mj-ea"/>
                <a:cs typeface="+mj-cs"/>
              </a:rPr>
              <a:t>URČOVÁNÍ OSOB</a:t>
            </a:r>
            <a:endParaRPr kumimoji="0" lang="cs-CZ" sz="72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3808" y="1979637"/>
            <a:ext cx="9361040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rgbClr val="FFC000"/>
                </a:solidFill>
              </a:rPr>
              <a:t>Při určování osob si pomáháme zájmeny:</a:t>
            </a:r>
            <a:endParaRPr lang="cs-CZ" sz="3600" b="1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Documents and Settings\Alena T\Local Settings\Temporary Internet Files\Content.IE5\SDLE6Y7K\MC9000135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19832" y="2843733"/>
            <a:ext cx="942185" cy="1440160"/>
          </a:xfrm>
          <a:prstGeom prst="rect">
            <a:avLst/>
          </a:prstGeom>
          <a:noFill/>
        </p:spPr>
      </p:pic>
      <p:pic>
        <p:nvPicPr>
          <p:cNvPr id="1027" name="Picture 3" descr="C:\Documents and Settings\Alena T\Local Settings\Temporary Internet Files\Content.IE5\01G1XPGU\MC9000145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8712720" y="2843733"/>
            <a:ext cx="1008112" cy="126301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880072" y="4211885"/>
            <a:ext cx="1944216" cy="55027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běhám</a:t>
            </a:r>
            <a:endParaRPr lang="cs-CZ" sz="3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80072" y="5147989"/>
            <a:ext cx="1944216" cy="55027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běháš</a:t>
            </a:r>
            <a:endParaRPr lang="cs-CZ" sz="3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880072" y="6084093"/>
            <a:ext cx="1944216" cy="55027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 běhá</a:t>
            </a:r>
            <a:endParaRPr lang="cs-CZ" sz="3200" b="1" dirty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776616" y="4211885"/>
            <a:ext cx="2088232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běháme</a:t>
            </a:r>
            <a:endParaRPr lang="cs-CZ" sz="32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776616" y="5147989"/>
            <a:ext cx="2088232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běháte</a:t>
            </a:r>
            <a:endParaRPr lang="cs-CZ" sz="32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776616" y="6084093"/>
            <a:ext cx="2088232" cy="550279"/>
          </a:xfrm>
          <a:prstGeom prst="rect">
            <a:avLst/>
          </a:prstGeom>
          <a:solidFill>
            <a:srgbClr val="00800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 </a:t>
            </a:r>
            <a:r>
              <a:rPr lang="cs-CZ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běhají</a:t>
            </a:r>
            <a:endParaRPr lang="cs-CZ" sz="32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736056" y="3491805"/>
            <a:ext cx="2302233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jednotné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400352" y="3491805"/>
            <a:ext cx="2183611" cy="4358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množné</a:t>
            </a:r>
            <a:endParaRPr lang="cs-CZ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015976" y="4211886"/>
            <a:ext cx="697627" cy="60753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já</a:t>
            </a:r>
            <a:endParaRPr lang="cs-CZ" sz="28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015976" y="5147989"/>
            <a:ext cx="697627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 ty</a:t>
            </a:r>
            <a:endParaRPr lang="cs-CZ" sz="28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71960" y="6012085"/>
            <a:ext cx="864096" cy="95103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  <a:latin typeface="Arial Black" pitchFamily="34" charset="0"/>
              </a:rPr>
              <a:t> on, </a:t>
            </a:r>
          </a:p>
          <a:p>
            <a:r>
              <a:rPr lang="cs-CZ" sz="2000" b="1" dirty="0" smtClean="0">
                <a:solidFill>
                  <a:srgbClr val="FFC000"/>
                </a:solidFill>
                <a:latin typeface="Arial Black" pitchFamily="34" charset="0"/>
              </a:rPr>
              <a:t>ona, </a:t>
            </a:r>
          </a:p>
          <a:p>
            <a:r>
              <a:rPr lang="cs-CZ" sz="2000" b="1" dirty="0" smtClean="0">
                <a:solidFill>
                  <a:srgbClr val="FFC000"/>
                </a:solidFill>
                <a:latin typeface="Arial Black" pitchFamily="34" charset="0"/>
              </a:rPr>
              <a:t>ono</a:t>
            </a:r>
            <a:endParaRPr lang="cs-CZ" sz="20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840512" y="4283893"/>
            <a:ext cx="769635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my</a:t>
            </a:r>
            <a:endParaRPr lang="cs-CZ" sz="28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912520" y="5147989"/>
            <a:ext cx="697627" cy="49308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Arial Black" pitchFamily="34" charset="0"/>
              </a:rPr>
              <a:t>vy</a:t>
            </a:r>
            <a:endParaRPr lang="cs-CZ" sz="28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840512" y="6084093"/>
            <a:ext cx="792088" cy="95103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  <a:latin typeface="Arial Black" pitchFamily="34" charset="0"/>
              </a:rPr>
              <a:t>oni,</a:t>
            </a:r>
          </a:p>
          <a:p>
            <a:r>
              <a:rPr lang="cs-CZ" sz="2000" b="1" dirty="0" smtClean="0">
                <a:solidFill>
                  <a:srgbClr val="FFC000"/>
                </a:solidFill>
                <a:latin typeface="Arial Black" pitchFamily="34" charset="0"/>
              </a:rPr>
              <a:t>ony,</a:t>
            </a:r>
          </a:p>
          <a:p>
            <a:r>
              <a:rPr lang="cs-CZ" sz="2000" b="1" dirty="0" smtClean="0">
                <a:solidFill>
                  <a:srgbClr val="FFC000"/>
                </a:solidFill>
                <a:latin typeface="Arial Black" pitchFamily="34" charset="0"/>
              </a:rPr>
              <a:t>ona</a:t>
            </a:r>
            <a:endParaRPr lang="cs-CZ" sz="20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15776" y="4355901"/>
            <a:ext cx="1763624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</a:rPr>
              <a:t>1. osoba:</a:t>
            </a:r>
            <a:endParaRPr lang="cs-CZ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040312" y="4355901"/>
            <a:ext cx="1763624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1. osoba: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15776" y="5147989"/>
            <a:ext cx="1763624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</a:rPr>
              <a:t>2. osoba:</a:t>
            </a:r>
            <a:endParaRPr lang="cs-CZ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040312" y="5147989"/>
            <a:ext cx="1763624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2. osoba: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15776" y="6228109"/>
            <a:ext cx="1763624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</a:rPr>
              <a:t>3. osoba:</a:t>
            </a:r>
            <a:endParaRPr lang="cs-CZ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040312" y="6228109"/>
            <a:ext cx="1763624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3. osoba:</a:t>
            </a:r>
            <a:endParaRPr lang="cs-CZ" sz="28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Pomocí zájmen ten, ta, to určíme osobu sloves hravě: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31800" y="1763613"/>
            <a:ext cx="9433048" cy="550279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</a:rPr>
              <a:t>Určete osobu a číslo sloves v tabulce:</a:t>
            </a:r>
            <a:endParaRPr lang="cs-CZ" sz="3200" b="1" dirty="0">
              <a:solidFill>
                <a:srgbClr val="FFC000"/>
              </a:solidFill>
            </a:endParaRP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503808" y="2483693"/>
          <a:ext cx="9361041" cy="4752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347"/>
                <a:gridCol w="2280253"/>
                <a:gridCol w="3960441"/>
              </a:tblGrid>
              <a:tr h="593328">
                <a:tc>
                  <a:txBody>
                    <a:bodyPr/>
                    <a:lstStyle/>
                    <a:p>
                      <a:r>
                        <a:rPr lang="cs-CZ" dirty="0" smtClean="0"/>
                        <a:t>Sloveso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Ukazovací zájmeno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Osoba a číslo</a:t>
                      </a:r>
                      <a:endParaRPr lang="cs-CZ" dirty="0"/>
                    </a:p>
                  </a:txBody>
                  <a:tcPr/>
                </a:tc>
              </a:tr>
              <a:tr h="59923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skáče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tleskám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říkáš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nesli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jdeme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volal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koupíte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Pomocí zájmen určíme                         osobu sloves hravě: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31800" y="1763613"/>
            <a:ext cx="9433048" cy="550279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</a:rPr>
              <a:t>Určete osobu a číslo sloves v tabulce- řešení:</a:t>
            </a:r>
            <a:endParaRPr lang="cs-CZ" sz="3200" b="1" dirty="0">
              <a:solidFill>
                <a:srgbClr val="FFC000"/>
              </a:solidFill>
            </a:endParaRP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503808" y="2483693"/>
          <a:ext cx="9361041" cy="4752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347"/>
                <a:gridCol w="2280253"/>
                <a:gridCol w="3960441"/>
              </a:tblGrid>
              <a:tr h="593328">
                <a:tc>
                  <a:txBody>
                    <a:bodyPr/>
                    <a:lstStyle/>
                    <a:p>
                      <a:r>
                        <a:rPr lang="cs-CZ" dirty="0" smtClean="0"/>
                        <a:t>Sloveso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Ukazovací zájmeno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a osoba</a:t>
                      </a:r>
                      <a:endParaRPr lang="cs-CZ" dirty="0"/>
                    </a:p>
                  </a:txBody>
                  <a:tcPr/>
                </a:tc>
              </a:tr>
              <a:tr h="59923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skáče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on (ona, ono)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tleskám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já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říkáš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ty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nesou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oni (ony, ona)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jdeme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my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volal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on (ona, ono)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koupíte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vy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Pomocí zájmen určíme </a:t>
            </a:r>
            <a:b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osobu sloves hravě:</a:t>
            </a:r>
            <a:endParaRPr lang="cs-CZ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31800" y="1763613"/>
            <a:ext cx="9433048" cy="550279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C000"/>
                </a:solidFill>
              </a:rPr>
              <a:t>Určete osobu a číslo sloves v tabulce – řešení:</a:t>
            </a:r>
            <a:endParaRPr lang="cs-CZ" sz="3200" b="1" dirty="0">
              <a:solidFill>
                <a:srgbClr val="FFC000"/>
              </a:solidFill>
            </a:endParaRP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503808" y="2483693"/>
          <a:ext cx="9361041" cy="4752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347"/>
                <a:gridCol w="2280253"/>
                <a:gridCol w="3960441"/>
              </a:tblGrid>
              <a:tr h="593328">
                <a:tc>
                  <a:txBody>
                    <a:bodyPr/>
                    <a:lstStyle/>
                    <a:p>
                      <a:r>
                        <a:rPr lang="cs-CZ" dirty="0" smtClean="0"/>
                        <a:t>Sloveso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Ukazovací zájmeno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Osoba a číslo</a:t>
                      </a:r>
                      <a:endParaRPr lang="cs-CZ" dirty="0"/>
                    </a:p>
                  </a:txBody>
                  <a:tcPr/>
                </a:tc>
              </a:tr>
              <a:tr h="599230"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002060"/>
                          </a:solidFill>
                        </a:rPr>
                        <a:t>skáče</a:t>
                      </a:r>
                      <a:endParaRPr lang="cs-CZ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on (ona, ono)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3. osoba, číslo jednotné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tleskám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já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1. osoba, číslo jednotné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říkáš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ty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2. osoba, číslo jednotné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nesou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oni (ony, ona)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3. osoba, číslo množné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jdeme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my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1. osoba, číslo množné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volal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on (ona, ono)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3. osoba, číslo jednotné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9332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002060"/>
                          </a:solidFill>
                        </a:rPr>
                        <a:t>koupíte</a:t>
                      </a:r>
                      <a:endParaRPr lang="cs-CZ" sz="24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vy</a:t>
                      </a:r>
                      <a:endParaRPr lang="cs-CZ" sz="2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2. osoba, číslo množné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Podtrhněte ve větách slovesa různými barvami: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3808" y="1547589"/>
            <a:ext cx="9361040" cy="55027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Arial Black" pitchFamily="34" charset="0"/>
              </a:rPr>
              <a:t>   číslo jednotné               </a:t>
            </a:r>
            <a:r>
              <a:rPr lang="cs-CZ" sz="3200" b="1" dirty="0" smtClean="0">
                <a:solidFill>
                  <a:srgbClr val="0070C0"/>
                </a:solidFill>
                <a:latin typeface="Arial Black" pitchFamily="34" charset="0"/>
              </a:rPr>
              <a:t>číslo množné</a:t>
            </a:r>
            <a:endParaRPr lang="cs-CZ" sz="32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3808" y="2339678"/>
            <a:ext cx="9361040" cy="477181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sz="2800" b="1" dirty="0" smtClean="0"/>
              <a:t>Maminka koupila chleba a máslo. Večer budou             k večeři topinky. K snídani si potom udělám chleba                s máslem, sýr a rajče. Ke svačině dostanou děti jogurt. Vy si vezměte, na co máte zrovna chuť. Budeš mít k obědu pizzu nebo těstoviny s omáčkou?                     Já bych si dala docela nějaký dobrý salát…</a:t>
            </a:r>
          </a:p>
          <a:p>
            <a:endParaRPr lang="cs-CZ" sz="2800" b="1" dirty="0" smtClean="0">
              <a:solidFill>
                <a:srgbClr val="7030A0"/>
              </a:solidFill>
            </a:endParaRPr>
          </a:p>
          <a:p>
            <a:endParaRPr lang="cs-CZ" sz="2800" b="1" dirty="0">
              <a:solidFill>
                <a:srgbClr val="7030A0"/>
              </a:solidFill>
            </a:endParaRPr>
          </a:p>
        </p:txBody>
      </p:sp>
      <p:pic>
        <p:nvPicPr>
          <p:cNvPr id="1029" name="Picture 5" descr="C:\Documents and Settings\Alena T\Local Settings\Temporary Internet Files\Content.IE5\YYKPFQQT\MC9003551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632600" y="5563603"/>
            <a:ext cx="2016224" cy="1996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360817" cy="1259946"/>
          </a:xfrm>
          <a:solidFill>
            <a:schemeClr val="bg1">
              <a:lumMod val="85000"/>
            </a:schemeClr>
          </a:solidFill>
          <a:ln w="28575">
            <a:solidFill>
              <a:srgbClr val="008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Podtrhněte ve větách slovesa různými barvami: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3808" y="1547589"/>
            <a:ext cx="9361040" cy="55027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Arial Black" pitchFamily="34" charset="0"/>
              </a:rPr>
              <a:t>   číslo jednotné               </a:t>
            </a:r>
            <a:r>
              <a:rPr lang="cs-CZ" sz="3200" b="1" dirty="0" smtClean="0">
                <a:solidFill>
                  <a:srgbClr val="0070C0"/>
                </a:solidFill>
                <a:latin typeface="Arial Black" pitchFamily="34" charset="0"/>
              </a:rPr>
              <a:t>číslo množné</a:t>
            </a:r>
            <a:endParaRPr lang="cs-CZ" sz="32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3808" y="2339678"/>
            <a:ext cx="9361040" cy="477181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sz="2800" b="1" dirty="0" smtClean="0"/>
              <a:t>Maminka </a:t>
            </a:r>
            <a:r>
              <a:rPr lang="cs-CZ" sz="2800" b="1" dirty="0" smtClean="0">
                <a:solidFill>
                  <a:srgbClr val="C00000"/>
                </a:solidFill>
              </a:rPr>
              <a:t>koupila</a:t>
            </a:r>
            <a:r>
              <a:rPr lang="cs-CZ" sz="2800" b="1" dirty="0" smtClean="0"/>
              <a:t> chleba a máslo. Večer </a:t>
            </a:r>
            <a:r>
              <a:rPr lang="cs-CZ" sz="2800" b="1" dirty="0" smtClean="0">
                <a:solidFill>
                  <a:srgbClr val="0070C0"/>
                </a:solidFill>
              </a:rPr>
              <a:t>budou</a:t>
            </a:r>
            <a:r>
              <a:rPr lang="cs-CZ" sz="2800" b="1" dirty="0" smtClean="0"/>
              <a:t>             k večeři topinky. K snídani si potom </a:t>
            </a:r>
            <a:r>
              <a:rPr lang="cs-CZ" sz="2800" b="1" dirty="0" smtClean="0">
                <a:solidFill>
                  <a:srgbClr val="C00000"/>
                </a:solidFill>
              </a:rPr>
              <a:t>udělám</a:t>
            </a:r>
            <a:r>
              <a:rPr lang="cs-CZ" sz="2800" b="1" dirty="0" smtClean="0"/>
              <a:t> chleba                s máslem, sýr a rajče. Ke svačině </a:t>
            </a:r>
            <a:r>
              <a:rPr lang="cs-CZ" sz="2800" b="1" dirty="0" smtClean="0">
                <a:solidFill>
                  <a:srgbClr val="0070C0"/>
                </a:solidFill>
              </a:rPr>
              <a:t>dostanou</a:t>
            </a:r>
            <a:r>
              <a:rPr lang="cs-CZ" sz="2800" b="1" dirty="0" smtClean="0"/>
              <a:t> děti jogurt. Vy si </a:t>
            </a:r>
            <a:r>
              <a:rPr lang="cs-CZ" sz="2800" b="1" dirty="0" smtClean="0">
                <a:solidFill>
                  <a:srgbClr val="0070C0"/>
                </a:solidFill>
              </a:rPr>
              <a:t>vezměte</a:t>
            </a:r>
            <a:r>
              <a:rPr lang="cs-CZ" sz="2800" b="1" dirty="0" smtClean="0"/>
              <a:t>, na co </a:t>
            </a:r>
            <a:r>
              <a:rPr lang="cs-CZ" sz="2800" b="1" dirty="0" smtClean="0">
                <a:solidFill>
                  <a:srgbClr val="0070C0"/>
                </a:solidFill>
              </a:rPr>
              <a:t>máte</a:t>
            </a:r>
            <a:r>
              <a:rPr lang="cs-CZ" sz="2800" b="1" dirty="0" smtClean="0"/>
              <a:t> zrovna chuť. </a:t>
            </a:r>
            <a:r>
              <a:rPr lang="cs-CZ" sz="2800" b="1" dirty="0" smtClean="0">
                <a:solidFill>
                  <a:srgbClr val="C00000"/>
                </a:solidFill>
              </a:rPr>
              <a:t>Máš</a:t>
            </a:r>
            <a:r>
              <a:rPr lang="cs-CZ" sz="2800" b="1" dirty="0" smtClean="0"/>
              <a:t>     raději k obědu pizzu nebo těstoviny s omáčkou?                     Já bych si </a:t>
            </a:r>
            <a:r>
              <a:rPr lang="cs-CZ" sz="2800" b="1" dirty="0" smtClean="0">
                <a:solidFill>
                  <a:srgbClr val="C00000"/>
                </a:solidFill>
              </a:rPr>
              <a:t>dala</a:t>
            </a:r>
            <a:r>
              <a:rPr lang="cs-CZ" sz="2800" b="1" dirty="0" smtClean="0"/>
              <a:t> docela nějaký dobrý salát…</a:t>
            </a:r>
          </a:p>
          <a:p>
            <a:endParaRPr lang="cs-CZ" sz="2800" b="1" dirty="0" smtClean="0">
              <a:solidFill>
                <a:srgbClr val="7030A0"/>
              </a:solidFill>
            </a:endParaRPr>
          </a:p>
          <a:p>
            <a:endParaRPr lang="cs-CZ" sz="2800" b="1" dirty="0">
              <a:solidFill>
                <a:srgbClr val="7030A0"/>
              </a:solidFill>
            </a:endParaRPr>
          </a:p>
        </p:txBody>
      </p:sp>
      <p:pic>
        <p:nvPicPr>
          <p:cNvPr id="1029" name="Picture 5" descr="C:\Documents and Settings\Alena T\Local Settings\Temporary Internet Files\Content.IE5\YYKPFQQT\MC90035514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632600" y="5563603"/>
            <a:ext cx="2016224" cy="1996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700549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>Zdroje:</a:t>
            </a:r>
            <a:b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2000" dirty="0" smtClean="0">
                <a:solidFill>
                  <a:schemeClr val="bg1">
                    <a:lumMod val="95000"/>
                  </a:schemeClr>
                </a:solidFill>
              </a:rPr>
              <a:t>učebnice:</a:t>
            </a:r>
            <a:br>
              <a:rPr lang="cs-CZ" sz="20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Český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jazyk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pro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třetí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ročník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PhDr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.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Ladislav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Dvorský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Ilustrace:Kateřina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Lovis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,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naklad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. Alter, 2001</a:t>
            </a: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MÜHLHAUSEROVÁ a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kol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. </a:t>
            </a:r>
            <a:r>
              <a:rPr lang="en-US" sz="1800" i="1" dirty="0" err="1" smtClean="0">
                <a:solidFill>
                  <a:schemeClr val="bg1">
                    <a:lumMod val="85000"/>
                  </a:schemeClr>
                </a:solidFill>
              </a:rPr>
              <a:t>Český</a:t>
            </a:r>
            <a:r>
              <a:rPr lang="en-US" sz="1800" i="1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i="1" dirty="0" err="1" smtClean="0">
                <a:solidFill>
                  <a:schemeClr val="bg1">
                    <a:lumMod val="85000"/>
                  </a:schemeClr>
                </a:solidFill>
              </a:rPr>
              <a:t>jazyk</a:t>
            </a:r>
            <a:r>
              <a:rPr lang="en-US" sz="1800" i="1" dirty="0" smtClean="0">
                <a:solidFill>
                  <a:schemeClr val="bg1">
                    <a:lumMod val="85000"/>
                  </a:schemeClr>
                </a:solidFill>
              </a:rPr>
              <a:t> 3 - </a:t>
            </a:r>
            <a:r>
              <a:rPr lang="en-US" sz="1800" i="1" dirty="0" err="1" smtClean="0">
                <a:solidFill>
                  <a:schemeClr val="bg1">
                    <a:lumMod val="85000"/>
                  </a:schemeClr>
                </a:solidFill>
              </a:rPr>
              <a:t>učebnice</a:t>
            </a:r>
            <a:r>
              <a:rPr lang="en-US" sz="1800" i="1" dirty="0" smtClean="0">
                <a:solidFill>
                  <a:schemeClr val="bg1">
                    <a:lumMod val="85000"/>
                  </a:schemeClr>
                </a:solidFill>
              </a:rPr>
              <a:t> pro 3. </a:t>
            </a:r>
            <a:r>
              <a:rPr lang="en-US" sz="1800" i="1" dirty="0" err="1" smtClean="0">
                <a:solidFill>
                  <a:schemeClr val="bg1">
                    <a:lumMod val="85000"/>
                  </a:schemeClr>
                </a:solidFill>
              </a:rPr>
              <a:t>ročník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. Brno: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Nová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sz="1800" dirty="0" err="1" smtClean="0">
                <a:solidFill>
                  <a:schemeClr val="bg1">
                    <a:lumMod val="85000"/>
                  </a:schemeClr>
                </a:solidFill>
              </a:rPr>
              <a:t>škola</a:t>
            </a:r>
            <a:r>
              <a:rPr lang="en-US" sz="1800" dirty="0" smtClean="0">
                <a:solidFill>
                  <a:schemeClr val="bg1">
                    <a:lumMod val="85000"/>
                  </a:schemeClr>
                </a:solidFill>
              </a:rPr>
              <a:t>, 2003, ISBN 80-7289-088-3</a:t>
            </a:r>
            <a: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8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>obrázky: www.office.</a:t>
            </a:r>
            <a:r>
              <a:rPr lang="cs-CZ" sz="1800" dirty="0" err="1" smtClean="0">
                <a:solidFill>
                  <a:schemeClr val="bg1">
                    <a:lumMod val="95000"/>
                  </a:schemeClr>
                </a:solidFill>
              </a:rPr>
              <a:t>microsoft.com</a:t>
            </a:r>
            <a: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928</TotalTime>
  <Words>641</Words>
  <Application>Microsoft Office PowerPoint</Application>
  <PresentationFormat>Vlastní</PresentationFormat>
  <Paragraphs>147</Paragraphs>
  <Slides>12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 </vt:lpstr>
      <vt:lpstr>Co jsou SLOVESA?</vt:lpstr>
      <vt:lpstr>Doplňte slovesa k obrázkům:</vt:lpstr>
      <vt:lpstr>Prezentace aplikace PowerPoint</vt:lpstr>
      <vt:lpstr>Prezentace aplikace PowerPoint</vt:lpstr>
      <vt:lpstr>Pomocí zájmen ten, ta, to určíme osobu sloves hravě:</vt:lpstr>
      <vt:lpstr>Pomocí zájmen určíme                         osobu sloves hravě:</vt:lpstr>
      <vt:lpstr>Pomocí zájmen určíme  osobu sloves hravě:</vt:lpstr>
      <vt:lpstr>Podtrhněte ve větách slovesa různými barvami:</vt:lpstr>
      <vt:lpstr>Podtrhněte ve větách slovesa různými barvami:</vt:lpstr>
      <vt:lpstr>Zdroje: učebnice: Český jazyk pro třetí ročník, PhDr. Ladislav Dvorský, Ilustrace:Kateřina Lovis, naklad. Alter, 2001 MÜHLHAUSEROVÁ a kol. Český jazyk 3 - učebnice pro 3. ročník. Brno: Nová škola, 2003, ISBN 80-7289-088-3   obrázky: www.office.microsoft.com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 - osoba</dc:title>
  <dc:subject>Český jazyk</dc:subject>
  <dc:creator>Mgr. Jana Kneřová</dc:creator>
  <cp:lastModifiedBy>Jana Kneřová</cp:lastModifiedBy>
  <cp:revision>120</cp:revision>
  <cp:lastPrinted>1601-01-01T00:00:00Z</cp:lastPrinted>
  <dcterms:created xsi:type="dcterms:W3CDTF">2011-08-21T18:05:50Z</dcterms:created>
  <dcterms:modified xsi:type="dcterms:W3CDTF">2013-01-14T09:52:16Z</dcterms:modified>
  <cp:category>Slovní druhy</cp:category>
</cp:coreProperties>
</file>