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2"/>
  </p:notesMasterIdLst>
  <p:sldIdLst>
    <p:sldId id="256" r:id="rId2"/>
    <p:sldId id="257" r:id="rId3"/>
    <p:sldId id="286" r:id="rId4"/>
    <p:sldId id="260" r:id="rId5"/>
    <p:sldId id="293" r:id="rId6"/>
    <p:sldId id="294" r:id="rId7"/>
    <p:sldId id="291" r:id="rId8"/>
    <p:sldId id="295" r:id="rId9"/>
    <p:sldId id="292" r:id="rId10"/>
    <p:sldId id="272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8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3921928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Možné vytisknout i jako PL.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Možné vytisknout i jako PL.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Tabulku je možné vytisknout jako pracovní list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Tabulku je možné vytisknout </a:t>
            </a:r>
            <a:r>
              <a:rPr lang="cs-CZ" smtClean="0"/>
              <a:t>jako pracovní list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Možné vytisknout i jako PL.  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Po kontrole je možné</a:t>
            </a:r>
            <a:r>
              <a:rPr lang="cs-CZ" baseline="0" dirty="0" smtClean="0"/>
              <a:t> dávat slovesa ještě do minulého nebo budoucího času, popřípadě uvádět zájmena, infinitiv…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převádějí slovesa do přítomného tvaru. Je</a:t>
            </a:r>
            <a:r>
              <a:rPr lang="cs-CZ" baseline="0" dirty="0" smtClean="0"/>
              <a:t> možné pustit i vytí vlka kliknutím na ampliónek (malá odměna).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0206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1.wav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0565965"/>
              </p:ext>
            </p:extLst>
          </p:nvPr>
        </p:nvGraphicFramePr>
        <p:xfrm>
          <a:off x="935856" y="2627709"/>
          <a:ext cx="8496944" cy="4102443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VY_32_INOVACE_14_ČJ_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Slovesa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_ procvičování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opakují slovesa – osobu, číslo, čas, infinitiv. Třídí,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vyhledávají, zdůvodňují, řeší úkoly, následně kontrolují s řešením. Některé úkoly lze vytisknout jako PL.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přemýšlejm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7784" y="2555701"/>
            <a:ext cx="3136983" cy="462533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367904" y="1475581"/>
            <a:ext cx="8424936" cy="223907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5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Slovesa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72160" y="4715941"/>
            <a:ext cx="4929555" cy="951030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vnoramenný trojúhelník 25"/>
          <p:cNvSpPr/>
          <p:nvPr/>
        </p:nvSpPr>
        <p:spPr>
          <a:xfrm rot="18327963">
            <a:off x="-1176925" y="1905444"/>
            <a:ext cx="6314288" cy="3172722"/>
          </a:xfrm>
          <a:prstGeom prst="triangl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4536256" y="2195661"/>
            <a:ext cx="4896544" cy="4896544"/>
          </a:xfrm>
          <a:prstGeom prst="ellips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727944" y="6444133"/>
            <a:ext cx="172819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kreslíš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56136" y="6444133"/>
            <a:ext cx="1944216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jste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0" y="5868069"/>
            <a:ext cx="208823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budeš psát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87984" y="5868069"/>
            <a:ext cx="1944216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řekli jsme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28544" y="6444133"/>
            <a:ext cx="172819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lyžujete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28544" y="7066591"/>
            <a:ext cx="1944216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umíme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0352" y="6444133"/>
            <a:ext cx="172819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třídil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066591"/>
            <a:ext cx="1728192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vidíme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7944" y="7066591"/>
            <a:ext cx="1728192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 jíst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56136" y="7066591"/>
            <a:ext cx="1944216" cy="493084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jdou 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32200" y="5868069"/>
            <a:ext cx="2376264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bude počítat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1801" y="302737"/>
            <a:ext cx="9433048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27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Slovesa v jednotném čísle dej do trojúhelníku,                  v množném čísle do kruhu (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pracuj po řadách):</a:t>
            </a:r>
            <a:endParaRPr lang="cs-CZ" sz="1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6952136"/>
            <a:ext cx="172819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plakala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08464" y="5868069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zvonili jsme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1800" y="1691605"/>
            <a:ext cx="2337499" cy="435825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Jednotné číslo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88584" y="1763613"/>
            <a:ext cx="2376264" cy="435825"/>
          </a:xfrm>
          <a:prstGeom prst="rect">
            <a:avLst/>
          </a:prstGeom>
          <a:solidFill>
            <a:srgbClr val="0070C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</a:rPr>
              <a:t>   Množné číslo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444133"/>
            <a:ext cx="172819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běhal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2815E-6 -3.45226E-6 C -0.00236 -0.01721 -0.00268 -0.03462 -0.00473 -0.05183 C -0.00567 -0.06023 -0.00819 -0.07702 -0.00819 -0.07702 C -0.01071 -0.12088 -0.00945 -0.16495 -0.01181 -0.20881 C -0.01118 -0.24323 -0.01811 -0.30367 -0.00111 -0.33767 C 0.00173 -0.349 0.00173 -0.35362 0.00708 -0.36117 C 0.0107 -0.37313 0.01118 -0.38657 0.01653 -0.39727 C 0.01684 -0.39874 0.01732 -0.40042 0.01763 -0.40189 C 0.0181 -0.40398 0.01889 -0.40818 0.01889 -0.40818 " pathEditMode="relative" ptsTypes="ffffffffA">
                                      <p:cBhvr>
                                        <p:cTn id="2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86821E-6 -4.54355E-6 C 0.00739 -0.03525 0.01558 -0.06841 0.01889 -0.10514 C 0.01999 -0.13158 0.02094 -0.14942 0.02708 -0.17418 C 0.03133 -0.19118 0.02991 -0.19559 0.03652 -0.20881 C 0.03999 -0.22833 0.04865 -0.24092 0.05778 -0.25582 C 0.05998 -0.25939 0.06361 -0.2682 0.06707 -0.27156 C 0.07667 -0.28121 0.08612 -0.2894 0.09651 -0.29821 C 0.10328 -0.30388 0.1088 -0.31038 0.11667 -0.31395 C 0.12312 -0.32088 0.12659 -0.32172 0.1343 -0.32654 C 0.1395 -0.3299 0.14422 -0.33473 0.14958 -0.33746 C 0.15383 -0.33955 0.15824 -0.33997 0.16249 -0.34207 C 0.16737 -0.34438 0.17162 -0.34858 0.17666 -0.35005 C 0.18721 -0.35341 0.19886 -0.35467 0.20972 -0.35634 C 0.23555 -0.36621 0.27586 -0.3618 0.30042 -0.36264 C 0.31632 -0.36558 0.33081 -0.37502 0.34624 -0.37985 C 0.35128 -0.38489 0.3571 -0.38866 0.36277 -0.39244 C 0.36356 -0.39391 0.36419 -0.3958 0.36513 -0.39706 C 0.36608 -0.39832 0.36781 -0.39874 0.3686 -0.40021 C 0.36938 -0.40146 0.36891 -0.40377 0.36986 -0.40503 C 0.37064 -0.40608 0.37332 -0.4065 0.37332 -0.4065 " pathEditMode="relative" ptsTypes="fffffffffffffffffffA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1499E-6 3.41028E-6 C -0.00645 -0.03463 0.00174 0.01196 -0.00346 -0.02813 C -0.00488 -0.03883 -0.00865 -0.0489 -0.01054 -0.0596 C -0.01165 -0.0743 -0.01369 -0.07744 -0.01763 -0.09108 C -0.01936 -0.10745 -0.02157 -0.1234 -0.02471 -0.13956 C -0.02582 -0.1574 -0.03023 -0.17356 -0.0318 -0.1914 C -0.03385 -0.21553 -0.03621 -0.24324 -0.04471 -0.26527 C -0.05022 -0.29885 -0.05747 -0.33222 -0.06707 -0.36412 C -0.06896 -0.37062 -0.06896 -0.37776 -0.07053 -0.38447 C -0.07368 -0.39749 -0.07762 -0.41197 -0.0836 -0.42372 C -0.08581 -0.434 -0.08833 -0.43967 -0.09179 -0.4489 C -0.0962 -0.46086 -0.08943 -0.44575 -0.09415 -0.45981 C -0.09714 -0.46884 -0.10817 -0.48437 -0.11415 -0.48983 C -0.11557 -0.49507 -0.1184 -0.49948 -0.12124 -0.50389 C -0.12234 -0.50557 -0.12486 -0.5085 -0.12486 -0.5085 " pathEditMode="relative" ptsTypes="ffffffffffffff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40812E-7 2.3085E-7 C 0.00189 -0.06128 0.00299 -0.13368 -0.00583 -0.19559 C -0.00976 -0.2233 -0.01968 -0.25016 -0.02472 -0.27765 C -0.02441 -0.28164 -0.02378 -0.30283 -0.02 -0.30598 C -0.01449 -0.31081 -0.01008 -0.31752 -0.00472 -0.32235 C -0.00047 -0.32613 0.00016 -0.32487 0.00472 -0.32697 C 0.00803 -0.32865 0.017 -0.33263 0.02126 -0.33578 C 0.02362 -0.33746 0.02598 -0.33977 0.02834 -0.34166 C 0.02944 -0.34271 0.03181 -0.3446 0.03181 -0.3446 " pathEditMode="relative" rAng="0" ptsTypes="ffffffffA">
                                      <p:cBhvr>
                                        <p:cTn id="3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2241E-6 4.91081E-6 C 0.01055 -0.02057 0.00378 -0.11963 0.00472 -0.15845 C 0.00504 -0.20966 -0.00142 -0.26212 0.00693 -0.31228 C 0.00866 -0.32236 0.01511 -0.33306 0.02 -0.34061 C 0.03763 -0.36769 0.04865 -0.37482 0.07054 -0.39392 C 0.07936 -0.40168 0.0781 -0.40441 0.08833 -0.40651 C 0.09573 -0.41239 0.10297 -0.41868 0.11069 -0.42372 C 0.11352 -0.43106 0.11652 -0.43799 0.11888 -0.44575 C 0.11982 -0.4489 0.12124 -0.4552 0.12124 -0.4552 C 0.12171 -0.47346 0.12014 -0.49213 0.1225 -0.51018 C 0.12313 -0.51501 0.13384 -0.52361 0.13651 -0.52592 C 0.13793 -0.52718 0.14013 -0.53054 0.14013 -0.53054 " pathEditMode="relative" ptsTypes="fffffffffffA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1778E-6 -3.04302E-6 C 0.00377 -0.01784 0.00503 -0.03504 0.00708 -0.0533 C 0.00944 -0.11731 0.00866 -0.18006 2.11778E-6 -0.24323 C -0.00142 -0.25372 -0.00205 -0.26442 -0.00473 -0.27471 C -0.00567 -0.29066 -0.00741 -0.30535 -0.01181 -0.32025 C -0.01087 -0.35991 -0.01795 -0.39979 0.00944 -0.42371 C 0.01322 -0.43148 0.01621 -0.43148 0.02235 -0.4363 C 0.02724 -0.44029 0.03101 -0.4447 0.03652 -0.44743 C 0.0444 -0.45792 0.0551 -0.45981 0.06597 -0.46149 C 0.07353 -0.46484 0.07132 -0.46233 0.07416 -0.4661 " pathEditMode="relative" ptsTypes="fffffffffA"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65234E-7 -3.04302E-6 C 0.00315 -0.01658 0.00772 -0.03316 0.00929 -0.05015 C 0.01103 -0.06799 0.01087 -0.08583 0.01292 -0.10346 C 0.01386 -0.12214 0.01701 -0.13746 0.0211 -0.1553 C 0.02362 -0.166 0.02378 -0.17376 0.02819 -0.18363 C 0.03024 -0.20168 0.02992 -0.20692 0.03764 -0.22287 C 0.04031 -0.24218 0.04819 -0.25225 0.05653 -0.26673 C 0.06125 -0.27513 0.05826 -0.27387 0.06362 -0.281 C 0.06787 -0.28667 0.07401 -0.29045 0.07889 -0.29506 C 0.0855 -0.30136 0.08991 -0.30598 0.09778 -0.30913 C 0.10644 -0.31689 0.09542 -0.30766 0.10597 -0.31395 C 0.10723 -0.31479 0.10818 -0.31626 0.10944 -0.3171 C 0.11101 -0.31836 0.11258 -0.31941 0.11416 -0.32025 C 0.12707 -0.32696 0.13935 -0.3341 0.15305 -0.33746 C 0.16092 -0.3427 0.17021 -0.34522 0.17903 -0.34522 " pathEditMode="relative" ptsTypes="ffffffffffffffA">
                                      <p:cBhvr>
                                        <p:cTn id="4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1071E-6 -3.04302E-6 C 0.00441 -0.02707 0.01827 -0.05792 0.03307 -0.07681 C 0.03984 -0.09486 0.04724 -0.11227 0.05417 -0.13032 C 0.05527 -0.13347 0.05653 -0.13641 0.05779 -0.13956 C 0.05905 -0.14291 0.06251 -0.149 0.06251 -0.149 C 0.06361 -0.15551 0.06393 -0.15781 0.06598 -0.16474 C 0.06818 -0.17208 0.07306 -0.18678 0.07306 -0.18678 C 0.07227 -0.19412 0.07212 -0.20168 0.0707 -0.20881 C 0.06361 -0.24302 0.02882 -0.2554 0.00598 -0.25897 C 0.0041 -0.25876 -0.01921 -0.25666 -0.02236 -0.25582 C -0.02598 -0.25477 -0.04078 -0.24428 -0.04235 -0.24323 C -0.04676 -0.24029 -0.05196 -0.23945 -0.05653 -0.23693 C -0.06597 -0.23169 -0.07463 -0.22497 -0.08471 -0.22287 C -0.12596 -0.20419 -0.09164 -0.21784 -0.19194 -0.22287 C -0.20138 -0.22665 -0.21067 -0.22791 -0.22028 -0.23232 C -0.2387 -0.24071 -0.25319 -0.25603 -0.26972 -0.26841 C -0.27744 -0.27429 -0.28484 -0.28058 -0.29208 -0.2873 C -0.29381 -0.28877 -0.29601 -0.2894 -0.2979 -0.29045 C -0.30027 -0.29192 -0.30279 -0.29318 -0.30499 -0.29506 C -0.30798 -0.29779 -0.31034 -0.30178 -0.31333 -0.30451 C -0.32341 -0.31311 -0.34514 -0.3255 -0.35569 -0.33746 C -0.36073 -0.34312 -0.36561 -0.34942 -0.37096 -0.35467 C -0.37333 -0.35718 -0.37679 -0.35718 -0.37931 -0.35949 C -0.38262 -0.36243 -0.38545 -0.36579 -0.3886 -0.36894 C -0.39631 -0.37691 -0.41395 -0.3767 -0.42166 -0.37838 C -0.43489 -0.38111 -0.44764 -0.38468 -0.46056 -0.38929 C -0.46796 -0.3958 -0.46764 -0.39181 -0.46764 -0.39706 " pathEditMode="relative" ptsTypes="ffffffffffffffffffffffffff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5254E-6 1.04932E-6 C 0.00913 -0.02434 0.00535 -0.05352 0.00819 -0.07996 C 0.00661 -0.11354 0.01228 -0.1532 -0.00709 -0.17901 C -0.00945 -0.19224 -0.00583 -0.1788 -0.01291 -0.18825 C -0.0148 -0.19077 -0.01496 -0.19496 -0.01653 -0.19769 C -0.02944 -0.21994 -0.01685 -0.19811 -0.02582 -0.21196 C -0.02944 -0.21763 -0.03291 -0.22351 -0.03653 -0.22917 C -0.03842 -0.23211 -0.04125 -0.23862 -0.04125 -0.23862 C -0.04204 -0.24323 -0.04692 -0.25142 -0.04362 -0.25582 C -0.04283 -0.25687 -0.03055 -0.26023 -0.02944 -0.26065 C -0.02677 -0.2617 -0.02126 -0.2638 -0.02126 -0.2638 C -0.01685 -0.26947 -0.0085 -0.27429 -0.00236 -0.27618 C 0.00346 -0.27996 0.00063 -0.27933 0.00598 -0.27933 " pathEditMode="relative" ptsTypes="ffffffffffffA">
                                      <p:cBhvr>
                                        <p:cTn id="5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39128E-6 5.32004E-6 C 0.00204 -0.01217 0.00377 -0.02287 0.00944 -0.03294 C 0.01149 -0.04155 0.01133 -0.05036 0.01526 -0.05792 C 0.02125 -0.08184 0.017 -0.10744 0.02109 -0.13179 C 0.02345 -0.14606 0.02975 -0.15886 0.03526 -0.17103 C 0.03636 -0.17334 0.03636 -0.17649 0.03762 -0.1788 C 0.0392 -0.18195 0.04187 -0.18383 0.04361 -0.18677 C 0.05573 -0.20839 0.06691 -0.23525 0.08706 -0.2449 C 0.09383 -0.25813 0.11556 -0.27177 0.12596 -0.27932 C 0.13729 -0.28751 0.14816 -0.29065 0.16012 -0.29653 C 0.18768 -0.30996 0.21696 -0.315 0.24609 -0.32025 C 0.29554 -0.31878 0.34513 -0.31731 0.39457 -0.31542 C 0.4067 -0.31185 0.41882 -0.3066 0.43095 -0.30451 C 0.43693 -0.30241 0.44874 -0.29968 0.44874 -0.29968 C 0.46071 -0.29317 0.47283 -0.28604 0.48527 -0.281 C 0.4985 -0.26904 0.52385 -0.27219 0.53707 -0.27156 C 0.54778 -0.26841 0.55786 -0.26673 0.56888 -0.26673 " pathEditMode="relative" ptsTypes="ffffffffffffffffA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3311E-6 4.36516E-6 C 0.00614 -0.02036 -0.00236 0.00587 0.00709 -0.01574 C 0.00976 -0.02183 0.01417 -0.03463 0.01417 -0.03463 C 0.01669 -0.05981 0.01685 -0.05813 0.01653 -0.09885 C 0.01606 -0.15362 0.01732 -0.18132 0.00835 -0.22603 C 0.00173 -0.2596 0.01165 -0.20882 0.00126 -0.25268 C -0.00267 -0.26926 0.00142 -0.26464 -0.00582 -0.27954 C -0.01259 -0.2936 -0.00976 -0.28773 -0.01417 -0.29675 C -0.01574 -0.2999 -0.0211 -0.30305 -0.0211 -0.30305 C -0.02771 -0.31606 -0.01874 -0.29969 -0.02708 -0.31081 C -0.03054 -0.31543 -0.03275 -0.32172 -0.03653 -0.32655 C -0.03857 -0.33851 -0.03763 -0.33075 -0.03763 -0.35006 " pathEditMode="relative" ptsTypes="fffffffffffA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1005E-6 2.31899E-6 C -0.00172 -0.02204 -0.00283 -0.04596 0.00127 -0.06758 C 0.00221 -0.07219 0.00473 -0.07576 0.00599 -0.08017 C 0.00694 -0.08374 0.00678 -0.08793 0.00835 -0.09108 C 0.01245 -0.09969 0.02016 -0.10703 0.02599 -0.11312 C 0.05039 -0.1383 0.07779 -0.15068 0.10849 -0.15383 C 0.13715 -0.15194 0.16581 -0.14984 0.19446 -0.14753 C 0.21777 -0.14942 0.23005 -0.15089 0.24973 -0.15698 C 0.26469 -0.16705 0.2828 -0.16978 0.29917 -0.17272 C 0.31177 -0.17776 0.325 -0.18405 0.33806 -0.18678 C 0.34153 -0.18909 0.34987 -0.19182 0.34987 -0.1979 " pathEditMode="relative" ptsTypes="ffffffffffA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3159E-7 -5.77125E-6 C -0.00677 -0.07073 -0.00047 -0.04198 -0.01276 -0.08794 C -0.01653 -0.10158 -0.02582 -0.11585 -0.03275 -0.12718 C -0.06267 -0.17629 -0.10298 -0.20861 -0.14344 -0.24177 C -0.16155 -0.25667 -0.19336 -0.2829 -0.21414 -0.28731 C -0.228 -0.29675 -0.24233 -0.29843 -0.25776 -0.2999 C -0.26579 -0.30284 -0.27429 -0.30473 -0.28248 -0.3062 C -0.30232 -0.30473 -0.32058 -0.29927 -0.34026 -0.29675 C -0.34924 -0.29298 -0.359 -0.28479 -0.36845 -0.28416 C -0.38183 -0.28311 -0.39506 -0.28311 -0.40844 -0.28269 C -0.41505 -0.27682 -0.42482 -0.26423 -0.43206 -0.26066 C -0.43678 -0.25205 -0.44151 -0.251 -0.44859 -0.2466 " pathEditMode="relative" ptsTypes="fffffffffffA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2472E-6 3.50472E-6 C 0.0074 -0.00945 0.00488 -0.02372 0.00236 -0.0361 C 0.00079 -0.04365 -0.00598 -0.04701 -0.01055 -0.05184 C -0.01826 -0.06002 -0.02393 -0.07094 -0.03291 -0.07681 C -0.04472 -0.10116 -0.0814 -0.09591 -0.09888 -0.09738 C -0.10565 -0.10032 -0.11274 -0.10367 -0.11888 -0.10829 C -0.12329 -0.11165 -0.12612 -0.11606 -0.13069 -0.1192 C -0.13824 -0.12991 -0.15305 -0.14775 -0.1636 -0.15215 C -0.17462 -0.1488 -0.16312 -0.15383 -0.17068 -0.14586 C -0.17273 -0.14376 -0.17698 -0.14439 -0.17903 -0.14439 " pathEditMode="relative" ptsTypes="fffffffffA">
                                      <p:cBhvr>
                                        <p:cTn id="7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1" grpId="0" animBg="1"/>
      <p:bldP spid="19" grpId="0" animBg="1"/>
      <p:bldP spid="23" grpId="0" animBg="1"/>
      <p:bldP spid="14" grpId="0" animBg="1"/>
      <p:bldP spid="25" grpId="0" animBg="1"/>
      <p:bldP spid="18" grpId="0" animBg="1"/>
      <p:bldP spid="17" grpId="0" animBg="1"/>
      <p:bldP spid="5" grpId="0" animBg="1"/>
      <p:bldP spid="8" grpId="0" animBg="1"/>
      <p:bldP spid="11" grpId="0" animBg="1"/>
      <p:bldP spid="24" grpId="0" animBg="1"/>
      <p:bldP spid="9" grpId="0" animBg="1"/>
      <p:bldP spid="16" grpId="0" animBg="1"/>
      <p:bldP spid="29" grpId="0" animBg="1"/>
      <p:bldP spid="31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Spoj sloveso a příslušný čas:</a:t>
            </a:r>
            <a:b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endParaRPr lang="cs-CZ" sz="1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68304" y="2267669"/>
            <a:ext cx="3879588" cy="77931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Čas minulý</a:t>
            </a:r>
            <a:endParaRPr lang="cs-CZ" sz="48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680417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spí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3808" y="1691605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natírá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3808" y="2411685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učila se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320377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hraje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3808" y="392385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budeme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464393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dělám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3808" y="536401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půjdeš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3808" y="6084093"/>
            <a:ext cx="2232248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viděli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40312" y="3995861"/>
            <a:ext cx="4886274" cy="77931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4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Čas přítomný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40312" y="5796061"/>
            <a:ext cx="4580100" cy="779316"/>
          </a:xfrm>
          <a:prstGeom prst="rect">
            <a:avLst/>
          </a:prstGeom>
          <a:solidFill>
            <a:srgbClr val="00206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48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Čas budoucí</a:t>
            </a:r>
            <a:endParaRPr lang="cs-CZ" sz="3600" b="1" dirty="0">
              <a:solidFill>
                <a:srgbClr val="FFC00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952080" y="1979637"/>
            <a:ext cx="1944216" cy="2448272"/>
          </a:xfrm>
          <a:prstGeom prst="straightConnector1">
            <a:avLst/>
          </a:prstGeom>
          <a:ln w="5715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952080" y="3563813"/>
            <a:ext cx="1800200" cy="864096"/>
          </a:xfrm>
          <a:prstGeom prst="straightConnector1">
            <a:avLst/>
          </a:prstGeom>
          <a:ln w="5715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3024088" y="4715941"/>
            <a:ext cx="1584176" cy="288032"/>
          </a:xfrm>
          <a:prstGeom prst="straightConnector1">
            <a:avLst/>
          </a:prstGeom>
          <a:ln w="5715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952080" y="4931965"/>
            <a:ext cx="1800200" cy="2160240"/>
          </a:xfrm>
          <a:prstGeom prst="straightConnector1">
            <a:avLst/>
          </a:prstGeom>
          <a:ln w="5715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952080" y="2627709"/>
            <a:ext cx="1800200" cy="144016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3024088" y="2915741"/>
            <a:ext cx="1728192" cy="3384376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3024088" y="4283893"/>
            <a:ext cx="1872208" cy="19442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2952080" y="5724053"/>
            <a:ext cx="1872208" cy="64807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9792" y="302737"/>
            <a:ext cx="9433047" cy="125994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Převeďte slovesa do daného času – doplňte tabulku:</a:t>
            </a:r>
            <a:endParaRPr lang="cs-CZ" sz="3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59792" y="1539696"/>
          <a:ext cx="9433047" cy="576853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144349"/>
                <a:gridCol w="3144349"/>
                <a:gridCol w="3144349"/>
              </a:tblGrid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Minulý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Přítomný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Budoucí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běhal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budeme psát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kreslíš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ležíte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skákala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budeme se učit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9792" y="302737"/>
            <a:ext cx="9433047" cy="125994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Převeďte slovesa do daného času – doplňte tabulku - řešení:</a:t>
            </a:r>
            <a:endParaRPr lang="cs-CZ" sz="3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59792" y="1539696"/>
          <a:ext cx="9433047" cy="576853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144349"/>
                <a:gridCol w="3144349"/>
                <a:gridCol w="3144349"/>
              </a:tblGrid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Minulý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Přítomný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Budoucí čas</a:t>
                      </a:r>
                      <a:endParaRPr lang="cs-CZ" sz="32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běhal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běhá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bude běhat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psali jsme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píšeme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budeme psát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kreslil jsi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kreslíš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budeš kreslit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leželi jste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ležíte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lehnete si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skákala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skáče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bude skákat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407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učili jsme se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učíme se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budeme se učit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528144" y="2411685"/>
            <a:ext cx="61926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9792" y="3203773"/>
            <a:ext cx="62646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9792" y="4067869"/>
            <a:ext cx="30963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696496" y="4067869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9792" y="4859957"/>
            <a:ext cx="30963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96496" y="4859957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28144" y="5724053"/>
            <a:ext cx="61926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9792" y="6516141"/>
            <a:ext cx="62646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6552480" y="5219997"/>
            <a:ext cx="3168352" cy="14662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č. mn. –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 w="38100">
            <a:solidFill>
              <a:srgbClr val="008000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Přepište podstatná jména na slovesa     v určené osobě a čísle, čas přítomný: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3928" y="2411685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2.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83928" y="3779837"/>
            <a:ext cx="3096344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11920" y="5075981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11920" y="6444133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52480" y="2411685"/>
            <a:ext cx="3240360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52480" y="3851845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2.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" name="Picture 2" descr="C:\Documents and Settings\Alena T\Local Settings\Temporary Internet Files\Content.IE5\SDLE6Y7K\MC900013576[3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59792" y="1763613"/>
            <a:ext cx="936104" cy="1430866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583928" y="1979637"/>
            <a:ext cx="835485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BĚH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2" name="Picture 4" descr="C:\Documents and Settings\Alena T\Local Settings\Temporary Internet Files\Content.IE5\01G1XPGU\MC9004345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43768" y="3419797"/>
            <a:ext cx="1368152" cy="937885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1583928" y="3347789"/>
            <a:ext cx="1468672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SPÁNEK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3" name="Picture 5" descr="C:\Documents and Settings\Alena T\Local Settings\Temporary Internet Files\Content.IE5\SDLE6Y7K\MP90043173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4643933"/>
            <a:ext cx="1080120" cy="108012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1511920" y="4643933"/>
            <a:ext cx="1074333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SKOK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4" name="Picture 6" descr="C:\Documents and Settings\Alena T\Local Settings\Temporary Internet Files\Content.IE5\BEOPWMS8\MP9004068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9792" y="6012085"/>
            <a:ext cx="978147" cy="122298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1511920" y="6012085"/>
            <a:ext cx="1176925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SMÍCH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5" name="Picture 7" descr="C:\Documents and Settings\Alena T\Local Settings\Temporary Internet Files\Content.IE5\01G1XPGU\MP9004484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68304" y="2195661"/>
            <a:ext cx="1439912" cy="959941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6552480" y="1979637"/>
            <a:ext cx="1090363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JÍDLO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6" name="Picture 8" descr="C:\Documents and Settings\Alena T\Local Settings\Temporary Internet Files\Content.IE5\SDLE6Y7K\MP90043939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28344" y="3419797"/>
            <a:ext cx="1008112" cy="1077920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6552480" y="3419797"/>
            <a:ext cx="1245854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CHŮZE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16576" y="4787949"/>
            <a:ext cx="1143262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UČENÍ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61" name="Picture 13" descr="C:\Documents and Settings\Alena T\Local Settings\Temporary Internet Files\Content.IE5\01G1XPGU\MC90034334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4896296" y="4931965"/>
            <a:ext cx="2520280" cy="23287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6552480" y="5219997"/>
            <a:ext cx="3168352" cy="146629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č. mn. –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 w="38100">
            <a:solidFill>
              <a:srgbClr val="008000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Přepište podstatná jména na slovesa     v určené osobě a čísle, čas přítomný: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83928" y="2411685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2.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 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83928" y="3779837"/>
            <a:ext cx="3096344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11920" y="5075981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11920" y="6444133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52480" y="2411685"/>
            <a:ext cx="3240360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1.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52480" y="3851845"/>
            <a:ext cx="3168352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008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2. os.,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č.mn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–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" name="Picture 2" descr="C:\Documents and Settings\Alena T\Local Settings\Temporary Internet Files\Content.IE5\SDLE6Y7K\MC900013576[3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59792" y="1763613"/>
            <a:ext cx="936104" cy="1430866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583928" y="1979637"/>
            <a:ext cx="835485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BĚH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2" name="Picture 4" descr="C:\Documents and Settings\Alena T\Local Settings\Temporary Internet Files\Content.IE5\01G1XPGU\MC9004345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43768" y="3419797"/>
            <a:ext cx="1368152" cy="937885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1583928" y="3347789"/>
            <a:ext cx="1468672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SPÁNEK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3" name="Picture 5" descr="C:\Documents and Settings\Alena T\Local Settings\Temporary Internet Files\Content.IE5\SDLE6Y7K\MP90043173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4643933"/>
            <a:ext cx="1080120" cy="108012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1511920" y="4643933"/>
            <a:ext cx="1074333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SKOK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4" name="Picture 6" descr="C:\Documents and Settings\Alena T\Local Settings\Temporary Internet Files\Content.IE5\BEOPWMS8\MP9004068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9792" y="6012085"/>
            <a:ext cx="978147" cy="122298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1511920" y="6012085"/>
            <a:ext cx="1176925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SMÍCH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5" name="Picture 7" descr="C:\Documents and Settings\Alena T\Local Settings\Temporary Internet Files\Content.IE5\01G1XPGU\MP9004484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68304" y="2195661"/>
            <a:ext cx="1439912" cy="959941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6552480" y="1979637"/>
            <a:ext cx="1090363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JÍDLO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56" name="Picture 8" descr="C:\Documents and Settings\Alena T\Local Settings\Temporary Internet Files\Content.IE5\SDLE6Y7K\MP90043939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28344" y="3419797"/>
            <a:ext cx="1008112" cy="1077920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6552480" y="3419797"/>
            <a:ext cx="1245854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CHŮZE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416576" y="4787949"/>
            <a:ext cx="1143262" cy="4358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UČENÍ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061" name="Picture 13" descr="C:\Documents and Settings\Alena T\Local Settings\Temporary Internet Files\Content.IE5\01G1XPGU\MC90034334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4896296" y="4931965"/>
            <a:ext cx="2520280" cy="2328734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3456136" y="2627709"/>
            <a:ext cx="1263487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BĚHÁŠ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672160" y="3923853"/>
            <a:ext cx="679994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SPÍ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52080" y="5436021"/>
            <a:ext cx="1725152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SKÁČEME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96096" y="6804173"/>
            <a:ext cx="1603324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SMĚJÍ SE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712720" y="2555701"/>
            <a:ext cx="715260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JÍM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424688" y="4211885"/>
            <a:ext cx="1176925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JDETE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04608" y="5868069"/>
            <a:ext cx="1672253" cy="435825"/>
          </a:xfrm>
          <a:prstGeom prst="rect">
            <a:avLst/>
          </a:prstGeom>
          <a:solidFill>
            <a:srgbClr val="0066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UČÍME SE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Převeďte věty do přítomného času:</a:t>
            </a:r>
            <a:endParaRPr lang="cs-CZ" sz="36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55936" y="1763613"/>
            <a:ext cx="7920880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Karkulka šla za babičkou a uviděla v lese vlka.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55936" y="3059757"/>
            <a:ext cx="7920880" cy="1122743"/>
          </a:xfrm>
          <a:prstGeom prst="rect">
            <a:avLst/>
          </a:prstGeom>
          <a:solidFill>
            <a:srgbClr val="006600"/>
          </a:solidFill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Karkulka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jde</a:t>
            </a:r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za babičkou a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vidí</a:t>
            </a:r>
            <a:r>
              <a:rPr lang="cs-CZ" sz="36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v lese vlka.</a:t>
            </a:r>
            <a:endParaRPr lang="cs-CZ" sz="36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5776" y="4499917"/>
            <a:ext cx="8424936" cy="112274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Sněhurka si s trpaslíky ráda zazpívala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 zatancovala. 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776" y="5724053"/>
            <a:ext cx="7920880" cy="1122743"/>
          </a:xfrm>
          <a:prstGeom prst="rect">
            <a:avLst/>
          </a:prstGeom>
          <a:solidFill>
            <a:srgbClr val="0066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Sněhurka si s trpaslíky ráda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zpívá</a:t>
            </a:r>
          </a:p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tancuje.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BEOPWMS8\MC9004156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15776" y="1835621"/>
            <a:ext cx="1440160" cy="1856444"/>
          </a:xfrm>
          <a:prstGeom prst="rect">
            <a:avLst/>
          </a:prstGeom>
          <a:noFill/>
        </p:spPr>
      </p:pic>
      <p:pic>
        <p:nvPicPr>
          <p:cNvPr id="1028" name="Picture 4" descr="C:\Documents and Settings\Alena T\Local Settings\Temporary Internet Files\Content.IE5\01G1XPGU\MC9001923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23888" y="2843733"/>
            <a:ext cx="1231783" cy="1205126"/>
          </a:xfrm>
          <a:prstGeom prst="rect">
            <a:avLst/>
          </a:prstGeom>
          <a:noFill/>
        </p:spPr>
      </p:pic>
      <p:pic>
        <p:nvPicPr>
          <p:cNvPr id="12" name="MS900075061[1].wav">
            <a:hlinkClick r:id="" action="ppaction://media"/>
          </p:cNvPr>
          <p:cNvPicPr>
            <a:picLocks noRot="1" noChangeAspect="1"/>
          </p:cNvPicPr>
          <p:nvPr>
            <a:wavAudioFile r:embed="rId1" name="MS900075061[1].wav"/>
          </p:nvPr>
        </p:nvPicPr>
        <p:blipFill>
          <a:blip r:embed="rId6" cstate="print"/>
          <a:stretch>
            <a:fillRect/>
          </a:stretch>
        </p:blipFill>
        <p:spPr>
          <a:xfrm>
            <a:off x="1295896" y="3923853"/>
            <a:ext cx="304800" cy="304800"/>
          </a:xfrm>
          <a:prstGeom prst="rect">
            <a:avLst/>
          </a:prstGeom>
        </p:spPr>
      </p:pic>
      <p:pic>
        <p:nvPicPr>
          <p:cNvPr id="1029" name="Picture 5" descr="C:\Documents and Settings\Alena T\Local Settings\Temporary Internet Files\Content.IE5\SDLE6Y7K\MC9004156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76616" y="5003973"/>
            <a:ext cx="2304009" cy="224626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15776" y="6894878"/>
            <a:ext cx="7261219" cy="66479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Poznali jste pohádky? 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Uměli byste si aspoň kousek zahrát jako divadlo?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539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5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8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8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85000"/>
                  </a:schemeClr>
                </a:solidFill>
              </a:rPr>
              <a:t>, 2003, ISBN 80-7289-088-3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85000"/>
                  </a:schemeClr>
                </a:solidFill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1012</TotalTime>
  <Words>516</Words>
  <Application>Microsoft Office PowerPoint</Application>
  <PresentationFormat>Vlastní</PresentationFormat>
  <Paragraphs>152</Paragraphs>
  <Slides>10</Slides>
  <Notes>8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Slovesa v jednotném čísle dej do trojúhelníku,                  v množném čísle do kruhu (pracuj po řadách):</vt:lpstr>
      <vt:lpstr>Spoj sloveso a příslušný čas: </vt:lpstr>
      <vt:lpstr>Převeďte slovesa do daného času – doplňte tabulku:</vt:lpstr>
      <vt:lpstr>Převeďte slovesa do daného času – doplňte tabulku - řešení:</vt:lpstr>
      <vt:lpstr>Přepište podstatná jména na slovesa     v určené osobě a čísle, čas přítomný:</vt:lpstr>
      <vt:lpstr>Přepište podstatná jména na slovesa     v určené osobě a čísle, čas přítomný:</vt:lpstr>
      <vt:lpstr>Převeďte věty do přítomného času:</vt:lpstr>
      <vt:lpstr>Zdroje: učebnice: Český jazyk pro třetí ročník, PhDr. Ladislav Dvorský, Ilustrace:Kateřina Lovis, naklad. Alter, 2001 MÜHLHAUSEROVÁ a kol. Český jazyk 3 - učebnice pro 3. ročník. Brno: Nová škola, 2003, ISBN 80-7289-088-3   obrázky: www.office.microsoft.com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- Procvičování</dc:title>
  <dc:subject>Český jazyk</dc:subject>
  <dc:creator>Mgr. Jana Kneřová</dc:creator>
  <cp:lastModifiedBy>Jana Kneřová</cp:lastModifiedBy>
  <cp:revision>130</cp:revision>
  <cp:lastPrinted>1601-01-01T00:00:00Z</cp:lastPrinted>
  <dcterms:created xsi:type="dcterms:W3CDTF">2011-08-21T18:05:50Z</dcterms:created>
  <dcterms:modified xsi:type="dcterms:W3CDTF">2013-01-14T09:52:54Z</dcterms:modified>
  <cp:category>Slovní druhy</cp:category>
</cp:coreProperties>
</file>