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1"/>
  </p:notesMasterIdLst>
  <p:sldIdLst>
    <p:sldId id="256" r:id="rId2"/>
    <p:sldId id="257" r:id="rId3"/>
    <p:sldId id="260" r:id="rId4"/>
    <p:sldId id="300" r:id="rId5"/>
    <p:sldId id="302" r:id="rId6"/>
    <p:sldId id="303" r:id="rId7"/>
    <p:sldId id="280" r:id="rId8"/>
    <p:sldId id="304" r:id="rId9"/>
    <p:sldId id="272" r:id="rId10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3305"/>
    <a:srgbClr val="008000"/>
    <a:srgbClr val="5F5F5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3240295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obrázek naskočí i s předložkou, další předložky u obrázku mohou už žáci určovat sami, pak kliknutím otevřou řešení.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Odkrývání</a:t>
            </a:r>
            <a:r>
              <a:rPr lang="cs-CZ" baseline="0" dirty="0" smtClean="0"/>
              <a:t> na přeskáčku, stačí klikat na plochu.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</a:t>
            </a:r>
            <a:r>
              <a:rPr lang="cs-CZ" dirty="0" err="1" smtClean="0"/>
              <a:t>odkliknutí</a:t>
            </a:r>
            <a:r>
              <a:rPr lang="cs-CZ" dirty="0" smtClean="0"/>
              <a:t> řešení vždy automaticky naskočí další obrázek.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vytisknout i jako pracovní list,</a:t>
            </a:r>
            <a:r>
              <a:rPr lang="cs-CZ" baseline="0" dirty="0" smtClean="0"/>
              <a:t> zadat za domácí úkol, řešit ve skupinách…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postupné…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rgbClr val="002060"/>
            </a:gs>
            <a:gs pos="57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gi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985486"/>
              </p:ext>
            </p:extLst>
          </p:nvPr>
        </p:nvGraphicFramePr>
        <p:xfrm>
          <a:off x="935856" y="2627709"/>
          <a:ext cx="8496944" cy="4040551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02944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VY_32_INOVACE_17_ČJ_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Předložky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86089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předložkami.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určují předložky, tvoří věty s předložkami. Používají předložky s/se – z/ze.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80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87784" y="1691605"/>
            <a:ext cx="9649072" cy="352711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endParaRPr lang="cs-CZ" sz="12000" b="1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r>
              <a:rPr lang="cs-CZ" sz="12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PŘEDLOŽKY</a:t>
            </a:r>
          </a:p>
        </p:txBody>
      </p:sp>
      <p:pic>
        <p:nvPicPr>
          <p:cNvPr id="7" name="Obrázek 6" descr="a-letadlo 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72360" y="539477"/>
            <a:ext cx="2116063" cy="2070393"/>
          </a:xfrm>
          <a:prstGeom prst="rect">
            <a:avLst/>
          </a:prstGeom>
        </p:spPr>
      </p:pic>
      <p:pic>
        <p:nvPicPr>
          <p:cNvPr id="8" name="Obrázek 7" descr="běh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7824" y="4859957"/>
            <a:ext cx="2016224" cy="2276381"/>
          </a:xfrm>
          <a:prstGeom prst="rect">
            <a:avLst/>
          </a:prstGeom>
        </p:spPr>
      </p:pic>
      <p:pic>
        <p:nvPicPr>
          <p:cNvPr id="9" name="Obrázek 8" descr="nakopnutý míč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912520" y="4859957"/>
            <a:ext cx="2376264" cy="2376264"/>
          </a:xfrm>
          <a:prstGeom prst="rect">
            <a:avLst/>
          </a:prstGeom>
        </p:spPr>
      </p:pic>
      <p:pic>
        <p:nvPicPr>
          <p:cNvPr id="12" name="Obrázek 11" descr="blesk.2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flipH="1">
            <a:off x="0" y="683493"/>
            <a:ext cx="2681696" cy="217358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304008" y="6084093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32400" y="6012085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04608" y="755501"/>
            <a:ext cx="1656184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NAD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76016" y="755501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11920" y="2699717"/>
            <a:ext cx="8352928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Už tak trochu známe…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3" grpId="1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748908"/>
          </a:xfrm>
          <a:solidFill>
            <a:srgbClr val="0070C0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Předložky jsou samostatná slova. 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2339677"/>
            <a:ext cx="9289032" cy="352711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</a:rPr>
              <a:t> Čteme je dohromady</a:t>
            </a:r>
          </a:p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</a:rPr>
              <a:t> se slovem, </a:t>
            </a:r>
          </a:p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</a:rPr>
              <a:t> ke kterému patří,  </a:t>
            </a:r>
          </a:p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</a:rPr>
              <a:t> ale píšeme je zvlášť.                   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9832" y="3203773"/>
            <a:ext cx="1176212" cy="951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se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9832" y="4067869"/>
            <a:ext cx="1040670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ke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511920" y="6516141"/>
            <a:ext cx="6549806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</a:t>
            </a:r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 tabuli, 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</a:t>
            </a:r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 tabule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" name="Picture 5" descr="C:\Documents and Settings\Alena T\Local Settings\Temporary Internet Files\Content.IE5\01G1XPGU\MC9003433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2640" y="5761965"/>
            <a:ext cx="1797710" cy="1618272"/>
          </a:xfrm>
          <a:prstGeom prst="rect">
            <a:avLst/>
          </a:prstGeom>
          <a:noFill/>
          <a:ln w="19050"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2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Pojmenuj zvíře, odkryj předložky pod zvířátky a vytvoř s nimi větu: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1840" y="255570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pod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55936" y="4139877"/>
            <a:ext cx="1944216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v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35856" y="615610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do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48224" y="5868069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nad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48224" y="3131765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na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60592" y="5724053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z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2560" y="2483693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u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2051" name="Picture 3" descr="C:\Documents and Settings\Alena T\Local Settings\Temporary Internet Files\Content.IE5\01G1XPGU\MP9004092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4859957"/>
            <a:ext cx="2771174" cy="1846728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2" name="Picture 4" descr="C:\Documents and Settings\Alena T\Local Settings\Temporary Internet Files\Content.IE5\SDLE6Y7K\MC9003323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04208" y="2267669"/>
            <a:ext cx="2794770" cy="219948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4" name="Picture 6" descr="C:\Documents and Settings\Alena T\Local Settings\Temporary Internet Files\Content.IE5\BEOPWMS8\MP9004031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1800" y="5652045"/>
            <a:ext cx="2448272" cy="1631543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5" name="Picture 7" descr="C:\Documents and Settings\Alena T\Local Settings\Temporary Internet Files\Content.IE5\EQZNP7W4\MP9004038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00552" y="1907629"/>
            <a:ext cx="2520280" cy="252028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9" name="Picture 11" descr="C:\Documents and Settings\Alena T\Local Settings\Temporary Internet Files\Content.IE5\EQZNP7W4\MP9004424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67904" y="3851845"/>
            <a:ext cx="2520032" cy="1680021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60" name="Picture 12" descr="C:\Documents and Settings\Alena T\Local Settings\Temporary Internet Files\Content.IE5\BEOPWMS8\MP90018032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32200" y="5364013"/>
            <a:ext cx="2736304" cy="179684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64" name="Picture 16" descr="C:\Documents and Settings\Alena T\Local Settings\Temporary Internet Files\Content.IE5\EQZNP7W4\MP90026253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3808" y="1763614"/>
            <a:ext cx="2808312" cy="1872208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Documents and Settings\Alena T\Local Settings\Temporary Internet Files\Content.IE5\BEOPWMS8\MP9004318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256336" y="2627709"/>
            <a:ext cx="2260237" cy="152212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B33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Doplňte vhodné předložky,</a:t>
            </a:r>
            <a:b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říkejte i slovo SKŘÍŇ: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5" name="Obrázek 4" descr="skříň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08064" y="2699717"/>
            <a:ext cx="3696411" cy="3384376"/>
          </a:xfrm>
          <a:prstGeom prst="rect">
            <a:avLst/>
          </a:prstGeom>
        </p:spPr>
      </p:pic>
      <p:pic>
        <p:nvPicPr>
          <p:cNvPr id="3074" name="Picture 2" descr="C:\Documents and Settings\Alena T\Local Settings\Temporary Internet Files\Content.IE5\BEOPWMS8\MC9003354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04208" y="1955383"/>
            <a:ext cx="1008112" cy="973314"/>
          </a:xfrm>
          <a:prstGeom prst="rect">
            <a:avLst/>
          </a:prstGeom>
          <a:noFill/>
        </p:spPr>
      </p:pic>
      <p:pic>
        <p:nvPicPr>
          <p:cNvPr id="10" name="Obrázek 9" descr="míč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20432" y="5075981"/>
            <a:ext cx="1210444" cy="121044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256336" y="1835621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96496" y="6156101"/>
            <a:ext cx="3384129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U, VEDLE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Násobení 13"/>
          <p:cNvSpPr/>
          <p:nvPr/>
        </p:nvSpPr>
        <p:spPr>
          <a:xfrm>
            <a:off x="4248224" y="3491805"/>
            <a:ext cx="720080" cy="720080"/>
          </a:xfrm>
          <a:prstGeom prst="mathMultiply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104208" y="4211885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439912" y="2771725"/>
            <a:ext cx="3744416" cy="7920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63848" y="2771725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48624" y="3563813"/>
            <a:ext cx="1224136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" name="Obrázek 22" descr="kostk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flipH="1">
            <a:off x="2880072" y="5219997"/>
            <a:ext cx="1550572" cy="1701847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719832" y="5940077"/>
            <a:ext cx="2088232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PŘED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824288" y="6444133"/>
            <a:ext cx="180020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 flipH="1" flipV="1">
            <a:off x="4896296" y="5724053"/>
            <a:ext cx="432048" cy="648072"/>
          </a:xfrm>
          <a:prstGeom prst="straightConnector1">
            <a:avLst/>
          </a:prstGeom>
          <a:ln w="57150">
            <a:solidFill>
              <a:schemeClr val="bg1">
                <a:lumMod val="8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 animBg="1"/>
      <p:bldP spid="15" grpId="0"/>
      <p:bldP spid="18" grpId="0"/>
      <p:bldP spid="22" grpId="0"/>
      <p:bldP spid="24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288809" cy="956820"/>
          </a:xfrm>
          <a:solidFill>
            <a:srgbClr val="6B3305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Předložky S-Z, SE-ZE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403573"/>
            <a:ext cx="9289032" cy="163794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 Už víme, že předložka</a:t>
            </a:r>
          </a:p>
          <a:p>
            <a:r>
              <a:rPr lang="cs-CZ" sz="3600" b="1" dirty="0" smtClean="0">
                <a:solidFill>
                  <a:srgbClr val="FFC000"/>
                </a:solidFill>
              </a:rPr>
              <a:t>S (SE) 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je spojená </a:t>
            </a:r>
            <a:r>
              <a:rPr lang="cs-CZ" sz="3600" b="1" dirty="0" smtClean="0">
                <a:solidFill>
                  <a:srgbClr val="FFC000"/>
                </a:solidFill>
              </a:rPr>
              <a:t>s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 jedním pádem.                 </a:t>
            </a:r>
            <a:r>
              <a:rPr lang="cs-CZ" sz="3600" b="1" dirty="0" smtClean="0">
                <a:solidFill>
                  <a:srgbClr val="FFC000"/>
                </a:solidFill>
              </a:rPr>
              <a:t>S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 kterým?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3808" y="3131765"/>
            <a:ext cx="6192688" cy="86517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6B33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7. pád – (s) kým? (s) čím?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7944" y="4067869"/>
            <a:ext cx="6192688" cy="550279"/>
          </a:xfrm>
          <a:prstGeom prst="rect">
            <a:avLst/>
          </a:prstGeom>
          <a:solidFill>
            <a:srgbClr val="6B33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bratrem, s pejskem…</a:t>
            </a:r>
          </a:p>
        </p:txBody>
      </p:sp>
      <p:pic>
        <p:nvPicPr>
          <p:cNvPr id="4098" name="Picture 2" descr="C:\Documents and Settings\Alena T\Local Settings\Temporary Internet Files\Content.IE5\EQZNP7W4\MC9003587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6456" y="3131765"/>
            <a:ext cx="1538152" cy="2003930"/>
          </a:xfrm>
          <a:prstGeom prst="rect">
            <a:avLst/>
          </a:prstGeom>
          <a:noFill/>
        </p:spPr>
      </p:pic>
      <p:pic>
        <p:nvPicPr>
          <p:cNvPr id="4101" name="Picture 5" descr="C:\Documents and Settings\Alena T\Local Settings\Temporary Internet Files\Content.IE5\EQZNP7W4\MP9004090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2680" y="2832313"/>
            <a:ext cx="1440160" cy="2165526"/>
          </a:xfrm>
          <a:prstGeom prst="rect">
            <a:avLst/>
          </a:prstGeom>
          <a:noFill/>
          <a:ln w="12700">
            <a:solidFill>
              <a:schemeClr val="bg1">
                <a:lumMod val="95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431800" y="4715941"/>
            <a:ext cx="9289032" cy="1122743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 Předložka Z (ZE) je také spojená                    s jedním pádem. S kterým?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1800" y="5868069"/>
            <a:ext cx="6696744" cy="13803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6B33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2. pád – (z) koho? (z) čeho? – zevnitř!</a:t>
            </a:r>
          </a:p>
        </p:txBody>
      </p:sp>
      <p:pic>
        <p:nvPicPr>
          <p:cNvPr id="12" name="Obrázek 11" descr="skříň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40512" y="5508029"/>
            <a:ext cx="1572941" cy="144016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664048" y="7009396"/>
            <a:ext cx="4608512" cy="550279"/>
          </a:xfrm>
          <a:prstGeom prst="rect">
            <a:avLst/>
          </a:prstGeom>
          <a:solidFill>
            <a:srgbClr val="6B33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ze skříně, z konvice…</a:t>
            </a:r>
          </a:p>
        </p:txBody>
      </p:sp>
      <p:pic>
        <p:nvPicPr>
          <p:cNvPr id="15" name="Obrázek 14" descr="konvci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352680" y="6012085"/>
            <a:ext cx="1440160" cy="13887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0" grpId="0" animBg="1"/>
      <p:bldP spid="11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Doplňte správné předložky:                  S/SE, Z/ZE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Zadání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Šel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..... tatínkem.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Šel</a:t>
                      </a:r>
                      <a:r>
                        <a:rPr lang="cs-CZ" sz="44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4400" b="1" baseline="0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tatínkem.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Pero vzal ..... penálu.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Pero vzal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z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penálu.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Svetr vyndal ..... skříně.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Svetr vyndal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ze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skříně.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Jana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přišla i ….. Věrkou</a:t>
                      </a:r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Jana přišla i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Věrkou.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Pozdravil ….. úsměvem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Pozdravil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úsměvem.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2699717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3563813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Doplňte správné předložky:                  S/SE, Z/ZE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Zadání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Šel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..... tatínkem.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Šel</a:t>
                      </a:r>
                      <a:r>
                        <a:rPr lang="cs-CZ" sz="44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4400" b="1" baseline="0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tatínkem.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Pero vzal ..... penálu.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Pero vzal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z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penálu.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Svetr vyndal ..... skříně.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Svetr vyndal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ze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skříně.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Jana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přišla i ….. Věrkou</a:t>
                      </a:r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Jana přišla i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Věrkou.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Pozdravil ….. úsměvem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Pozdravil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úsměvem.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2699717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3563813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1492</TotalTime>
  <Words>378</Words>
  <Application>Microsoft Office PowerPoint</Application>
  <PresentationFormat>Vlastní</PresentationFormat>
  <Paragraphs>89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Předložky jsou samostatná slova. </vt:lpstr>
      <vt:lpstr>Pojmenuj zvíře, odkryj předložky pod zvířátky a vytvoř s nimi větu:</vt:lpstr>
      <vt:lpstr>Doplňte vhodné předložky, říkejte i slovo SKŘÍŇ:</vt:lpstr>
      <vt:lpstr>Předložky S-Z, SE-ZE</vt:lpstr>
      <vt:lpstr>Doplňte správné předložky:                  S/SE, Z/ZE</vt:lpstr>
      <vt:lpstr>Doplňte správné předložky:                  S/SE, Z/ZE</vt:lpstr>
      <vt:lpstr>Zdroje: učebnice: Český jazyk pro třetí ročník, PhDr. Ladislav Dvorský, Ilustrace:Kateřina Lovis, naklad. Alter, 2001 MÜHLHAUSEROVÁ a kol. Český jazyk 3 - učebnice pro 3. ročník. Brno: Nová škola, 2003, ISBN 80-7289-088-3 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</dc:title>
  <dc:subject>Český jazyk</dc:subject>
  <dc:creator>Mgr. Jana Kneřová</dc:creator>
  <cp:lastModifiedBy>Jana Kneřová</cp:lastModifiedBy>
  <cp:revision>183</cp:revision>
  <cp:lastPrinted>1601-01-01T00:00:00Z</cp:lastPrinted>
  <dcterms:created xsi:type="dcterms:W3CDTF">2011-08-21T18:05:50Z</dcterms:created>
  <dcterms:modified xsi:type="dcterms:W3CDTF">2013-01-14T09:53:36Z</dcterms:modified>
  <cp:category>Slovní druhy</cp:category>
</cp:coreProperties>
</file>