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0" r:id="rId2"/>
    <p:sldId id="262" r:id="rId3"/>
    <p:sldId id="260" r:id="rId4"/>
    <p:sldId id="264" r:id="rId5"/>
    <p:sldId id="265" r:id="rId6"/>
    <p:sldId id="269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18EE"/>
    <a:srgbClr val="F907C5"/>
    <a:srgbClr val="2FBE1C"/>
    <a:srgbClr val="F94D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19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0806A9-24CD-4243-A578-903E3BB15F8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AEAA2E-88CB-4DD6-AAA0-47920DE4D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98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078BC0-B4CA-413A-BBD6-97F2C840B6E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883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0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645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9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619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057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08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296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620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026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989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711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FF59F0-0B9A-47F6-B9D7-E1D53E12F7C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E4C5F-6FF6-404E-8A9D-C5EA3AC5A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545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9" Type="http://schemas.openxmlformats.org/officeDocument/2006/relationships/image" Target="../media/image68.png"/><Relationship Id="rId51" Type="http://schemas.openxmlformats.org/officeDocument/2006/relationships/image" Target="../media/image90.png"/><Relationship Id="rId3" Type="http://schemas.openxmlformats.org/officeDocument/2006/relationships/image" Target="../media/image5.jpeg"/><Relationship Id="rId42" Type="http://schemas.openxmlformats.org/officeDocument/2006/relationships/image" Target="../media/image71.png"/><Relationship Id="rId21" Type="http://schemas.openxmlformats.org/officeDocument/2006/relationships/image" Target="../media/image49.png"/><Relationship Id="rId50" Type="http://schemas.openxmlformats.org/officeDocument/2006/relationships/image" Target="../media/image85.png"/><Relationship Id="rId46" Type="http://schemas.openxmlformats.org/officeDocument/2006/relationships/image" Target="../media/image75.png"/><Relationship Id="rId2" Type="http://schemas.openxmlformats.org/officeDocument/2006/relationships/image" Target="../media/image4.png"/><Relationship Id="rId16" Type="http://schemas.openxmlformats.org/officeDocument/2006/relationships/image" Target="../media/image44.png"/><Relationship Id="rId41" Type="http://schemas.openxmlformats.org/officeDocument/2006/relationships/image" Target="../media/image70.png"/><Relationship Id="rId29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37" Type="http://schemas.openxmlformats.org/officeDocument/2006/relationships/image" Target="../media/image66.png"/><Relationship Id="rId45" Type="http://schemas.openxmlformats.org/officeDocument/2006/relationships/image" Target="../media/image74.png"/><Relationship Id="rId40" Type="http://schemas.openxmlformats.org/officeDocument/2006/relationships/image" Target="../media/image69.png"/><Relationship Id="rId24" Type="http://schemas.openxmlformats.org/officeDocument/2006/relationships/image" Target="../media/image52.png"/><Relationship Id="rId15" Type="http://schemas.openxmlformats.org/officeDocument/2006/relationships/image" Target="../media/image43.png"/><Relationship Id="rId49" Type="http://schemas.openxmlformats.org/officeDocument/2006/relationships/image" Target="../media/image84.png"/><Relationship Id="rId23" Type="http://schemas.openxmlformats.org/officeDocument/2006/relationships/image" Target="../media/image51.png"/><Relationship Id="rId44" Type="http://schemas.openxmlformats.org/officeDocument/2006/relationships/image" Target="../media/image73.png"/><Relationship Id="rId4" Type="http://schemas.openxmlformats.org/officeDocument/2006/relationships/image" Target="../media/image2.jpeg"/><Relationship Id="rId14" Type="http://schemas.openxmlformats.org/officeDocument/2006/relationships/image" Target="../media/image42.png"/><Relationship Id="rId30" Type="http://schemas.openxmlformats.org/officeDocument/2006/relationships/image" Target="../media/image5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17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4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2.jpeg"/><Relationship Id="rId15" Type="http://schemas.openxmlformats.org/officeDocument/2006/relationships/image" Target="../media/image33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34" Type="http://schemas.openxmlformats.org/officeDocument/2006/relationships/image" Target="../media/image89.png"/><Relationship Id="rId2" Type="http://schemas.openxmlformats.org/officeDocument/2006/relationships/notesSlide" Target="../notesSlides/notesSlide2.xml"/><Relationship Id="rId20" Type="http://schemas.openxmlformats.org/officeDocument/2006/relationships/image" Target="../media/image50.png"/><Relationship Id="rId29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24" Type="http://schemas.openxmlformats.org/officeDocument/2006/relationships/image" Target="../media/image56.png"/><Relationship Id="rId5" Type="http://schemas.openxmlformats.org/officeDocument/2006/relationships/image" Target="../media/image8.wmf"/><Relationship Id="rId28" Type="http://schemas.openxmlformats.org/officeDocument/2006/relationships/image" Target="../media/image62.png"/><Relationship Id="rId31" Type="http://schemas.openxmlformats.org/officeDocument/2006/relationships/image" Target="../media/image6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12" Type="http://schemas.openxmlformats.org/officeDocument/2006/relationships/image" Target="../media/image9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4510325"/>
              </p:ext>
            </p:extLst>
          </p:nvPr>
        </p:nvGraphicFramePr>
        <p:xfrm>
          <a:off x="2483768" y="296652"/>
          <a:ext cx="4260490" cy="62646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7" name="Dokument" r:id="rId4" imgW="5889940" imgH="8662073" progId="Word.Document.12">
                  <p:embed/>
                </p:oleObj>
              </mc:Choice>
              <mc:Fallback>
                <p:oleObj name="Dokument" r:id="rId4" imgW="5889940" imgH="866207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83768" y="296652"/>
                        <a:ext cx="4260490" cy="62646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05566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305071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80049" y="550421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KUŽELOSEČKY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941168"/>
            <a:ext cx="77899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Vzájemná poloha  </a:t>
            </a:r>
            <a:r>
              <a:rPr lang="cs-CZ" sz="4000" b="1" i="1" dirty="0" smtClean="0">
                <a:solidFill>
                  <a:srgbClr val="0000FF"/>
                </a:solidFill>
              </a:rPr>
              <a:t>přímky a hyperboly</a:t>
            </a:r>
            <a:endParaRPr lang="cs-CZ" sz="4000" b="1" i="1" dirty="0">
              <a:solidFill>
                <a:srgbClr val="0000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18D63-B152-4E76-8C2A-D4A0DCDF5F0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976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44" y="1412494"/>
            <a:ext cx="3753023" cy="5191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95536" y="83468"/>
            <a:ext cx="4325607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Vzájemná poloha</a:t>
            </a:r>
            <a:endParaRPr lang="cs-CZ" sz="32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378376" y="179348"/>
            <a:ext cx="7938040" cy="954688"/>
            <a:chOff x="378376" y="179348"/>
            <a:chExt cx="7938040" cy="954688"/>
          </a:xfrm>
        </p:grpSpPr>
        <p:grpSp>
          <p:nvGrpSpPr>
            <p:cNvPr id="9" name="Skupina 8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13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14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0" name="TextovéPole 9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78376" y="548680"/>
              <a:ext cx="305000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hyperboly</a:t>
              </a:r>
              <a:endParaRPr lang="cs-CZ" sz="2800" b="1" dirty="0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Přímá spojnice 14"/>
          <p:cNvCxnSpPr/>
          <p:nvPr/>
        </p:nvCxnSpPr>
        <p:spPr>
          <a:xfrm>
            <a:off x="1619672" y="1700808"/>
            <a:ext cx="432048" cy="4248472"/>
          </a:xfrm>
          <a:prstGeom prst="line">
            <a:avLst/>
          </a:prstGeom>
          <a:ln w="19050">
            <a:solidFill>
              <a:srgbClr val="2FBE1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488090" y="1988840"/>
            <a:ext cx="1011734" cy="4104456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11560" y="3140968"/>
            <a:ext cx="2232248" cy="338437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827584" y="4293096"/>
            <a:ext cx="3096344" cy="648072"/>
          </a:xfrm>
          <a:prstGeom prst="line">
            <a:avLst/>
          </a:prstGeom>
          <a:ln w="19050">
            <a:solidFill>
              <a:srgbClr val="2718E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699907" y="2360880"/>
                <a:ext cx="3693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2FBE1C"/>
                          </a:solidFill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dirty="0">
                  <a:solidFill>
                    <a:srgbClr val="2FBE1C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9907" y="2360880"/>
                <a:ext cx="36933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96" name="TextovéPole 4095"/>
              <p:cNvSpPr txBox="1"/>
              <p:nvPr/>
            </p:nvSpPr>
            <p:spPr>
              <a:xfrm>
                <a:off x="971600" y="3356992"/>
                <a:ext cx="3516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096" name="TextovéPole 40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356992"/>
                <a:ext cx="351635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97" name="TextovéPole 4096"/>
              <p:cNvSpPr txBox="1"/>
              <p:nvPr/>
            </p:nvSpPr>
            <p:spPr>
              <a:xfrm>
                <a:off x="3020367" y="2071304"/>
                <a:ext cx="3345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7030A0"/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4097" name="TextovéPole 40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0367" y="2071304"/>
                <a:ext cx="33457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99" name="TextovéPole 4098"/>
              <p:cNvSpPr txBox="1"/>
              <p:nvPr/>
            </p:nvSpPr>
            <p:spPr>
              <a:xfrm>
                <a:off x="2195736" y="4221088"/>
                <a:ext cx="3497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2718EE"/>
                          </a:solidFill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dirty="0">
                  <a:solidFill>
                    <a:srgbClr val="2718EE"/>
                  </a:solidFill>
                </a:endParaRPr>
              </a:p>
            </p:txBody>
          </p:sp>
        </mc:Choice>
        <mc:Fallback xmlns="">
          <p:sp>
            <p:nvSpPr>
              <p:cNvPr id="4099" name="TextovéPole 409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4221088"/>
                <a:ext cx="349711" cy="369332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36440" y="1484784"/>
                <a:ext cx="208537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>
                    <a:solidFill>
                      <a:srgbClr val="008000"/>
                    </a:solidFill>
                  </a:rPr>
                  <a:t>vnější přímka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𝒉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solidFill>
                          <a:srgbClr val="008000"/>
                        </a:solidFill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∅</m:t>
                        </m:r>
                      </m:e>
                    </m:d>
                  </m:oMath>
                </a14:m>
                <a:endParaRPr lang="cs-CZ" sz="2400" b="1" dirty="0" smtClean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6440" y="1484784"/>
                <a:ext cx="2085379" cy="830997"/>
              </a:xfrm>
              <a:prstGeom prst="rect">
                <a:avLst/>
              </a:prstGeom>
              <a:blipFill rotWithShape="1">
                <a:blip r:embed="rId44"/>
                <a:stretch>
                  <a:fillRect l="-4386" t="-5882" b="-1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036440" y="2276872"/>
                <a:ext cx="203247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>
                    <a:solidFill>
                      <a:srgbClr val="7030A0"/>
                    </a:solidFill>
                  </a:rPr>
                  <a:t>tečna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𝒉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𝒕</m:t>
                    </m:r>
                    <m:r>
                      <a:rPr lang="cs-CZ" sz="2400" b="1" i="1" smtClean="0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rgbClr val="7030A0"/>
                            </a:solidFill>
                            <a:latin typeface="Cambria Math"/>
                            <a:ea typeface="Cambria Math"/>
                          </a:rPr>
                          <m:t>𝑻</m:t>
                        </m:r>
                      </m:e>
                    </m:d>
                  </m:oMath>
                </a14:m>
                <a:endParaRPr lang="cs-CZ" sz="2400" b="1" dirty="0" smtClean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6440" y="2276872"/>
                <a:ext cx="2032479" cy="830997"/>
              </a:xfrm>
              <a:prstGeom prst="rect">
                <a:avLst/>
              </a:prstGeom>
              <a:blipFill rotWithShape="1">
                <a:blip r:embed="rId45"/>
                <a:stretch>
                  <a:fillRect l="-4491" t="-5882" b="-1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036440" y="3084051"/>
                <a:ext cx="2712024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>
                    <a:solidFill>
                      <a:srgbClr val="0000FF"/>
                    </a:solidFill>
                  </a:rPr>
                  <a:t>sečna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𝒉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  <a:ea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4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  <a:ea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400" b="1" i="1" smtClean="0">
                                <a:solidFill>
                                  <a:srgbClr val="0000FF"/>
                                </a:solidFill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6440" y="3084051"/>
                <a:ext cx="2712024" cy="830997"/>
              </a:xfrm>
              <a:prstGeom prst="rect">
                <a:avLst/>
              </a:prstGeom>
              <a:blipFill rotWithShape="1">
                <a:blip r:embed="rId46"/>
                <a:stretch>
                  <a:fillRect l="-3371" t="-5882" b="-1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036440" y="4653136"/>
                <a:ext cx="268547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>
                    <a:solidFill>
                      <a:srgbClr val="FF0000"/>
                    </a:solidFill>
                  </a:rPr>
                  <a:t>asymptotická sečna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𝒉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𝒓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𝑷</m:t>
                        </m:r>
                      </m:e>
                    </m:d>
                  </m:oMath>
                </a14:m>
                <a:endParaRPr lang="cs-CZ" sz="24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6440" y="4653136"/>
                <a:ext cx="2685479" cy="830997"/>
              </a:xfrm>
              <a:prstGeom prst="rect">
                <a:avLst/>
              </a:prstGeom>
              <a:blipFill rotWithShape="1">
                <a:blip r:embed="rId49"/>
                <a:stretch>
                  <a:fillRect l="-3401" t="-5839" r="-2721" b="-12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01" name="TextovéPole 4100"/>
              <p:cNvSpPr txBox="1"/>
              <p:nvPr/>
            </p:nvSpPr>
            <p:spPr>
              <a:xfrm>
                <a:off x="2931718" y="3275692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7030A0"/>
                          </a:solidFill>
                          <a:latin typeface="Cambria Math"/>
                          <a:ea typeface="Cambria Math"/>
                        </a:rPr>
                        <m:t>×</m:t>
                      </m:r>
                    </m:oMath>
                  </m:oMathPara>
                </a14:m>
                <a:endParaRPr lang="cs-CZ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4101" name="TextovéPole 410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1718" y="3275692"/>
                <a:ext cx="402674" cy="369332"/>
              </a:xfrm>
              <a:prstGeom prst="rect">
                <a:avLst/>
              </a:prstGeom>
              <a:blipFill rotWithShape="1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945769" y="4276489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2718EE"/>
                          </a:solidFill>
                          <a:latin typeface="Cambria Math"/>
                          <a:ea typeface="Cambria Math"/>
                        </a:rPr>
                        <m:t>×</m:t>
                      </m:r>
                    </m:oMath>
                  </m:oMathPara>
                </a14:m>
                <a:endParaRPr lang="cs-CZ" dirty="0">
                  <a:solidFill>
                    <a:srgbClr val="2718EE"/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5769" y="4276489"/>
                <a:ext cx="402674" cy="369332"/>
              </a:xfrm>
              <a:prstGeom prst="rect">
                <a:avLst/>
              </a:prstGeom>
              <a:blipFill rotWithShape="1">
                <a:blip r:embed="rId4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242515" y="4633938"/>
                <a:ext cx="4058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2718EE"/>
                          </a:solidFill>
                          <a:latin typeface="Cambria Math"/>
                          <a:ea typeface="Cambria Math"/>
                        </a:rPr>
                        <m:t>×</m:t>
                      </m:r>
                    </m:oMath>
                  </m:oMathPara>
                </a14:m>
                <a:endParaRPr lang="cs-CZ" dirty="0">
                  <a:solidFill>
                    <a:srgbClr val="2718EE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2515" y="4633938"/>
                <a:ext cx="405850" cy="369332"/>
              </a:xfrm>
              <a:prstGeom prst="rect">
                <a:avLst/>
              </a:prstGeom>
              <a:blipFill rotWithShape="1">
                <a:blip r:embed="rId4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352706" y="4365035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×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2706" y="4365035"/>
                <a:ext cx="402674" cy="369332"/>
              </a:xfrm>
              <a:prstGeom prst="rect">
                <a:avLst/>
              </a:prstGeom>
              <a:blipFill rotWithShape="1">
                <a:blip r:embed="rId4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04" name="TextovéPole 4103"/>
              <p:cNvSpPr txBox="1"/>
              <p:nvPr/>
            </p:nvSpPr>
            <p:spPr>
              <a:xfrm>
                <a:off x="971600" y="4509120"/>
                <a:ext cx="4574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2718EE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2718EE"/>
                              </a:solidFill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2718EE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2718EE"/>
                  </a:solidFill>
                </a:endParaRPr>
              </a:p>
            </p:txBody>
          </p:sp>
        </mc:Choice>
        <mc:Fallback xmlns="">
          <p:sp>
            <p:nvSpPr>
              <p:cNvPr id="4104" name="TextovéPole 41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509120"/>
                <a:ext cx="457433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05" name="TextovéPole 4104"/>
              <p:cNvSpPr txBox="1"/>
              <p:nvPr/>
            </p:nvSpPr>
            <p:spPr>
              <a:xfrm>
                <a:off x="3059832" y="4077072"/>
                <a:ext cx="4627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2718EE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2718EE"/>
                              </a:solidFill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2718EE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2718EE"/>
                  </a:solidFill>
                </a:endParaRPr>
              </a:p>
            </p:txBody>
          </p:sp>
        </mc:Choice>
        <mc:Fallback xmlns="">
          <p:sp>
            <p:nvSpPr>
              <p:cNvPr id="4105" name="TextovéPole 41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4077072"/>
                <a:ext cx="462755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06" name="TextovéPole 4105"/>
              <p:cNvSpPr txBox="1"/>
              <p:nvPr/>
            </p:nvSpPr>
            <p:spPr>
              <a:xfrm>
                <a:off x="3131840" y="3140968"/>
                <a:ext cx="3804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𝑇</m:t>
                      </m:r>
                    </m:oMath>
                  </m:oMathPara>
                </a14:m>
                <a:endParaRPr lang="cs-CZ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4106" name="TextovéPole 410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3140968"/>
                <a:ext cx="380489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07" name="TextovéPole 4106"/>
              <p:cNvSpPr txBox="1"/>
              <p:nvPr/>
            </p:nvSpPr>
            <p:spPr>
              <a:xfrm>
                <a:off x="3347864" y="1619508"/>
                <a:ext cx="4678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07" name="TextovéPole 4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1619508"/>
                <a:ext cx="467820" cy="369332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858497" y="1628800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8497" y="1628800"/>
                <a:ext cx="473143" cy="369332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08" name="TextovéPole 4107"/>
              <p:cNvSpPr txBox="1"/>
              <p:nvPr/>
            </p:nvSpPr>
            <p:spPr>
              <a:xfrm>
                <a:off x="1339661" y="4077072"/>
                <a:ext cx="3858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108" name="TextovéPole 41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9661" y="4077072"/>
                <a:ext cx="385875" cy="369332"/>
              </a:xfrm>
              <a:prstGeom prst="rect">
                <a:avLst/>
              </a:prstGeom>
              <a:blipFill rotWithShape="1">
                <a:blip r:embed="rId5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10" name="TextovéPole 4109"/>
          <p:cNvSpPr txBox="1"/>
          <p:nvPr/>
        </p:nvSpPr>
        <p:spPr>
          <a:xfrm>
            <a:off x="1183315" y="22549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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39552" y="308405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sym typeface="Symbol"/>
              </a:rPr>
              <a:t>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11" name="TextovéPole 4110"/>
              <p:cNvSpPr txBox="1"/>
              <p:nvPr/>
            </p:nvSpPr>
            <p:spPr>
              <a:xfrm>
                <a:off x="6036440" y="5445224"/>
                <a:ext cx="209499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asymptoty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𝒉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∅</m:t>
                        </m:r>
                      </m:e>
                    </m:d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111" name="TextovéPole 41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6440" y="5445224"/>
                <a:ext cx="2094997" cy="830997"/>
              </a:xfrm>
              <a:prstGeom prst="rect">
                <a:avLst/>
              </a:prstGeom>
              <a:blipFill rotWithShape="1">
                <a:blip r:embed="rId51"/>
                <a:stretch>
                  <a:fillRect l="-4360" t="-5839" b="-12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7199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75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000"/>
                            </p:stCondLst>
                            <p:childTnLst>
                              <p:par>
                                <p:cTn id="7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25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25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5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25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25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4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00"/>
                            </p:stCondLst>
                            <p:childTnLst>
                              <p:par>
                                <p:cTn id="104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250"/>
                            </p:stCondLst>
                            <p:childTnLst>
                              <p:par>
                                <p:cTn id="10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500"/>
                            </p:stCondLst>
                            <p:childTnLst>
                              <p:par>
                                <p:cTn id="11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10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750"/>
                            </p:stCondLst>
                            <p:childTnLst>
                              <p:par>
                                <p:cTn id="11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25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25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25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25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17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17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750"/>
                            </p:stCondLst>
                            <p:childTnLst>
                              <p:par>
                                <p:cTn id="1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1000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3250"/>
                            </p:stCondLst>
                            <p:childTnLst>
                              <p:par>
                                <p:cTn id="1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1000"/>
                                        <p:tgtEl>
                                          <p:spTgt spid="41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4096" grpId="0"/>
      <p:bldP spid="4097" grpId="0"/>
      <p:bldP spid="4099" grpId="0"/>
      <p:bldP spid="36" grpId="0" uiExpand="1" build="p"/>
      <p:bldP spid="37" grpId="0" uiExpand="1" build="p"/>
      <p:bldP spid="38" grpId="0" uiExpand="1" build="p"/>
      <p:bldP spid="39" grpId="0" uiExpand="1" build="p"/>
      <p:bldP spid="4101" grpId="0"/>
      <p:bldP spid="42" grpId="0"/>
      <p:bldP spid="43" grpId="0"/>
      <p:bldP spid="44" grpId="0"/>
      <p:bldP spid="4104" grpId="0"/>
      <p:bldP spid="4105" grpId="0"/>
      <p:bldP spid="4106" grpId="0"/>
      <p:bldP spid="4107" grpId="0"/>
      <p:bldP spid="51" grpId="0"/>
      <p:bldP spid="4108" grpId="0"/>
      <p:bldP spid="4110" grpId="0"/>
      <p:bldP spid="55" grpId="0"/>
      <p:bldP spid="4111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5287"/>
            <a:ext cx="3451068" cy="3568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78376" y="83468"/>
            <a:ext cx="7938040" cy="1050568"/>
            <a:chOff x="378376" y="83468"/>
            <a:chExt cx="7938040" cy="1050568"/>
          </a:xfrm>
        </p:grpSpPr>
        <p:sp>
          <p:nvSpPr>
            <p:cNvPr id="2" name="Nadpis 1"/>
            <p:cNvSpPr txBox="1">
              <a:spLocks/>
            </p:cNvSpPr>
            <p:nvPr/>
          </p:nvSpPr>
          <p:spPr>
            <a:xfrm>
              <a:off x="395536" y="83468"/>
              <a:ext cx="4325607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Vzájemná poloha</a:t>
              </a:r>
              <a:endParaRPr lang="cs-CZ" sz="3200" b="1" dirty="0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4" name="Picture 9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5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78376" y="548680"/>
              <a:ext cx="305000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hyperboly</a:t>
              </a:r>
              <a:endParaRPr lang="cs-CZ" sz="2800" b="1" dirty="0"/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395536" y="1226538"/>
            <a:ext cx="6721968" cy="978326"/>
            <a:chOff x="395536" y="1226538"/>
            <a:chExt cx="6721968" cy="978326"/>
          </a:xfrm>
        </p:grpSpPr>
        <p:pic>
          <p:nvPicPr>
            <p:cNvPr id="20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1376958" y="1226538"/>
                  <a:ext cx="5740546" cy="92955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1</a:t>
                  </a:r>
                  <a:br>
                    <a:rPr lang="cs-CZ" b="1" u="sng" dirty="0" smtClean="0"/>
                  </a:br>
                  <a:r>
                    <a:rPr lang="cs-CZ" b="1" dirty="0" smtClean="0"/>
                    <a:t>Urči vzájemnou polohu přímky a hyperboly</a:t>
                  </a:r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  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  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𝒑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   </m:t>
                        </m:r>
                        <m:sSup>
                          <m:sSup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𝟎</m:t>
                        </m:r>
                      </m:oMath>
                    </m:oMathPara>
                  </a14:m>
                  <a:endParaRPr lang="cs-CZ" b="1" i="1" dirty="0" smtClean="0">
                    <a:solidFill>
                      <a:srgbClr val="C00000"/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5740546" cy="92955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955" t="-3268" b="-261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3" name="TextovéPole 12"/>
          <p:cNvSpPr txBox="1"/>
          <p:nvPr/>
        </p:nvSpPr>
        <p:spPr>
          <a:xfrm>
            <a:off x="378376" y="4911880"/>
            <a:ext cx="3878033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Přímka je tečnou hyperboly</a:t>
            </a:r>
            <a:endParaRPr lang="cs-CZ" sz="2400" b="1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95536" y="2780928"/>
                <a:ext cx="5020798" cy="184601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</m:oMath>
                  </m:oMathPara>
                </a14:m>
                <a:endParaRPr lang="cs-CZ" b="1" dirty="0" smtClean="0">
                  <a:solidFill>
                    <a:srgbClr val="0000FF"/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b="1" i="1" smtClean="0">
                                  <a:solidFill>
                                    <a:srgbClr val="2718EE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2718EE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rgbClr val="2718EE"/>
                                  </a:solidFill>
                                  <a:latin typeface="Cambria Math"/>
                                </a:rPr>
                                <m:t>𝟓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(</m:t>
                      </m:r>
                      <m:r>
                        <a:rPr lang="cs-CZ" b="1" i="1" smtClean="0">
                          <a:solidFill>
                            <a:srgbClr val="2718EE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2718EE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2718EE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𝑫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.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.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780928"/>
                <a:ext cx="5020798" cy="1846018"/>
              </a:xfrm>
              <a:prstGeom prst="rect">
                <a:avLst/>
              </a:prstGeom>
              <a:blipFill rotWithShape="1">
                <a:blip r:embed="rId15"/>
                <a:stretch>
                  <a:fillRect l="-36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93005" y="5676337"/>
                <a:ext cx="3248774" cy="744884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𝒚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e>
                        </m:d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⇒</m:t>
                    </m:r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𝐲</m:t>
                    </m:r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⇒</m:t>
                    </m:r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𝟔</m:t>
                    </m:r>
                  </m:oMath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𝑻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005" y="5676337"/>
                <a:ext cx="3248774" cy="74488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691531" y="5305691"/>
                <a:ext cx="3345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2718EE"/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>
                  <a:solidFill>
                    <a:srgbClr val="2718EE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1531" y="5305691"/>
                <a:ext cx="334579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079943" y="3861048"/>
                <a:ext cx="3804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2718EE"/>
                          </a:solidFill>
                          <a:latin typeface="Cambria Math"/>
                        </a:rPr>
                        <m:t>𝑇</m:t>
                      </m:r>
                    </m:oMath>
                  </m:oMathPara>
                </a14:m>
                <a:endParaRPr lang="cs-CZ" dirty="0">
                  <a:solidFill>
                    <a:srgbClr val="2718EE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9943" y="3861048"/>
                <a:ext cx="380489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5681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5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5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5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25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5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uiExpand="1" build="p"/>
      <p:bldP spid="24" grpId="0" uiExpand="1" build="p" animBg="1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78376" y="83468"/>
            <a:ext cx="7938040" cy="1050568"/>
            <a:chOff x="378376" y="83468"/>
            <a:chExt cx="7938040" cy="1050568"/>
          </a:xfrm>
        </p:grpSpPr>
        <p:sp>
          <p:nvSpPr>
            <p:cNvPr id="6" name="Nadpis 1"/>
            <p:cNvSpPr txBox="1">
              <a:spLocks/>
            </p:cNvSpPr>
            <p:nvPr/>
          </p:nvSpPr>
          <p:spPr>
            <a:xfrm>
              <a:off x="395536" y="83468"/>
              <a:ext cx="4325607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Vzájemná poloha</a:t>
              </a:r>
              <a:endParaRPr lang="cs-CZ" sz="3200" b="1" dirty="0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11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12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8" name="TextovéPole 7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378376" y="548680"/>
              <a:ext cx="305000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hyperboly</a:t>
              </a:r>
              <a:endParaRPr lang="cs-CZ" sz="2800" b="1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395536" y="1226538"/>
            <a:ext cx="6544355" cy="978326"/>
            <a:chOff x="395536" y="1226538"/>
            <a:chExt cx="6544355" cy="978326"/>
          </a:xfrm>
        </p:grpSpPr>
        <p:pic>
          <p:nvPicPr>
            <p:cNvPr id="19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1376958" y="1226538"/>
                  <a:ext cx="5562933" cy="94699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2</a:t>
                  </a:r>
                  <a:br>
                    <a:rPr lang="cs-CZ" b="1" u="sng" dirty="0" smtClean="0"/>
                  </a:br>
                  <a:r>
                    <a:rPr lang="cs-CZ" b="1" dirty="0" smtClean="0"/>
                    <a:t>Diskutuj vzájemnou polohu přímky </a:t>
                  </a:r>
                  <a14:m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</m:oMath>
                  </a14:m>
                  <a:endParaRPr lang="cs-CZ" b="1" dirty="0" smtClean="0">
                    <a:solidFill>
                      <a:srgbClr val="C00000"/>
                    </a:solidFill>
                  </a:endParaRPr>
                </a:p>
                <a:p>
                  <a:r>
                    <a:rPr lang="cs-CZ" b="1" dirty="0"/>
                    <a:t> </a:t>
                  </a:r>
                  <a:r>
                    <a:rPr lang="cs-CZ" b="1" dirty="0" smtClean="0"/>
                    <a:t>a hyperboly</a:t>
                  </a:r>
                  <a14:m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𝒉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𝟒𝟏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a14:m>
                  <a:r>
                    <a:rPr lang="cs-CZ" b="1" i="1" dirty="0" smtClean="0">
                      <a:solidFill>
                        <a:srgbClr val="C00000"/>
                      </a:solidFill>
                      <a:latin typeface="Cambria Math"/>
                    </a:rPr>
                    <a:t> </a:t>
                  </a:r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5562933" cy="946991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 l="-987" t="-3205" b="-705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95536" y="2348880"/>
                <a:ext cx="5563767" cy="18614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chemeClr val="tx1">
                                          <a:lumMod val="75000"/>
                                          <a:lumOff val="2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chemeClr val="tx1">
                                          <a:lumMod val="75000"/>
                                          <a:lumOff val="2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𝟑</m:t>
                                  </m:r>
                                  <m:r>
                                    <a:rPr lang="cs-CZ" b="1" i="1">
                                      <a:solidFill>
                                        <a:schemeClr val="tx1">
                                          <a:lumMod val="75000"/>
                                          <a:lumOff val="2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𝒚</m:t>
                                  </m:r>
                                  <m:r>
                                    <a:rPr lang="cs-CZ" b="1" i="1">
                                      <a:solidFill>
                                        <a:schemeClr val="tx1">
                                          <a:lumMod val="75000"/>
                                          <a:lumOff val="2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1">
                                          <a:lumMod val="75000"/>
                                          <a:lumOff val="2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𝒄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chemeClr val="tx1">
                                          <a:lumMod val="75000"/>
                                          <a:lumOff val="2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den>
                              </m:f>
                              <m:r>
                                <a:rPr lang="cs-CZ" b="1" i="1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  <m:r>
                                <m:rPr>
                                  <m:nor/>
                                </m:rPr>
                                <a:rPr lang="cs-CZ" b="1" i="1" dirty="0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</a:rPr>
                                <m:t> 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𝟖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  <m:r>
                                <a:rPr lang="cs-CZ" b="1" i="1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𝒚</m:t>
                              </m:r>
                              <m:r>
                                <a:rPr lang="cs-CZ" b="1" i="1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num>
                            <m:den>
                              <m:r>
                                <a:rPr lang="cs-CZ" b="1" i="1">
                                  <a:solidFill>
                                    <a:schemeClr val="tx1">
                                      <a:lumMod val="75000"/>
                                      <a:lumOff val="2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b="1" i="1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cs-CZ" b="1" i="1" dirty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</a:rPr>
                            <m:t> 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𝟒𝟏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𝒄𝒚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𝟒𝟏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>
                                  <a:lumMod val="75000"/>
                                  <a:lumOff val="2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mbria Math"/>
                        </a:rPr>
                        <m:t>𝟒𝟏</m:t>
                      </m:r>
                    </m:oMath>
                  </m:oMathPara>
                </a14:m>
                <a:endParaRPr lang="cs-CZ" b="1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348880"/>
                <a:ext cx="5563767" cy="1861472"/>
              </a:xfrm>
              <a:prstGeom prst="rect">
                <a:avLst/>
              </a:prstGeom>
              <a:blipFill rotWithShape="1">
                <a:blip r:embed="rId24"/>
                <a:stretch>
                  <a:fillRect l="-329" b="-16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95536" y="4293096"/>
                <a:ext cx="1982338" cy="704360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293096"/>
                <a:ext cx="1982338" cy="704360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735144" y="4322110"/>
                <a:ext cx="460581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Výsledná rovnice je rovnicí lineární, má řešení </a:t>
                </a:r>
              </a:p>
              <a:p>
                <a:r>
                  <a:rPr lang="cs-CZ" b="1" dirty="0" smtClean="0"/>
                  <a:t>pro 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𝐜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𝑹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b="1" dirty="0" smtClean="0"/>
                  <a:t> .</a:t>
                </a:r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144" y="4322110"/>
                <a:ext cx="4605813" cy="646331"/>
              </a:xfrm>
              <a:prstGeom prst="rect">
                <a:avLst/>
              </a:prstGeom>
              <a:blipFill rotWithShape="1">
                <a:blip r:embed="rId28"/>
                <a:stretch>
                  <a:fillRect l="-1192" t="-4717" r="-132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95536" y="5445224"/>
                <a:ext cx="5017271" cy="923330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solidFill>
                  <a:srgbClr val="C0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Přímka má směr jedné z asymptot dané hyperboly.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b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𝐜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𝑹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</a:rPr>
                  <a:t>  </a:t>
                </a:r>
                <a:r>
                  <a:rPr lang="cs-CZ" b="1" dirty="0" smtClean="0"/>
                  <a:t>… asymptotická sečna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𝒄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                 </m:t>
                    </m:r>
                  </m:oMath>
                </a14:m>
                <a:r>
                  <a:rPr lang="cs-CZ" b="1" dirty="0" smtClean="0"/>
                  <a:t>… asymptota</a:t>
                </a:r>
                <a:endParaRPr lang="cs-CZ" b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445224"/>
                <a:ext cx="5017271" cy="923330"/>
              </a:xfrm>
              <a:prstGeom prst="rect">
                <a:avLst/>
              </a:prstGeom>
              <a:blipFill rotWithShape="1">
                <a:blip r:embed="rId29"/>
                <a:stretch>
                  <a:fillRect l="-970" t="-2597" b="-8442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796136" y="5498648"/>
                <a:ext cx="2740302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OVĚŘ,</a:t>
                </a:r>
                <a:r>
                  <a:rPr lang="cs-CZ" sz="20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 </a:t>
                </a:r>
                <a:r>
                  <a:rPr lang="cs-CZ" sz="14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že pro </a:t>
                </a:r>
                <a14:m>
                  <m:oMath xmlns:m="http://schemas.openxmlformats.org/officeDocument/2006/math">
                    <m:r>
                      <a:rPr lang="cs-CZ" sz="1400" b="1" i="1" smtClean="0">
                        <a:solidFill>
                          <a:srgbClr val="C00000"/>
                        </a:solidFill>
                        <a:latin typeface="Cambria Math"/>
                      </a:rPr>
                      <m:t>𝒄</m:t>
                    </m:r>
                    <m:r>
                      <a:rPr lang="cs-CZ" sz="14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1400" b="1" i="1" smtClean="0">
                        <a:solidFill>
                          <a:srgbClr val="C00000"/>
                        </a:solidFill>
                        <a:latin typeface="Cambria Math"/>
                      </a:rPr>
                      <m:t>𝟕</m:t>
                    </m:r>
                  </m:oMath>
                </a14:m>
                <a:r>
                  <a:rPr lang="cs-CZ" sz="14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14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je přímka </a:t>
                </a:r>
              </a:p>
              <a:p>
                <a:r>
                  <a:rPr lang="cs-CZ" sz="14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asymptotickou</a:t>
                </a:r>
                <a:r>
                  <a:rPr lang="cs-CZ" sz="1400" b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 </a:t>
                </a:r>
                <a:r>
                  <a:rPr lang="cs-CZ" sz="14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sečnou hyperboly</a:t>
                </a:r>
                <a:r>
                  <a:rPr lang="cs-CZ" sz="1400" b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 </a:t>
                </a:r>
                <a:endParaRPr lang="cs-CZ" sz="1400" b="1" dirty="0" smtClean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  <a:p>
                <a:r>
                  <a:rPr lang="cs-CZ" sz="14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se společným bodem </a:t>
                </a:r>
                <a14:m>
                  <m:oMath xmlns:m="http://schemas.openxmlformats.org/officeDocument/2006/math">
                    <m:r>
                      <a:rPr lang="cs-CZ" sz="1400" b="1" i="1" smtClean="0">
                        <a:solidFill>
                          <a:srgbClr val="C00000"/>
                        </a:solidFill>
                        <a:latin typeface="Cambria Math"/>
                      </a:rPr>
                      <m:t>𝑷</m:t>
                    </m:r>
                    <m:r>
                      <a:rPr lang="cs-CZ" sz="14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1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1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1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;−</m:t>
                        </m:r>
                        <m:r>
                          <a:rPr lang="cs-CZ" sz="1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sz="1400" b="1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5498648"/>
                <a:ext cx="2740302" cy="830997"/>
              </a:xfrm>
              <a:prstGeom prst="rect">
                <a:avLst/>
              </a:prstGeom>
              <a:blipFill rotWithShape="1">
                <a:blip r:embed="rId34"/>
                <a:stretch>
                  <a:fillRect l="-2450" t="-3676" b="-66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0335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5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 animBg="1"/>
      <p:bldP spid="16" grpId="0" uiExpand="1" build="p"/>
      <p:bldP spid="24" grpId="0" uiExpand="1" build="p" animBg="1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78376" y="83468"/>
            <a:ext cx="7938040" cy="1050568"/>
            <a:chOff x="378376" y="83468"/>
            <a:chExt cx="7938040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83468"/>
              <a:ext cx="4325607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Vzájemná poloha</a:t>
              </a:r>
              <a:endParaRPr lang="cs-CZ" sz="3200" b="1" dirty="0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8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9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378376" y="548680"/>
              <a:ext cx="305000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hyperboly</a:t>
              </a:r>
              <a:endParaRPr lang="cs-CZ" sz="2800" b="1" dirty="0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39553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428746"/>
            <a:ext cx="48754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Znázornění výsledků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příkladu </a:t>
            </a:r>
            <a:r>
              <a:rPr lang="cs-CZ" sz="16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v programu GeoGebra: </a:t>
            </a:r>
            <a:endParaRPr lang="cs-CZ" sz="16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99" y="2258169"/>
            <a:ext cx="8151003" cy="3763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840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95536" y="83468"/>
            <a:ext cx="4325607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Vzájemná poloha</a:t>
            </a:r>
            <a:endParaRPr lang="cs-CZ" sz="32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378376" y="179348"/>
            <a:ext cx="7938040" cy="954688"/>
            <a:chOff x="378376" y="179348"/>
            <a:chExt cx="7938040" cy="954688"/>
          </a:xfrm>
        </p:grpSpPr>
        <p:grpSp>
          <p:nvGrpSpPr>
            <p:cNvPr id="5" name="Skupina 4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9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10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378376" y="548680"/>
              <a:ext cx="305000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hyperboly</a:t>
              </a:r>
              <a:endParaRPr lang="cs-CZ" sz="2800" b="1" dirty="0"/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539552" y="2154336"/>
                <a:ext cx="6697090" cy="41549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342900" indent="-342900">
                  <a:buFont typeface="Wingdings" panose="05000000000000000000" pitchFamily="2" charset="2"/>
                  <a:buChar char="q"/>
                </a:pPr>
                <a:r>
                  <a:rPr lang="cs-CZ" sz="2400" b="1" dirty="0" smtClean="0">
                    <a:solidFill>
                      <a:schemeClr val="tx1"/>
                    </a:solidFill>
                  </a:rPr>
                  <a:t>řešíme soustavu kvadratické rovnice (</a:t>
                </a:r>
                <a:r>
                  <a:rPr lang="cs-CZ" sz="2400" b="1" dirty="0" smtClean="0">
                    <a:solidFill>
                      <a:srgbClr val="2718EE"/>
                    </a:solidFill>
                  </a:rPr>
                  <a:t>hyperbola</a:t>
                </a:r>
                <a:r>
                  <a:rPr lang="cs-CZ" sz="2400" b="1" dirty="0" smtClean="0">
                    <a:solidFill>
                      <a:schemeClr val="tx1"/>
                    </a:solidFill>
                  </a:rPr>
                  <a:t>)</a:t>
                </a:r>
              </a:p>
              <a:p>
                <a:r>
                  <a:rPr lang="cs-CZ" sz="2400" b="1" dirty="0"/>
                  <a:t> </a:t>
                </a:r>
                <a:r>
                  <a:rPr lang="cs-CZ" sz="2400" b="1" dirty="0" smtClean="0"/>
                  <a:t>    a </a:t>
                </a:r>
                <a:r>
                  <a:rPr lang="cs-CZ" sz="2400" b="1" dirty="0"/>
                  <a:t>lineární rovnice (</a:t>
                </a:r>
                <a:r>
                  <a:rPr lang="cs-CZ" sz="2400" b="1" dirty="0">
                    <a:solidFill>
                      <a:srgbClr val="2718EE"/>
                    </a:solidFill>
                  </a:rPr>
                  <a:t>přímka</a:t>
                </a:r>
                <a:r>
                  <a:rPr lang="cs-CZ" sz="2400" b="1" dirty="0"/>
                  <a:t>)</a:t>
                </a:r>
              </a:p>
              <a:p>
                <a:endParaRPr lang="cs-CZ" sz="2400" b="1" dirty="0" smtClean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Wingdings" panose="05000000000000000000" pitchFamily="2" charset="2"/>
                  <a:buChar char="q"/>
                </a:pPr>
                <a:r>
                  <a:rPr lang="cs-CZ" sz="2400" b="1" dirty="0" smtClean="0">
                    <a:solidFill>
                      <a:schemeClr val="tx1"/>
                    </a:solidFill>
                  </a:rPr>
                  <a:t>řešení je vyjádřeno  </a:t>
                </a:r>
                <a:r>
                  <a:rPr lang="cs-CZ" sz="2400" b="1" u="sng" dirty="0" smtClean="0">
                    <a:solidFill>
                      <a:schemeClr val="tx1"/>
                    </a:solidFill>
                  </a:rPr>
                  <a:t>kvadratickou rovnicí: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cs-CZ" sz="2400" b="1" dirty="0" smtClean="0">
                    <a:solidFill>
                      <a:srgbClr val="C00000"/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400" b="1" i="1" dirty="0" smtClean="0">
                    <a:solidFill>
                      <a:srgbClr val="C00000"/>
                    </a:solidFill>
                  </a:rPr>
                  <a:t>   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∅</m:t>
                        </m:r>
                      </m:e>
                    </m:d>
                    <m:r>
                      <a:rPr lang="cs-CZ" sz="2400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b="1" dirty="0" smtClean="0">
                    <a:solidFill>
                      <a:srgbClr val="C00000"/>
                    </a:solidFill>
                    <a:sym typeface="Wingdings"/>
                  </a:rPr>
                  <a:t>	   	vnější přímka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cs-CZ" sz="2400" b="1" dirty="0">
                    <a:solidFill>
                      <a:srgbClr val="C00000"/>
                    </a:solidFill>
                    <a:sym typeface="Wingdings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sym typeface="Wingdings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sym typeface="Wingdings"/>
                      </a:rPr>
                      <m:t>=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sym typeface="Wingdings"/>
                      </a:rPr>
                      <m:t>𝟎</m:t>
                    </m:r>
                  </m:oMath>
                </a14:m>
                <a:r>
                  <a:rPr lang="cs-CZ" sz="2400" b="1" dirty="0" smtClean="0">
                    <a:solidFill>
                      <a:srgbClr val="C00000"/>
                    </a:solidFill>
                    <a:sym typeface="Wingdings"/>
                  </a:rPr>
                  <a:t>   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𝑻</m:t>
                        </m:r>
                      </m:e>
                    </m:d>
                  </m:oMath>
                </a14:m>
                <a:r>
                  <a:rPr lang="cs-CZ" sz="2400" b="1" dirty="0" smtClean="0">
                    <a:solidFill>
                      <a:srgbClr val="C00000"/>
                    </a:solidFill>
                    <a:sym typeface="Wingdings"/>
                  </a:rPr>
                  <a:t>	   	tečna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cs-CZ" sz="2400" b="1" dirty="0" smtClean="0">
                    <a:solidFill>
                      <a:srgbClr val="C00000"/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m:rPr>
                        <m:nor/>
                      </m:rPr>
                      <a:rPr lang="cs-CZ" sz="2400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   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400" b="1" i="1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1" i="1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400" b="1" i="1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b>
                        </m:sSub>
                      </m:e>
                    </m:d>
                    <m:r>
                      <m:rPr>
                        <m:nor/>
                      </m:rPr>
                      <a:rPr lang="cs-CZ" sz="2400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        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C00000"/>
                        </a:solidFill>
                      </a:rPr>
                      <m:t>se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C00000"/>
                        </a:solidFill>
                      </a:rPr>
                      <m:t>č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C00000"/>
                        </a:solidFill>
                      </a:rPr>
                      <m:t>na</m:t>
                    </m:r>
                  </m:oMath>
                </a14:m>
                <a:endParaRPr lang="cs-CZ" sz="2400" b="1" dirty="0">
                  <a:solidFill>
                    <a:srgbClr val="C00000"/>
                  </a:solidFill>
                </a:endParaRPr>
              </a:p>
              <a:p>
                <a:endParaRPr lang="cs-CZ" sz="2400" b="1" dirty="0" smtClean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Wingdings" panose="05000000000000000000" pitchFamily="2" charset="2"/>
                  <a:buChar char="q"/>
                </a:pPr>
                <a:r>
                  <a:rPr lang="cs-CZ" sz="2400" b="1" dirty="0">
                    <a:solidFill>
                      <a:schemeClr val="tx1"/>
                    </a:solidFill>
                  </a:rPr>
                  <a:t>řešení je vyjádřeno  </a:t>
                </a:r>
                <a:r>
                  <a:rPr lang="cs-CZ" sz="2400" b="1" u="sng" dirty="0" smtClean="0">
                    <a:solidFill>
                      <a:schemeClr val="tx1"/>
                    </a:solidFill>
                  </a:rPr>
                  <a:t>lineární rovnicí: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cs-CZ" sz="2400" b="1" dirty="0" smtClean="0">
                    <a:solidFill>
                      <a:srgbClr val="C00000"/>
                    </a:solidFill>
                  </a:rPr>
                  <a:t>	žádné řešení   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∅</m:t>
                        </m:r>
                      </m:e>
                    </m:d>
                  </m:oMath>
                </a14:m>
                <a:r>
                  <a:rPr lang="cs-CZ" sz="2400" b="1" dirty="0" smtClean="0">
                    <a:solidFill>
                      <a:srgbClr val="C00000"/>
                    </a:solidFill>
                  </a:rPr>
                  <a:t>  	asymptota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cs-CZ" sz="2400" b="1" dirty="0">
                    <a:solidFill>
                      <a:srgbClr val="C00000"/>
                    </a:solidFill>
                  </a:rPr>
                  <a:t>	</a:t>
                </a:r>
                <a:r>
                  <a:rPr lang="cs-CZ" sz="2400" b="1" dirty="0" smtClean="0">
                    <a:solidFill>
                      <a:srgbClr val="C00000"/>
                    </a:solidFill>
                  </a:rPr>
                  <a:t>jedno řešení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 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𝑷</m:t>
                        </m:r>
                      </m:e>
                    </m:d>
                  </m:oMath>
                </a14:m>
                <a:r>
                  <a:rPr lang="cs-CZ" sz="2400" b="1" dirty="0" smtClean="0">
                    <a:solidFill>
                      <a:srgbClr val="C00000"/>
                    </a:solidFill>
                  </a:rPr>
                  <a:t>  	asymptotická sečna</a:t>
                </a:r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154336"/>
                <a:ext cx="6697090" cy="4154984"/>
              </a:xfrm>
              <a:prstGeom prst="rect">
                <a:avLst/>
              </a:prstGeom>
              <a:blipFill rotWithShape="1">
                <a:blip r:embed="rId12"/>
                <a:stretch>
                  <a:fillRect l="-1275" t="-1173" r="-546" b="-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611560" y="1412776"/>
            <a:ext cx="15408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/>
              <a:t>Shrnutí: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815776" y="6124654"/>
            <a:ext cx="588623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END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45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16" presetClass="entr" presetSubtype="4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1" grpId="0"/>
      <p:bldP spid="1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2289</TotalTime>
  <Words>451</Words>
  <Application>Microsoft Office PowerPoint</Application>
  <PresentationFormat>Předvádění na obrazovce (4:3)</PresentationFormat>
  <Paragraphs>88</Paragraphs>
  <Slides>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50</cp:revision>
  <dcterms:created xsi:type="dcterms:W3CDTF">2013-11-08T23:26:15Z</dcterms:created>
  <dcterms:modified xsi:type="dcterms:W3CDTF">2013-11-10T16:26:43Z</dcterms:modified>
</cp:coreProperties>
</file>