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57" r:id="rId2"/>
    <p:sldId id="258" r:id="rId3"/>
    <p:sldId id="282" r:id="rId4"/>
    <p:sldId id="259" r:id="rId5"/>
    <p:sldId id="266" r:id="rId6"/>
    <p:sldId id="267" r:id="rId7"/>
    <p:sldId id="268" r:id="rId8"/>
    <p:sldId id="260" r:id="rId9"/>
    <p:sldId id="265" r:id="rId10"/>
    <p:sldId id="263" r:id="rId11"/>
    <p:sldId id="264" r:id="rId12"/>
    <p:sldId id="261" r:id="rId13"/>
    <p:sldId id="262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4" r:id="rId28"/>
    <p:sldId id="283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5" autoAdjust="0"/>
    <p:restoredTop sz="94737" autoAdjust="0"/>
  </p:normalViewPr>
  <p:slideViewPr>
    <p:cSldViewPr>
      <p:cViewPr varScale="1">
        <p:scale>
          <a:sx n="37" d="100"/>
          <a:sy n="37" d="100"/>
        </p:scale>
        <p:origin x="-75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73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71D799-431C-4B30-98A1-D883578F74BE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DB8FEB-0DDA-4AC4-808D-813D543CC0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83340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DB8FEB-0DDA-4AC4-808D-813D543CC06C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5284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64020-E599-4156-A20C-A0221DF7A6F6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DF3A67B-CE1F-415C-8514-E02D344EA5B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64020-E599-4156-A20C-A0221DF7A6F6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DF3A67B-CE1F-415C-8514-E02D344EA5B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64020-E599-4156-A20C-A0221DF7A6F6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DF3A67B-CE1F-415C-8514-E02D344EA5B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EC64020-E599-4156-A20C-A0221DF7A6F6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3A67B-CE1F-415C-8514-E02D344EA5B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64020-E599-4156-A20C-A0221DF7A6F6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DF3A67B-CE1F-415C-8514-E02D344EA5B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64020-E599-4156-A20C-A0221DF7A6F6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DF3A67B-CE1F-415C-8514-E02D344EA5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64020-E599-4156-A20C-A0221DF7A6F6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DF3A67B-CE1F-415C-8514-E02D344EA5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DF3A67B-CE1F-415C-8514-E02D344EA5B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64020-E599-4156-A20C-A0221DF7A6F6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DF3A67B-CE1F-415C-8514-E02D344EA5B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EC64020-E599-4156-A20C-A0221DF7A6F6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64020-E599-4156-A20C-A0221DF7A6F6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F3A67B-CE1F-415C-8514-E02D344EA5B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DF3A67B-CE1F-415C-8514-E02D344EA5B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64020-E599-4156-A20C-A0221DF7A6F6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EC64020-E599-4156-A20C-A0221DF7A6F6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DF3A67B-CE1F-415C-8514-E02D344EA5B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web.iveco.com/czech/produkty/pages/irisbus-m%C4%9Bstsk%C3%A9_autobusy.asp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1501290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VY_32_INOVACE_12_A_04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Konstrukce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Autobusy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9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61389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897653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AUTOBUSY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Význam: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motorová vozidla určená pro dopravu osob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Pro přepravu zavazadel přepravovaných osob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mají více než 9 míst pro sezení včetně místa řidiče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mohou být ve variantách jako jsou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jednopodlažné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dvoupodlažné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případně kloubové.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646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AUTOBUSY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Historie:</a:t>
            </a:r>
          </a:p>
          <a:p>
            <a:pPr marL="0" indent="0">
              <a:buNone/>
            </a:pP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84168" y="2780928"/>
            <a:ext cx="27158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Autobus SCANIA r. 1928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93994"/>
            <a:ext cx="2632720" cy="770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2044" y="2348880"/>
            <a:ext cx="5626100" cy="3505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6919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772816"/>
            <a:ext cx="8503920" cy="4326232"/>
          </a:xfrm>
        </p:spPr>
        <p:txBody>
          <a:bodyPr>
            <a:noAutofit/>
          </a:bodyPr>
          <a:lstStyle/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Vše začalo v roce 1891 založením továrny na výrobu železničních vagonů v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Södertälje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. Název společnosti byl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Vagnfabriksaktiebolaget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Södertälje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švédsky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„Továrna na vagony v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Södertälje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“), zkráceně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Vabis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. Společnost brzy začala vyvíjet a vyrábět i osobní automobily a nákladní vozidla. </a:t>
            </a:r>
          </a:p>
          <a:p>
            <a:pPr marL="0" indent="0"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dirty="0" smtClean="0"/>
              <a:t>AUTOBUSY</a:t>
            </a:r>
            <a:endParaRPr lang="cs-CZ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93994"/>
            <a:ext cx="2632720" cy="770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8831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772816"/>
            <a:ext cx="8503920" cy="4326232"/>
          </a:xfrm>
        </p:spPr>
        <p:txBody>
          <a:bodyPr vert="horz">
            <a:noAutofit/>
          </a:bodyPr>
          <a:lstStyle/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 roce 1900 byla založena společnost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Maskinfabriksaktiebolaget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Scania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(kombinace švédského a latinského výrazu ve významu „Továrna na stroje ve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Skåne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“) v Malmö, největším městě jižní švédské oblasti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Skåne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. Zaměřovala se na výrobu jízdních kol. Společnost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Scania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rovněž brzy zahájila výrobu osobních i nákladních vozidel.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dirty="0" smtClean="0"/>
              <a:t>AUTOBUSY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93994"/>
            <a:ext cx="2632720" cy="770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1141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752528"/>
          </a:xfrm>
        </p:spPr>
        <p:txBody>
          <a:bodyPr vert="horz">
            <a:noAutofit/>
          </a:bodyPr>
          <a:lstStyle/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 roce 1902 bylo vyrobeno první nákladní vozidlo. V roce 1911 se společnosti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Scania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Vabis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sloučily, aby lépe odolávaly zvyšující se konkurenci v Evropě. Byl vyroben první autobus a výroba osobních automobilů, nákladních vozidel a autobusů nadále pokračovala v Malmö i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Södertälje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dirty="0" smtClean="0"/>
              <a:t>AUTOBUSY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93994"/>
            <a:ext cx="2632720" cy="770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807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88640"/>
            <a:ext cx="1676400" cy="9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398240"/>
          </a:xfrm>
        </p:spPr>
        <p:txBody>
          <a:bodyPr vert="horz">
            <a:noAutofit/>
          </a:bodyPr>
          <a:lstStyle/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AUTOBUSY  Z  VYSOKÉHO MÝTA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Továrna ve Vysokém Mýtě byla založena v roce 1895 Josefem Sodomkou, první autobus na podvozku Škoda vyjel na vozovku v roce 1928. Během více než 84 let se prostory továrny rozrostly z původních 320 m</a:t>
            </a:r>
            <a:r>
              <a:rPr lang="cs-CZ" sz="2800" baseline="30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na současnou plochu 225 000 m</a:t>
            </a:r>
            <a:r>
              <a:rPr lang="cs-CZ" sz="2800" baseline="30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přičemž zastřešené plochy činí 61 000 m</a:t>
            </a:r>
            <a:r>
              <a:rPr lang="cs-CZ" sz="2800" baseline="30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941168"/>
            <a:ext cx="2808312" cy="181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dirty="0" smtClean="0"/>
              <a:t>AUTOBUSY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7509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3766192" cy="758952"/>
          </a:xfrm>
        </p:spPr>
        <p:txBody>
          <a:bodyPr/>
          <a:lstStyle/>
          <a:p>
            <a:r>
              <a:rPr lang="cs-CZ" dirty="0" smtClean="0"/>
              <a:t>AUTOBUSY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vert="horz">
            <a:noAutofit/>
          </a:bodyPr>
          <a:lstStyle/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 roce 1948 byla společnost znárodněna, protože vadilo jméno majitele v názvu, tak se název změnil podle pražské společnosti Oldřicha Uhlíka, také začleněné do národního podniku - Karosa.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32656"/>
            <a:ext cx="4608512" cy="648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5937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vert="horz">
            <a:noAutofit/>
          </a:bodyPr>
          <a:lstStyle/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Koncem 50. let se začaly v Karose vyrábět první z velmi známých, a také populárních modelů městských autobusů, jako např. 706 RTO (u tohoto modelu však jen karoserie), které byly oceněny na mnohých mezinárodních výstavách (např. EXPO v Bruselu v roce 1958). Následovaly pak jeho modifikace pro meziměstskou dopravu a dokonce i kloubová verze, která však zůstala jen u prototypu. </a:t>
            </a: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Erťák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vystřídala ŠM 11 v roce 1966, u které se uvažovalo i o modifikaci na trolejbus, a B 731 v roce 1981. Od roku 1972 firma používá dnešní továrnu, ta byla ale před nedávnem zmodernizována. 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01752" y="228600"/>
            <a:ext cx="3766192" cy="758952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AUTOBUSY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32656"/>
            <a:ext cx="4608512" cy="648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49507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vert="horz">
            <a:noAutofit/>
          </a:bodyPr>
          <a:lstStyle/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 Narrow" panose="020B0606020202030204" pitchFamily="34" charset="0"/>
                <a:cs typeface="Arial" panose="020B0604020202020204" pitchFamily="34" charset="0"/>
              </a:rPr>
              <a:t>V roce 1989, po pádu totality, se společensko-ekonomickým změnám musela přizpůsobit i koncepčně zaostalá Karosa. Její produkce, která dosahovala 3 400 vozů ročně, se snížila na pouhou tisícovku. Přesto se jí však podařilo získat zpět své jméno, hlavně díky zahraničnímu investorovi – francouzskému Renaultu. Musela být provedena modernizace výrobního podniku a zcela překonstruovány a zmodernizovány její vozy. Od roku 1999 je podnik součástí celoevropského holdingu </a:t>
            </a:r>
            <a:r>
              <a:rPr lang="cs-CZ" sz="2600" dirty="0" err="1">
                <a:latin typeface="Arial Narrow" panose="020B0606020202030204" pitchFamily="34" charset="0"/>
                <a:cs typeface="Arial" panose="020B0604020202020204" pitchFamily="34" charset="0"/>
              </a:rPr>
              <a:t>Irisbus</a:t>
            </a:r>
            <a:r>
              <a:rPr lang="cs-CZ" sz="2600" dirty="0">
                <a:latin typeface="Arial Narrow" panose="020B0606020202030204" pitchFamily="34" charset="0"/>
                <a:cs typeface="Arial" panose="020B0604020202020204" pitchFamily="34" charset="0"/>
              </a:rPr>
              <a:t>, který založil Renault s italskou firmou Iveco (Iveco převzalo celý </a:t>
            </a:r>
            <a:r>
              <a:rPr lang="cs-CZ" sz="2600" dirty="0" err="1">
                <a:latin typeface="Arial Narrow" panose="020B0606020202030204" pitchFamily="34" charset="0"/>
                <a:cs typeface="Arial" panose="020B0604020202020204" pitchFamily="34" charset="0"/>
              </a:rPr>
              <a:t>Irisbus</a:t>
            </a:r>
            <a:r>
              <a:rPr lang="cs-CZ" sz="2600" dirty="0">
                <a:latin typeface="Arial Narrow" panose="020B0606020202030204" pitchFamily="34" charset="0"/>
                <a:cs typeface="Arial" panose="020B0604020202020204" pitchFamily="34" charset="0"/>
              </a:rPr>
              <a:t> v roce 2003);[1] </a:t>
            </a:r>
            <a:r>
              <a:rPr lang="cs-CZ" sz="2600" dirty="0" err="1">
                <a:latin typeface="Arial Narrow" panose="020B0606020202030204" pitchFamily="34" charset="0"/>
                <a:cs typeface="Arial" panose="020B0604020202020204" pitchFamily="34" charset="0"/>
              </a:rPr>
              <a:t>Irisbus</a:t>
            </a:r>
            <a:r>
              <a:rPr lang="cs-CZ" sz="2600" dirty="0">
                <a:latin typeface="Arial Narrow" panose="020B0606020202030204" pitchFamily="34" charset="0"/>
                <a:cs typeface="Arial" panose="020B0604020202020204" pitchFamily="34" charset="0"/>
              </a:rPr>
              <a:t> vlastnil 94 % akcií Karosy.[2] 1. ledna 2007 byla firma Karosa přejmenována na Iveco Czech Republic</a:t>
            </a:r>
            <a:r>
              <a:rPr lang="cs-CZ" sz="2600" dirty="0" smtClean="0">
                <a:latin typeface="Arial Narrow" panose="020B0606020202030204" pitchFamily="34" charset="0"/>
                <a:cs typeface="Arial" panose="020B0604020202020204" pitchFamily="34" charset="0"/>
              </a:rPr>
              <a:t>.</a:t>
            </a:r>
            <a:endParaRPr lang="cs-CZ" sz="2600" dirty="0">
              <a:latin typeface="Arial Narrow" panose="020B0606020202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01752" y="228600"/>
            <a:ext cx="3766192" cy="758952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AUTOBUSY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32656"/>
            <a:ext cx="4608512" cy="648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8709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vert="horz">
            <a:noAutofit/>
          </a:bodyPr>
          <a:lstStyle/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Roční výroba autobusů v továrně ve Vysokém Mýtě přesáhla hranici tisíce kusů v roce 1998, dvoutisícová meta byla díky masivnímu nárůstu zájmu o řadu 900 a také díky náběhu výroby modelů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Crossway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Recreo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překonána v roce 2006. 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01752" y="228600"/>
            <a:ext cx="3766192" cy="758952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AUTOBUSY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32656"/>
            <a:ext cx="4608512" cy="648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92671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vert="horz">
            <a:noAutofit/>
          </a:bodyPr>
          <a:lstStyle/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Na překročení bájné hranice tří tisíc vyrobených kusů si závod IVECO IRISBUSU ve Vysokém Mýtě musel v novodobé historii počkat do roku 2008. </a:t>
            </a:r>
            <a:b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Roky recese globální ekonomiky přinesly snížení výrobních objemů. V loňském roce však produkce ve Vysokém Mýtě – a to nejen díky meziročnímu navýšení výroby </a:t>
            </a: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Citelisů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, významně vzrostla a zůstala jen těsně pod třítisícovou hranicí (2972 kusů). Tato úctyhodná hodnota představuje 84 % ze všech autobusů vyrobených v Česku, tedy neohrožené prvenství vysokomýtské továrny ve výrobě.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01752" y="228600"/>
            <a:ext cx="3766192" cy="758952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3300" kern="1200">
                <a:solidFill>
                  <a:schemeClr val="accent3">
                    <a:shade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AUTOBUSY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32656"/>
            <a:ext cx="4608512" cy="648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713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34400" cy="758952"/>
          </a:xfrm>
        </p:spPr>
        <p:txBody>
          <a:bodyPr/>
          <a:lstStyle/>
          <a:p>
            <a:r>
              <a:rPr lang="cs-CZ" dirty="0" smtClean="0"/>
              <a:t>AUTOBUSY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556792"/>
            <a:ext cx="8503920" cy="4572000"/>
          </a:xfrm>
        </p:spPr>
        <p:txBody>
          <a:bodyPr vert="horz"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DRUHY AUTOBUSŮ: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 Podle velikosti: </a:t>
            </a:r>
          </a:p>
          <a:p>
            <a:pPr marL="0" indent="0">
              <a:buClrTx/>
              <a:buNone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a) velké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obsaditelnost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23 a více cestujících)</a:t>
            </a:r>
          </a:p>
          <a:p>
            <a:pPr marL="0" indent="0">
              <a:buClrTx/>
              <a:buNone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b) malé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obsaditelnost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9 až  22  cestujících)</a:t>
            </a:r>
          </a:p>
          <a:p>
            <a:pPr marL="0" indent="0">
              <a:buClrTx/>
              <a:buNone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c) </a:t>
            </a:r>
            <a:r>
              <a:rPr lang="cs-CZ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midibus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(17 až 22 cestujících)</a:t>
            </a:r>
          </a:p>
          <a:p>
            <a:pPr marL="0" indent="0">
              <a:buClrTx/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2. Podle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využití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buClrTx/>
              <a:buNone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a) městské </a:t>
            </a:r>
          </a:p>
          <a:p>
            <a:pPr marL="0" indent="0">
              <a:buClrTx/>
              <a:buNone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b) příměstské</a:t>
            </a:r>
          </a:p>
          <a:p>
            <a:pPr marL="0" indent="0">
              <a:buClrTx/>
              <a:buNone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c) dálkové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2794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vert="horz">
            <a:noAutofit/>
          </a:bodyPr>
          <a:lstStyle/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3. Podle provedení:</a:t>
            </a:r>
          </a:p>
          <a:p>
            <a:pPr marL="0" indent="0">
              <a:buClrTx/>
              <a:buNone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) Městské</a:t>
            </a: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endParaRPr lang="cs-CZ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endParaRPr lang="cs-CZ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endParaRPr lang="cs-CZ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endParaRPr lang="cs-CZ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) Meziměstské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(linkové)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34400" cy="758952"/>
          </a:xfrm>
        </p:spPr>
        <p:txBody>
          <a:bodyPr/>
          <a:lstStyle/>
          <a:p>
            <a:r>
              <a:rPr lang="cs-CZ" dirty="0" smtClean="0"/>
              <a:t>AUTOBUSY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276872"/>
            <a:ext cx="2232248" cy="2139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685398"/>
            <a:ext cx="3384376" cy="15989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9334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vert="horz">
            <a:noAutofit/>
          </a:bodyPr>
          <a:lstStyle/>
          <a:p>
            <a:pPr marL="0" indent="0">
              <a:buClrTx/>
              <a:buNone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c) Malý autobus (mini, </a:t>
            </a: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midi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ClrTx/>
              <a:buNone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d) Kloubový 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34400" cy="758952"/>
          </a:xfrm>
        </p:spPr>
        <p:txBody>
          <a:bodyPr/>
          <a:lstStyle/>
          <a:p>
            <a:r>
              <a:rPr lang="cs-CZ" dirty="0" smtClean="0"/>
              <a:t>AUTOBUSY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133600"/>
            <a:ext cx="3744416" cy="1893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4552" y="4324350"/>
            <a:ext cx="5153025" cy="2533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01719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vert="horz">
            <a:noAutofit/>
          </a:bodyPr>
          <a:lstStyle/>
          <a:p>
            <a:pPr marL="0" indent="0">
              <a:buClrTx/>
              <a:buNone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e) Dálkové (autokar)</a:t>
            </a:r>
          </a:p>
          <a:p>
            <a:pPr marL="0" indent="0">
              <a:buClrTx/>
              <a:buNone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f) Dvoupodlažní </a:t>
            </a:r>
          </a:p>
          <a:p>
            <a:pPr marL="0" indent="0">
              <a:buClrTx/>
              <a:buNone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34400" cy="758952"/>
          </a:xfrm>
        </p:spPr>
        <p:txBody>
          <a:bodyPr/>
          <a:lstStyle/>
          <a:p>
            <a:r>
              <a:rPr lang="cs-CZ" dirty="0" smtClean="0"/>
              <a:t>AUTOBUSY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5232" y="1844824"/>
            <a:ext cx="3095625" cy="185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437112"/>
            <a:ext cx="4724400" cy="162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970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vert="horz">
            <a:noAutofit/>
          </a:bodyPr>
          <a:lstStyle/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 Podle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konstrukce dveří</a:t>
            </a:r>
          </a:p>
          <a:p>
            <a:pPr marL="0" indent="0">
              <a:buClrTx/>
              <a:buNone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) Čtyřdílné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– dnes nepoužívané</a:t>
            </a:r>
          </a:p>
          <a:p>
            <a:pPr marL="0" indent="0">
              <a:buClrTx/>
              <a:buNone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) Půlené 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dveře zajíždějících dovnitř</a:t>
            </a:r>
          </a:p>
          <a:p>
            <a:pPr marL="0" indent="0">
              <a:buClrTx/>
              <a:buNone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c) Půlené dveře vyjíždějící ven 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34400" cy="758952"/>
          </a:xfrm>
        </p:spPr>
        <p:txBody>
          <a:bodyPr/>
          <a:lstStyle/>
          <a:p>
            <a:r>
              <a:rPr lang="cs-CZ" dirty="0" smtClean="0"/>
              <a:t>AUTOBUSY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19732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vert="horz">
            <a:noAutofit/>
          </a:bodyPr>
          <a:lstStyle/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5. Podle spojení nápravy s karosérií</a:t>
            </a:r>
          </a:p>
          <a:p>
            <a:pPr marL="442913" indent="-442913">
              <a:buClrTx/>
              <a:buNone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a) Tuhá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náprava spojená prostřednictvím 4 vzduchových měchů</a:t>
            </a:r>
          </a:p>
          <a:p>
            <a:pPr marL="442913" indent="-442913">
              <a:buClrTx/>
              <a:buNone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b) Tuhá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náprava spojená prostřednictvím 2 vzduchových měchů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34400" cy="758952"/>
          </a:xfrm>
        </p:spPr>
        <p:txBody>
          <a:bodyPr/>
          <a:lstStyle/>
          <a:p>
            <a:r>
              <a:rPr lang="cs-CZ" dirty="0" smtClean="0"/>
              <a:t>AUTOBUSY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2664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vert="horz"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Minibusy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Vlastnosti:</a:t>
            </a:r>
          </a:p>
          <a:p>
            <a:pPr marL="0" indent="0">
              <a:buClrTx/>
              <a:buNone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Prostorná karosérie s použitelností plastů</a:t>
            </a:r>
          </a:p>
          <a:p>
            <a:pPr marL="0" indent="0">
              <a:buClrTx/>
              <a:buNone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Stavěno na podvozku lehkého užitkového vozidla</a:t>
            </a:r>
          </a:p>
          <a:p>
            <a:pPr marL="0" indent="0">
              <a:buClrTx/>
              <a:buNone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V zavěšení je použito  pneumatického pérování</a:t>
            </a: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34400" cy="758952"/>
          </a:xfrm>
        </p:spPr>
        <p:txBody>
          <a:bodyPr/>
          <a:lstStyle/>
          <a:p>
            <a:r>
              <a:rPr lang="cs-CZ" dirty="0" smtClean="0"/>
              <a:t>AUTOBUSY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6663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vert="horz"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MĚSTSKÉ A LINKOVÉ AUTOBUSY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Vlastnosti:</a:t>
            </a:r>
          </a:p>
          <a:p>
            <a:pPr marL="0" indent="0">
              <a:buClrTx/>
              <a:buNone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Tento typ autobusů je upraven pro přepravu stojících i sedících cestujících,</a:t>
            </a:r>
          </a:p>
          <a:p>
            <a:pPr marL="0" indent="0">
              <a:buClrTx/>
              <a:buNone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Městský autobus má upravené dveře pro rychlý nástup a výstup cestujících,</a:t>
            </a:r>
          </a:p>
          <a:p>
            <a:pPr marL="0" indent="0">
              <a:buClrTx/>
              <a:buNone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Meziměstský autobus má přídavný zavazadlový prostor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34400" cy="758952"/>
          </a:xfrm>
        </p:spPr>
        <p:txBody>
          <a:bodyPr/>
          <a:lstStyle/>
          <a:p>
            <a:r>
              <a:rPr lang="cs-CZ" dirty="0" smtClean="0"/>
              <a:t>AUTOBUSY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9520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vert="horz">
            <a:noAutofit/>
          </a:bodyPr>
          <a:lstStyle/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Konstrukce:</a:t>
            </a:r>
          </a:p>
          <a:p>
            <a:pPr marL="0" indent="0">
              <a:buClrTx/>
              <a:buNone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Ocelové profily bočnic jsou čtyřhranné s rozměry 40x40 mm.</a:t>
            </a:r>
          </a:p>
          <a:p>
            <a:pPr marL="0" indent="0">
              <a:buClrTx/>
              <a:buNone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Pro rám se volí větší výška průřez 40x60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mm.</a:t>
            </a: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Boční stěna je provedena pomocí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oplechování.</a:t>
            </a: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Městský autobus </a:t>
            </a: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Neoplan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Metroliner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má samonosnou  plastovou karosérií bez jakýchkoliv kovových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výztuh.</a:t>
            </a: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34400" cy="758952"/>
          </a:xfrm>
        </p:spPr>
        <p:txBody>
          <a:bodyPr/>
          <a:lstStyle/>
          <a:p>
            <a:r>
              <a:rPr lang="cs-CZ" dirty="0" smtClean="0"/>
              <a:t>AUTOBUSY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7792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5206352" cy="4494240"/>
          </a:xfrm>
        </p:spPr>
        <p:txBody>
          <a:bodyPr vert="horz">
            <a:noAutofit/>
          </a:bodyPr>
          <a:lstStyle/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Podvozek:</a:t>
            </a:r>
          </a:p>
          <a:p>
            <a:pPr marL="0" indent="0">
              <a:buClrTx/>
              <a:buNone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1)Pro 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docílení nízké podlahy bylo použito nové zavěšení podle principu </a:t>
            </a:r>
            <a:r>
              <a:rPr lang="cs-CZ" sz="2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McPherson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ClrTx/>
              <a:buNone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2)U linkových autobusů využíváme lichoběžníkovou nápravu</a:t>
            </a:r>
          </a:p>
          <a:p>
            <a:pPr marL="0" indent="0">
              <a:buClrTx/>
              <a:buNone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endParaRPr lang="cs-CZ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34400" cy="758952"/>
          </a:xfrm>
        </p:spPr>
        <p:txBody>
          <a:bodyPr/>
          <a:lstStyle/>
          <a:p>
            <a:r>
              <a:rPr lang="cs-CZ" dirty="0" smtClean="0"/>
              <a:t>AUTOBUSY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772817"/>
            <a:ext cx="3124200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4887" y="4365105"/>
            <a:ext cx="2408973" cy="23085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32208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vert="horz">
            <a:noAutofit/>
          </a:bodyPr>
          <a:lstStyle/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Princip pohonu zadní nápravy je odvozen od motoru umístěného napříč v zádi vozu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34400" cy="758952"/>
          </a:xfrm>
        </p:spPr>
        <p:txBody>
          <a:bodyPr/>
          <a:lstStyle/>
          <a:p>
            <a:r>
              <a:rPr lang="cs-CZ" dirty="0" smtClean="0"/>
              <a:t>AUTOBUSY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636912"/>
            <a:ext cx="3636764" cy="3426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5974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vert="horz"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CESTOVNÍ AUTOBUSY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Požadavky:</a:t>
            </a:r>
          </a:p>
          <a:p>
            <a:pPr marL="0" indent="0">
              <a:buClrTx/>
              <a:buNone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Pohodlí, hospodárnost a životnost</a:t>
            </a:r>
          </a:p>
          <a:p>
            <a:pPr marL="0" indent="0">
              <a:buClrTx/>
              <a:buNone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Bezpečnosti provozu</a:t>
            </a:r>
          </a:p>
          <a:p>
            <a:pPr marL="0" indent="0">
              <a:buClrTx/>
              <a:buNone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Vzhled </a:t>
            </a:r>
          </a:p>
          <a:p>
            <a:pPr marL="0" indent="0">
              <a:buClrTx/>
              <a:buNone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Přepravovat nadrozměrná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zavazadla</a:t>
            </a: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34400" cy="758952"/>
          </a:xfrm>
        </p:spPr>
        <p:txBody>
          <a:bodyPr/>
          <a:lstStyle/>
          <a:p>
            <a:r>
              <a:rPr lang="cs-CZ" dirty="0" smtClean="0"/>
              <a:t>AUTOBUSY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7385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vert="horz"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BEZPEČNOST NA PRVNÍM MÍSTĚ: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Optické vlastnosti při výhledu z vozidla (zasklení)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Čelní okna a boční okna jsou u řidiče vyhřívána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Prostor za vozidlem monitorován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Použití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polyelipsoidních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světlometů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Použití ABS, ASR</a:t>
            </a:r>
          </a:p>
          <a:p>
            <a:pPr marL="0" indent="0">
              <a:buClrTx/>
              <a:buNone/>
            </a:pP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34400" cy="758952"/>
          </a:xfrm>
        </p:spPr>
        <p:txBody>
          <a:bodyPr/>
          <a:lstStyle/>
          <a:p>
            <a:r>
              <a:rPr lang="cs-CZ" dirty="0" smtClean="0"/>
              <a:t>AUTOBUSY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613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Jakým způsobem je uložen motor  v  autobusech: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a)podélně nebo šikmo za zadní nápravou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b)napříč za </a:t>
            </a:r>
            <a:r>
              <a:rPr lang="cs-CZ" dirty="0"/>
              <a:t>p</a:t>
            </a:r>
            <a:r>
              <a:rPr lang="cs-CZ" dirty="0" smtClean="0"/>
              <a:t>řední nápravou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AutoNum type="arabicPeriod" startAt="2"/>
            </a:pPr>
            <a:r>
              <a:rPr lang="cs-CZ" dirty="0" smtClean="0"/>
              <a:t>Jaké je použití  zadních náprav u autobusů</a:t>
            </a:r>
          </a:p>
          <a:p>
            <a:pPr marL="0" indent="0">
              <a:buNone/>
            </a:pPr>
            <a:r>
              <a:rPr lang="cs-CZ" dirty="0" smtClean="0"/>
              <a:t>	a)výkyvné nápravy kyvadlové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b)tuhé nápravy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Správné odpovědi: 1. a), 2. </a:t>
            </a:r>
            <a:r>
              <a:rPr lang="cs-CZ" sz="1400" smtClean="0"/>
              <a:t>b)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12878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 vert="horz">
            <a:noAutofit/>
          </a:bodyPr>
          <a:lstStyle/>
          <a:p>
            <a:pPr marL="0" indent="0"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</a:t>
            </a: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web.iveco.com/czech/produkty/pages/irisbus-m%C4%9Bstsk%C3%A9_autobusy.aspx</a:t>
            </a:r>
            <a:endParaRPr lang="cs-CZ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K.Horejš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V.Motejl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a kol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cs-CZ" sz="2800" i="1" dirty="0">
                <a:latin typeface="Arial" panose="020B0604020202020204" pitchFamily="34" charset="0"/>
                <a:cs typeface="Arial" panose="020B0604020202020204" pitchFamily="34" charset="0"/>
              </a:rPr>
              <a:t>ŘÍRUČKA PRO ŘIDIČE A OPRAVÁŘE AUTOMOBILŮ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r>
              <a:rPr lang="cs-CZ" sz="2800" i="1" dirty="0">
                <a:latin typeface="Arial" panose="020B0604020202020204" pitchFamily="34" charset="0"/>
                <a:cs typeface="Arial" panose="020B0604020202020204" pitchFamily="34" charset="0"/>
              </a:rPr>
              <a:t> vyd.4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Litera Brno 2011,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s.370</a:t>
            </a: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Obrázky vlastní ze dne </a:t>
            </a:r>
            <a:r>
              <a:rPr lang="cs-CZ" sz="2800" smtClean="0">
                <a:latin typeface="Arial" panose="020B0604020202020204" pitchFamily="34" charset="0"/>
                <a:cs typeface="Arial" panose="020B0604020202020204" pitchFamily="34" charset="0"/>
              </a:rPr>
              <a:t>otevřených dveří IRISBUS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34400" cy="758952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0710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dministrativní">
    <a:dk1>
      <a:sysClr val="windowText" lastClr="000000"/>
    </a:dk1>
    <a:lt1>
      <a:sysClr val="window" lastClr="FFFFFF"/>
    </a:lt1>
    <a:dk2>
      <a:srgbClr val="646B86"/>
    </a:dk2>
    <a:lt2>
      <a:srgbClr val="C5D1D7"/>
    </a:lt2>
    <a:accent1>
      <a:srgbClr val="D16349"/>
    </a:accent1>
    <a:accent2>
      <a:srgbClr val="CCB400"/>
    </a:accent2>
    <a:accent3>
      <a:srgbClr val="8CADAE"/>
    </a:accent3>
    <a:accent4>
      <a:srgbClr val="8C7B70"/>
    </a:accent4>
    <a:accent5>
      <a:srgbClr val="8FB08C"/>
    </a:accent5>
    <a:accent6>
      <a:srgbClr val="D19049"/>
    </a:accent6>
    <a:hlink>
      <a:srgbClr val="00A3D6"/>
    </a:hlink>
    <a:folHlink>
      <a:srgbClr val="694F07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2020</TotalTime>
  <Words>948</Words>
  <Application>Microsoft Office PowerPoint</Application>
  <PresentationFormat>Předvádění na obrazovce (4:3)</PresentationFormat>
  <Paragraphs>147</Paragraphs>
  <Slides>28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Administrativní</vt:lpstr>
      <vt:lpstr>Prezentace aplikace PowerPoint</vt:lpstr>
      <vt:lpstr>Prezentace aplikace PowerPoint</vt:lpstr>
      <vt:lpstr>AUTOBUSY</vt:lpstr>
      <vt:lpstr>AUTOBUSY</vt:lpstr>
      <vt:lpstr>AUTOBUSY</vt:lpstr>
      <vt:lpstr>AUTOBUSY</vt:lpstr>
      <vt:lpstr>AUTOBUSY</vt:lpstr>
      <vt:lpstr>AUTOBUSY</vt:lpstr>
      <vt:lpstr>AUTOBUSY</vt:lpstr>
      <vt:lpstr>Prezentace aplikace PowerPoint</vt:lpstr>
      <vt:lpstr>Prezentace aplikace PowerPoint</vt:lpstr>
      <vt:lpstr>Prezentace aplikace PowerPoint</vt:lpstr>
      <vt:lpstr>Prezentace aplikace PowerPoint</vt:lpstr>
      <vt:lpstr>AUTOBUSY</vt:lpstr>
      <vt:lpstr>AUTOBUSY</vt:lpstr>
      <vt:lpstr>AUTOBUSY</vt:lpstr>
      <vt:lpstr>AUTOBUSY</vt:lpstr>
      <vt:lpstr>AUTOBUSY</vt:lpstr>
      <vt:lpstr>AUTOBUSY</vt:lpstr>
      <vt:lpstr>AUTOBUSY</vt:lpstr>
      <vt:lpstr>AUTOBUSY</vt:lpstr>
      <vt:lpstr>AUTOBUSY</vt:lpstr>
      <vt:lpstr>AUTOBUSY</vt:lpstr>
      <vt:lpstr>AUTOBUSY</vt:lpstr>
      <vt:lpstr>AUTOBUSY</vt:lpstr>
      <vt:lpstr>AUTOBUSY</vt:lpstr>
      <vt:lpstr>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PC4</dc:creator>
  <cp:lastModifiedBy>PC4</cp:lastModifiedBy>
  <cp:revision>30</cp:revision>
  <dcterms:created xsi:type="dcterms:W3CDTF">2013-02-11T20:57:30Z</dcterms:created>
  <dcterms:modified xsi:type="dcterms:W3CDTF">2013-11-09T05:06:26Z</dcterms:modified>
</cp:coreProperties>
</file>