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71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  <p:sldId id="267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4" d="100"/>
          <a:sy n="34" d="100"/>
        </p:scale>
        <p:origin x="-84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6331118"/>
              </p:ext>
            </p:extLst>
          </p:nvPr>
        </p:nvGraphicFramePr>
        <p:xfrm>
          <a:off x="1107257" y="2132856"/>
          <a:ext cx="6929486" cy="3720476"/>
        </p:xfrm>
        <a:graphic>
          <a:graphicData uri="http://schemas.openxmlformats.org/drawingml/2006/table">
            <a:tbl>
              <a:tblPr firstCol="1">
                <a:effectLst>
                  <a:innerShdw blurRad="63500" dist="50800" dir="16200000">
                    <a:prstClr val="black">
                      <a:alpha val="50000"/>
                    </a:prstClr>
                  </a:innerShdw>
                </a:effectLst>
                <a:tableStyleId>{8799B23B-EC83-4686-B30A-512413B5E67A}</a:tableStyleId>
              </a:tblPr>
              <a:tblGrid>
                <a:gridCol w="2786082"/>
                <a:gridCol w="4143404"/>
              </a:tblGrid>
              <a:tr h="720080">
                <a:tc gridSpan="2">
                  <a:txBody>
                    <a:bodyPr/>
                    <a:lstStyle/>
                    <a:p>
                      <a:pPr marL="71755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Střední odborná škola a Střední odborné učiliště, </a:t>
                      </a:r>
                      <a:b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</a:b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Hradec Králové, </a:t>
                      </a:r>
                      <a:r>
                        <a:rPr lang="cs-CZ" sz="1700" dirty="0" err="1" smtClean="0">
                          <a:latin typeface="Arial" pitchFamily="34" charset="0"/>
                          <a:cs typeface="Arial" pitchFamily="34" charset="0"/>
                        </a:rPr>
                        <a:t>Vocelova</a:t>
                      </a:r>
                      <a:r>
                        <a:rPr lang="cs-CZ" sz="1700" dirty="0" smtClean="0">
                          <a:latin typeface="Arial" pitchFamily="34" charset="0"/>
                          <a:cs typeface="Arial" pitchFamily="34" charset="0"/>
                        </a:rPr>
                        <a:t> 1338, příspěvková organizace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  <a:noFill/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cs-CZ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Registrační číslo projektu: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indent="0" algn="l"/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CZ.1.07/1.5.00/34.0245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Číslo DUM: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kern="1200" dirty="0" smtClean="0">
                          <a:latin typeface="Arial" pitchFamily="34" charset="0"/>
                          <a:cs typeface="Times New Roman" pitchFamily="18" charset="0"/>
                        </a:rPr>
                        <a:t>VY_32_INOVACE_12_A_16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Tematická oblast: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Konstrukce podvozku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Téma: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Kapalinové brzdy a posilovače brzd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Autor: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Mgr. Jaroslav</a:t>
                      </a:r>
                      <a:r>
                        <a:rPr lang="cs-CZ" sz="1600" baseline="0" dirty="0" smtClean="0">
                          <a:latin typeface="Arial" pitchFamily="34" charset="0"/>
                          <a:cs typeface="Times New Roman" pitchFamily="18" charset="0"/>
                        </a:rPr>
                        <a:t> Hrůza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  <a:tr h="500066"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Datum vytvoření: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latin typeface="Arial" pitchFamily="34" charset="0"/>
                          <a:cs typeface="Times New Roman" pitchFamily="18" charset="0"/>
                        </a:rPr>
                        <a:t>září 2012</a:t>
                      </a:r>
                      <a:endParaRPr lang="cs-CZ" sz="1600" dirty="0">
                        <a:latin typeface="Arial" pitchFamily="34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cell3D prstMaterial="dkEdge">
                      <a:bevel w="25400" h="25400" prst="angle"/>
                      <a:lightRig rig="flood" dir="t"/>
                    </a:cell3D>
                  </a:tcPr>
                </a:tc>
              </a:tr>
            </a:tbl>
          </a:graphicData>
        </a:graphic>
      </p:graphicFrame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  <p:pic>
        <p:nvPicPr>
          <p:cNvPr id="5" name="Picture 2" descr="sosasou-logo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259632" y="2204864"/>
            <a:ext cx="579437" cy="56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7742119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665362"/>
            <a:ext cx="8503920" cy="4433685"/>
          </a:xfrm>
        </p:spPr>
        <p:txBody>
          <a:bodyPr>
            <a:normAutofit fontScale="70000" lnSpcReduction="20000"/>
          </a:bodyPr>
          <a:lstStyle/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Anotace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2800" dirty="0">
                <a:latin typeface="Arial" pitchFamily="34" charset="0"/>
                <a:cs typeface="Arial" pitchFamily="34" charset="0"/>
              </a:rPr>
              <a:t>Materiál je určen pro 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výuku předmětu Motorová vozidla u studijního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oboru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Autotronik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 a příbuzných učebních a studijních </a:t>
            </a:r>
            <a:r>
              <a:rPr lang="cs-CZ" sz="2800" dirty="0" err="1" smtClean="0">
                <a:latin typeface="Arial" pitchFamily="34" charset="0"/>
                <a:cs typeface="Arial" pitchFamily="34" charset="0"/>
              </a:rPr>
              <a:t>autooborů</a:t>
            </a:r>
            <a:r>
              <a:rPr lang="cs-CZ" sz="2800" dirty="0" smtClean="0">
                <a:latin typeface="Arial" pitchFamily="34" charset="0"/>
                <a:cs typeface="Arial" pitchFamily="34" charset="0"/>
              </a:rPr>
              <a:t>. Inovuje </a:t>
            </a:r>
            <a:r>
              <a:rPr lang="cs-CZ" sz="2800" dirty="0">
                <a:latin typeface="Arial" pitchFamily="34" charset="0"/>
                <a:cs typeface="Arial" pitchFamily="34" charset="0"/>
              </a:rPr>
              <a:t>výuku použitím multimediálních pomůcek – prezentace s názornými obrázky a schématy doplněných textem podporujícím výklad učitele.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ClrTx/>
              <a:buSzTx/>
              <a:buNone/>
              <a:defRPr/>
            </a:pPr>
            <a:r>
              <a:rPr lang="cs-CZ" sz="4800" b="1" dirty="0">
                <a:latin typeface="Arial" pitchFamily="34" charset="0"/>
                <a:cs typeface="Arial" pitchFamily="34" charset="0"/>
              </a:rPr>
              <a:t>Metodický pokyn</a:t>
            </a:r>
          </a:p>
          <a:p>
            <a:pPr marL="0" lvl="0" indent="0" algn="just">
              <a:lnSpc>
                <a:spcPct val="120000"/>
              </a:lnSpc>
              <a:spcBef>
                <a:spcPts val="600"/>
              </a:spcBef>
              <a:spcAft>
                <a:spcPts val="1200"/>
              </a:spcAft>
              <a:buNone/>
              <a:defRPr/>
            </a:pPr>
            <a:r>
              <a:rPr lang="cs-CZ" sz="2800" dirty="0">
                <a:solidFill>
                  <a:prstClr val="black"/>
                </a:solidFill>
                <a:latin typeface="Arial" pitchFamily="34" charset="0"/>
                <a:cs typeface="Arial" pitchFamily="34" charset="0"/>
              </a:rPr>
              <a:t>Materiál používá učitel při výkladu – pro větší názornost a atraktivnost výuky a zároveň jej mohou využívat žáci pro domácí přípravu na výuku.</a:t>
            </a:r>
          </a:p>
        </p:txBody>
      </p:sp>
      <p:pic>
        <p:nvPicPr>
          <p:cNvPr id="6" name="obrázek 1" descr="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lum bright="10000" contrast="16000"/>
          </a:blip>
          <a:srcRect/>
          <a:stretch>
            <a:fillRect/>
          </a:stretch>
        </p:blipFill>
        <p:spPr bwMode="auto">
          <a:xfrm>
            <a:off x="1123950" y="162000"/>
            <a:ext cx="6896100" cy="1503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sx="1000" sy="1000" algn="ctr" rotWithShape="0">
              <a:srgbClr val="000000"/>
            </a:outerShdw>
          </a:effectLst>
        </p:spPr>
      </p:pic>
    </p:spTree>
    <p:extLst>
      <p:ext uri="{BB962C8B-B14F-4D97-AF65-F5344CB8AC3E}">
        <p14:creationId xmlns:p14="http://schemas.microsoft.com/office/powerpoint/2010/main" val="41759475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Kapalinové brzdy a posilovače </a:t>
            </a:r>
            <a:r>
              <a:rPr lang="cs-CZ" dirty="0" smtClean="0"/>
              <a:t>brzd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4918320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Princip činnosti</a:t>
            </a:r>
          </a:p>
          <a:p>
            <a:pPr marL="0" indent="0">
              <a:buClrTx/>
              <a:buNone/>
            </a:pPr>
            <a:r>
              <a:rPr lang="cs-CZ" sz="2800" i="1" dirty="0">
                <a:latin typeface="Arial" panose="020B0604020202020204" pitchFamily="34" charset="0"/>
                <a:cs typeface="Arial" panose="020B0604020202020204" pitchFamily="34" charset="0"/>
              </a:rPr>
              <a:t>Je založen na využití Pascalova zákona: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„Tlak vyvolaný vnější silou, která  působí na povrch kapaliny v uzavřené nádobě  je ve všech místech kapaliny stejný.“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700808"/>
            <a:ext cx="2648322" cy="424992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85097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Princip činnosti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Pokud je tlak kapaliny vytvořen brzdovým pedálem, který  působí silou na píst v hlavním brzdovém válci. Pak kapalina přenáší tlakovou sílu na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pístky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4221088"/>
            <a:ext cx="4824536" cy="18327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15408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Kapalinové brzdy a posilovače </a:t>
            </a:r>
            <a:r>
              <a:rPr lang="cs-CZ" dirty="0" smtClean="0"/>
              <a:t>brzd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Hlavní části</a:t>
            </a: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4888" y="2124074"/>
            <a:ext cx="7134225" cy="332114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642888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Kapalinové brzdy a posilovače </a:t>
            </a:r>
            <a:r>
              <a:rPr lang="cs-CZ" dirty="0" smtClean="0"/>
              <a:t>brzd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Posilovač  brzd</a:t>
            </a:r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Účel: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Podpořit svalovou sílu řidiče při ovládání brzd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ClrTx/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U zážehových  motorů získáváme podtlak ze sacího potrubí  a u vznětových motorů je podtlak vytvářen podtlakovým vakuovým čerpadlem</a:t>
            </a:r>
          </a:p>
        </p:txBody>
      </p:sp>
    </p:spTree>
    <p:extLst>
      <p:ext uri="{BB962C8B-B14F-4D97-AF65-F5344CB8AC3E}">
        <p14:creationId xmlns:p14="http://schemas.microsoft.com/office/powerpoint/2010/main" val="1965550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Kapalinové brzdy a posilovače </a:t>
            </a:r>
            <a:r>
              <a:rPr lang="cs-CZ" dirty="0" smtClean="0"/>
              <a:t>brzd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Popis jednotlivých částí 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060848"/>
            <a:ext cx="7992888" cy="449725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30431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Kapalinové brzdy a posilovače </a:t>
            </a:r>
            <a:r>
              <a:rPr lang="cs-CZ" dirty="0" smtClean="0"/>
              <a:t>brzd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446712" cy="4572000"/>
          </a:xfrm>
        </p:spPr>
        <p:txBody>
          <a:bodyPr/>
          <a:lstStyle/>
          <a:p>
            <a:pPr marL="0" indent="0">
              <a:buClrTx/>
              <a:buNone/>
            </a:pPr>
            <a:r>
              <a:rPr lang="cs-CZ" sz="2800" b="1" dirty="0">
                <a:latin typeface="Arial" panose="020B0604020202020204" pitchFamily="34" charset="0"/>
                <a:cs typeface="Arial" panose="020B0604020202020204" pitchFamily="34" charset="0"/>
              </a:rPr>
              <a:t>Jednotlivé fáze činnosti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1. Klidová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poloha -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atmosferický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ventil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uzavřený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pracovní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komora je přes otevřený podtlakový ventil </a:t>
            </a:r>
            <a:b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spojena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komorou.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Na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obou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stranách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stejný  tlak.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0647" y="2996952"/>
            <a:ext cx="6219825" cy="36404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74017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Jednotlivé fáze činnosti</a:t>
            </a:r>
          </a:p>
          <a:p>
            <a:pPr marL="0" indent="0">
              <a:buNone/>
            </a:pP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2. Částečné brždění – je nejprve uzavřen podtlak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a otevřen </a:t>
            </a:r>
            <a:r>
              <a:rPr lang="cs-CZ" sz="2800" dirty="0" err="1">
                <a:latin typeface="Arial" panose="020B0604020202020204" pitchFamily="34" charset="0"/>
                <a:cs typeface="Arial" panose="020B0604020202020204" pitchFamily="34" charset="0"/>
              </a:rPr>
              <a:t>atmosferický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 ventil.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Podtlak se </a:t>
            </a:r>
            <a:b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v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atmosferické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komoře snižuje .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Tlakový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rozdíl mezi pracovní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komorou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a podtlakovou 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komorou poskytuje </a:t>
            </a:r>
            <a:r>
              <a:rPr lang="cs-CZ" sz="2800" dirty="0">
                <a:latin typeface="Arial" panose="020B0604020202020204" pitchFamily="34" charset="0"/>
                <a:cs typeface="Arial" panose="020B0604020202020204" pitchFamily="34" charset="0"/>
              </a:rPr>
              <a:t>posilovací účinek.</a:t>
            </a:r>
          </a:p>
        </p:txBody>
      </p:sp>
    </p:spTree>
    <p:extLst>
      <p:ext uri="{BB962C8B-B14F-4D97-AF65-F5344CB8AC3E}">
        <p14:creationId xmlns:p14="http://schemas.microsoft.com/office/powerpoint/2010/main" val="22843330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Částečné brždění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988840"/>
            <a:ext cx="4104456" cy="4659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1988840"/>
            <a:ext cx="4176464" cy="4659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420876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 marL="0" lvl="0" indent="0">
              <a:buClrTx/>
              <a:buNone/>
            </a:pPr>
            <a:r>
              <a:rPr lang="cs-CZ" sz="28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Jednotlivé fáze činnosti</a:t>
            </a:r>
          </a:p>
          <a:p>
            <a:pPr marL="0" indent="0">
              <a:buNone/>
            </a:pP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3. Plné brždění- působí-li na brzdový pedál maximální ovládací síla, je pryžový kotouč deformován tlačnou tyčkou brzdového pedálu  a reakční silou tlačné tyčky hlavního brzdového válce. Tato deformace umožní plně otevřít </a:t>
            </a:r>
            <a:r>
              <a:rPr lang="cs-CZ" sz="2800" dirty="0" err="1" smtClean="0">
                <a:latin typeface="Arial" panose="020B0604020202020204" pitchFamily="34" charset="0"/>
                <a:cs typeface="Arial" panose="020B0604020202020204" pitchFamily="34" charset="0"/>
              </a:rPr>
              <a:t>atmosferický</a:t>
            </a:r>
            <a:r>
              <a:rPr lang="cs-CZ" sz="2800" dirty="0" smtClean="0">
                <a:latin typeface="Arial" panose="020B0604020202020204" pitchFamily="34" charset="0"/>
                <a:cs typeface="Arial" panose="020B0604020202020204" pitchFamily="34" charset="0"/>
              </a:rPr>
              <a:t> ventil a dosáhnout největšího možného tlakového rozdílu mezi oběma komorami a tím i největšího posilovacího účinku.</a:t>
            </a:r>
            <a:endParaRPr lang="cs-CZ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813354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cs-CZ" sz="28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Plné </a:t>
            </a:r>
            <a:r>
              <a:rPr lang="cs-CZ" sz="2800" dirty="0" smtClean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brždění</a:t>
            </a:r>
            <a:endParaRPr lang="cs-CZ" dirty="0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1450" y="1990088"/>
            <a:ext cx="7820990" cy="475128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494860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Kapalinové brzdy a posilovače brzd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0" lvl="0" indent="0">
              <a:buClr>
                <a:srgbClr val="D16349"/>
              </a:buClr>
              <a:buNone/>
            </a:pPr>
            <a:r>
              <a:rPr lang="cs-CZ" sz="2600" b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Použitá literatura:</a:t>
            </a:r>
          </a:p>
          <a:p>
            <a:pPr>
              <a:buClrTx/>
              <a:buFont typeface="Courier New" panose="02070309020205020404" pitchFamily="49" charset="0"/>
              <a:buChar char="o"/>
            </a:pP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Jan Z., Ždánský B., </a:t>
            </a:r>
            <a:r>
              <a:rPr lang="cs-CZ" sz="2600" dirty="0" err="1">
                <a:latin typeface="Arial" panose="020B0604020202020204" pitchFamily="34" charset="0"/>
                <a:cs typeface="Arial" panose="020B0604020202020204" pitchFamily="34" charset="0"/>
              </a:rPr>
              <a:t>Čupera</a:t>
            </a:r>
            <a:r>
              <a:rPr lang="cs-CZ" sz="2600" dirty="0">
                <a:latin typeface="Arial" panose="020B0604020202020204" pitchFamily="34" charset="0"/>
                <a:cs typeface="Arial" panose="020B0604020202020204" pitchFamily="34" charset="0"/>
              </a:rPr>
              <a:t> J., Automobily 1 Podvozky,  ISBN:978-8087143-11-7, 2.Vyd., Brno 2009</a:t>
            </a:r>
          </a:p>
          <a:p>
            <a:r>
              <a:rPr lang="cs-CZ" sz="3200" smtClean="0">
                <a:latin typeface="Arial" panose="020B0604020202020204" pitchFamily="34" charset="0"/>
                <a:cs typeface="Arial" panose="020B0604020202020204" pitchFamily="34" charset="0"/>
              </a:rPr>
              <a:t>Gscheidle</a:t>
            </a:r>
            <a:r>
              <a:rPr lang="cs-CZ" sz="3200" dirty="0" smtClean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a kol., </a:t>
            </a:r>
            <a:r>
              <a:rPr lang="cs-CZ" sz="3200" i="1" dirty="0">
                <a:latin typeface="Arial" panose="020B0604020202020204" pitchFamily="34" charset="0"/>
                <a:cs typeface="Arial" panose="020B0604020202020204" pitchFamily="34" charset="0"/>
              </a:rPr>
              <a:t>Tabulky pro automechanika,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 ISBN 978-80-86706-21-4, vyd. Europa-</a:t>
            </a:r>
            <a:r>
              <a:rPr lang="cs-CZ" sz="3200" dirty="0" err="1">
                <a:latin typeface="Arial" panose="020B0604020202020204" pitchFamily="34" charset="0"/>
                <a:cs typeface="Arial" panose="020B0604020202020204" pitchFamily="34" charset="0"/>
              </a:rPr>
              <a:t>Sobotales</a:t>
            </a:r>
            <a:r>
              <a:rPr lang="cs-CZ" sz="3200" dirty="0">
                <a:latin typeface="Arial" panose="020B0604020202020204" pitchFamily="34" charset="0"/>
                <a:cs typeface="Arial" panose="020B0604020202020204" pitchFamily="34" charset="0"/>
              </a:rPr>
              <a:t>, Praha 2009, vyd.16, 496 s.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435283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68</TotalTime>
  <Words>373</Words>
  <Application>Microsoft Office PowerPoint</Application>
  <PresentationFormat>Předvádění na obrazovce (4:3)</PresentationFormat>
  <Paragraphs>51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Administrativní</vt:lpstr>
      <vt:lpstr>Prezentace aplikace PowerPoint</vt:lpstr>
      <vt:lpstr>Prezentace aplikace PowerPoint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  <vt:lpstr>Kapalinové brzdy a posilovače brzd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skola</dc:creator>
  <cp:lastModifiedBy>PC4</cp:lastModifiedBy>
  <cp:revision>10</cp:revision>
  <dcterms:created xsi:type="dcterms:W3CDTF">2013-06-26T21:38:45Z</dcterms:created>
  <dcterms:modified xsi:type="dcterms:W3CDTF">2013-11-10T19:57:31Z</dcterms:modified>
</cp:coreProperties>
</file>