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58" r:id="rId3"/>
    <p:sldId id="256" r:id="rId4"/>
    <p:sldId id="260" r:id="rId5"/>
    <p:sldId id="261" r:id="rId6"/>
    <p:sldId id="262" r:id="rId7"/>
    <p:sldId id="263" r:id="rId8"/>
    <p:sldId id="265" r:id="rId9"/>
    <p:sldId id="272" r:id="rId10"/>
    <p:sldId id="270" r:id="rId11"/>
    <p:sldId id="268" r:id="rId12"/>
    <p:sldId id="264" r:id="rId13"/>
    <p:sldId id="267" r:id="rId14"/>
    <p:sldId id="269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69596EC-CC5C-4A87-8D14-55B2A812E47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C6D0AE3-1062-484A-8B08-42F36B3DB30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9596EC-CC5C-4A87-8D14-55B2A812E47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D0AE3-1062-484A-8B08-42F36B3DB3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69596EC-CC5C-4A87-8D14-55B2A812E47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C6D0AE3-1062-484A-8B08-42F36B3DB30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9596EC-CC5C-4A87-8D14-55B2A812E47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D0AE3-1062-484A-8B08-42F36B3DB3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9596EC-CC5C-4A87-8D14-55B2A812E47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D0AE3-1062-484A-8B08-42F36B3DB3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9596EC-CC5C-4A87-8D14-55B2A812E47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D0AE3-1062-484A-8B08-42F36B3DB3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69596EC-CC5C-4A87-8D14-55B2A812E47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D0AE3-1062-484A-8B08-42F36B3DB3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9596EC-CC5C-4A87-8D14-55B2A812E47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D0AE3-1062-484A-8B08-42F36B3DB3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9596EC-CC5C-4A87-8D14-55B2A812E47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D0AE3-1062-484A-8B08-42F36B3DB30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9596EC-CC5C-4A87-8D14-55B2A812E47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D0AE3-1062-484A-8B08-42F36B3DB3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69596EC-CC5C-4A87-8D14-55B2A812E47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C6D0AE3-1062-484A-8B08-42F36B3DB3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69596EC-CC5C-4A87-8D14-55B2A812E47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C6D0AE3-1062-484A-8B08-42F36B3DB30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697" y="116631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9775" y="2348880"/>
            <a:ext cx="6078529" cy="3339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6609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ANOTACE: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Didaktický učební materiál je určen žákům středních škol k zopakování učiva. </a:t>
            </a:r>
            <a:r>
              <a:rPr lang="cs-CZ" dirty="0" smtClean="0"/>
              <a:t>Prezentace </a:t>
            </a:r>
            <a:r>
              <a:rPr lang="cs-CZ" dirty="0"/>
              <a:t>se skládá z přehledu daného učiva a ze cvičení určených k upevnění materiálu.</a:t>
            </a:r>
          </a:p>
          <a:p>
            <a:endParaRPr lang="cs-CZ" dirty="0"/>
          </a:p>
          <a:p>
            <a:r>
              <a:rPr lang="cs-CZ" dirty="0"/>
              <a:t>METODICKÝ POKYN:</a:t>
            </a:r>
          </a:p>
          <a:p>
            <a:r>
              <a:rPr lang="cs-CZ" dirty="0"/>
              <a:t>Očekávaný výstup: pravidla užívání </a:t>
            </a:r>
            <a:r>
              <a:rPr lang="cs-CZ" dirty="0" smtClean="0"/>
              <a:t>gerundia a infinitivu ve větě včetně </a:t>
            </a:r>
            <a:r>
              <a:rPr lang="cs-CZ" dirty="0"/>
              <a:t>výjimek a na základě znalosti pravidel schopnost doplnění </a:t>
            </a:r>
            <a:r>
              <a:rPr lang="cs-CZ" dirty="0" smtClean="0"/>
              <a:t>těchto jevů do textu a užívání v mluvené řeči.</a:t>
            </a:r>
            <a:endParaRPr lang="cs-CZ" dirty="0"/>
          </a:p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697" y="116631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9016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GERUNDS NAD INFINITIVES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004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GERUNDS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VERB + ING </a:t>
            </a:r>
            <a:r>
              <a:rPr lang="cs-CZ" b="1" dirty="0" err="1" smtClean="0"/>
              <a:t>form</a:t>
            </a:r>
            <a:r>
              <a:rPr lang="cs-CZ" b="1" dirty="0" smtClean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writing</a:t>
            </a:r>
            <a:r>
              <a:rPr lang="cs-CZ" dirty="0" smtClean="0"/>
              <a:t>, </a:t>
            </a:r>
            <a:r>
              <a:rPr lang="cs-CZ" dirty="0" err="1" smtClean="0"/>
              <a:t>sleeping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looks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a </a:t>
            </a:r>
            <a:r>
              <a:rPr lang="cs-CZ" dirty="0" err="1" smtClean="0"/>
              <a:t>noun</a:t>
            </a:r>
            <a:r>
              <a:rPr lang="cs-CZ" dirty="0" smtClean="0"/>
              <a:t> but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neither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article</a:t>
            </a:r>
            <a:r>
              <a:rPr lang="cs-CZ" dirty="0" smtClean="0"/>
              <a:t> nor </a:t>
            </a:r>
            <a:r>
              <a:rPr lang="cs-CZ" dirty="0" err="1" smtClean="0"/>
              <a:t>plural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change</a:t>
            </a:r>
            <a:r>
              <a:rPr lang="cs-CZ" dirty="0" smtClean="0"/>
              <a:t> </a:t>
            </a:r>
            <a:r>
              <a:rPr lang="cs-CZ" dirty="0" err="1" smtClean="0"/>
              <a:t>gerunds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participle</a:t>
            </a:r>
            <a:r>
              <a:rPr lang="cs-CZ" dirty="0" smtClean="0"/>
              <a:t>!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cooking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/>
              <a:t>dinner</a:t>
            </a:r>
            <a:r>
              <a:rPr lang="cs-CZ" dirty="0" smtClean="0"/>
              <a:t>.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present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participle</a:t>
            </a:r>
            <a:endParaRPr lang="cs-CZ" dirty="0">
              <a:solidFill>
                <a:schemeClr val="tx2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chemeClr val="tx2"/>
                </a:solidFill>
              </a:rPr>
              <a:t>Cooking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waste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gerund</a:t>
            </a:r>
            <a:r>
              <a:rPr lang="cs-CZ" dirty="0" smtClean="0">
                <a:solidFill>
                  <a:schemeClr val="tx2"/>
                </a:solidFill>
              </a:rPr>
              <a:t>.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066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GERUNDS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As a </a:t>
            </a:r>
            <a:r>
              <a:rPr lang="cs-CZ" b="1" dirty="0" err="1" smtClean="0"/>
              <a:t>subject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chemeClr val="tx2"/>
                </a:solidFill>
              </a:rPr>
              <a:t>Ice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skating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favourite</a:t>
            </a:r>
            <a:r>
              <a:rPr lang="cs-CZ" dirty="0" smtClean="0"/>
              <a:t> hobby.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As a </a:t>
            </a:r>
            <a:r>
              <a:rPr lang="cs-CZ" b="1" dirty="0" err="1" smtClean="0"/>
              <a:t>object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ice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skating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hate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changing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the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bed</a:t>
            </a:r>
            <a:r>
              <a:rPr lang="cs-CZ" dirty="0" smtClean="0">
                <a:solidFill>
                  <a:schemeClr val="tx2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b="1" dirty="0" err="1" smtClean="0"/>
              <a:t>After</a:t>
            </a:r>
            <a:r>
              <a:rPr lang="cs-CZ" b="1" dirty="0" smtClean="0"/>
              <a:t> </a:t>
            </a:r>
            <a:r>
              <a:rPr lang="cs-CZ" b="1" dirty="0" err="1" smtClean="0"/>
              <a:t>prepositions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Please</a:t>
            </a:r>
            <a:r>
              <a:rPr lang="cs-CZ" dirty="0" smtClean="0"/>
              <a:t> call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arriving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smtClean="0"/>
              <a:t>in Paris.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He </a:t>
            </a:r>
            <a:r>
              <a:rPr lang="cs-CZ" dirty="0" err="1" smtClean="0"/>
              <a:t>left</a:t>
            </a:r>
            <a:r>
              <a:rPr lang="cs-CZ" dirty="0" smtClean="0"/>
              <a:t> </a:t>
            </a:r>
            <a:r>
              <a:rPr lang="cs-CZ" dirty="0" err="1" smtClean="0"/>
              <a:t>without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saying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/>
              <a:t>nothing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69634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GERUNDS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>
              <a:lnSpc>
                <a:spcPct val="150000"/>
              </a:lnSpc>
              <a:buClr>
                <a:srgbClr val="B13F9A"/>
              </a:buClr>
            </a:pPr>
            <a:r>
              <a:rPr lang="cs-CZ" b="1" dirty="0" err="1">
                <a:solidFill>
                  <a:prstClr val="black"/>
                </a:solidFill>
              </a:rPr>
              <a:t>After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err="1">
                <a:solidFill>
                  <a:prstClr val="black"/>
                </a:solidFill>
              </a:rPr>
              <a:t>preposition</a:t>
            </a:r>
            <a:r>
              <a:rPr lang="cs-CZ" b="1" dirty="0">
                <a:solidFill>
                  <a:prstClr val="black"/>
                </a:solidFill>
              </a:rPr>
              <a:t> and </a:t>
            </a:r>
            <a:r>
              <a:rPr lang="cs-CZ" b="1" dirty="0" err="1">
                <a:solidFill>
                  <a:prstClr val="black"/>
                </a:solidFill>
              </a:rPr>
              <a:t>noun</a:t>
            </a:r>
            <a:endParaRPr lang="cs-CZ" b="1" dirty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  <a:buClr>
                <a:srgbClr val="B13F9A"/>
              </a:buClr>
            </a:pPr>
            <a:r>
              <a:rPr lang="cs-CZ" dirty="0" err="1">
                <a:solidFill>
                  <a:prstClr val="black"/>
                </a:solidFill>
              </a:rPr>
              <a:t>What</a:t>
            </a:r>
            <a:r>
              <a:rPr lang="cs-CZ" dirty="0">
                <a:solidFill>
                  <a:prstClr val="black"/>
                </a:solidFill>
              </a:rPr>
              <a:t> are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advantages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of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schemeClr val="tx2"/>
                </a:solidFill>
              </a:rPr>
              <a:t>living</a:t>
            </a:r>
            <a:r>
              <a:rPr lang="cs-CZ" dirty="0">
                <a:solidFill>
                  <a:prstClr val="black"/>
                </a:solidFill>
              </a:rPr>
              <a:t> in a city?</a:t>
            </a:r>
          </a:p>
          <a:p>
            <a:pPr lvl="0">
              <a:lnSpc>
                <a:spcPct val="150000"/>
              </a:lnSpc>
              <a:buClr>
                <a:srgbClr val="B13F9A"/>
              </a:buClr>
            </a:pPr>
            <a:r>
              <a:rPr lang="cs-CZ" b="1" dirty="0" err="1">
                <a:solidFill>
                  <a:prstClr val="black"/>
                </a:solidFill>
              </a:rPr>
              <a:t>After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err="1">
                <a:solidFill>
                  <a:prstClr val="black"/>
                </a:solidFill>
              </a:rPr>
              <a:t>preposition</a:t>
            </a:r>
            <a:r>
              <a:rPr lang="cs-CZ" b="1" dirty="0">
                <a:solidFill>
                  <a:prstClr val="black"/>
                </a:solidFill>
              </a:rPr>
              <a:t> and </a:t>
            </a:r>
            <a:r>
              <a:rPr lang="cs-CZ" b="1" dirty="0" err="1">
                <a:solidFill>
                  <a:prstClr val="black"/>
                </a:solidFill>
              </a:rPr>
              <a:t>adjective</a:t>
            </a:r>
            <a:endParaRPr lang="cs-CZ" b="1" dirty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  <a:buClr>
                <a:srgbClr val="B13F9A"/>
              </a:buClr>
            </a:pPr>
            <a:r>
              <a:rPr lang="cs-CZ" dirty="0" err="1">
                <a:solidFill>
                  <a:prstClr val="black"/>
                </a:solidFill>
              </a:rPr>
              <a:t>I´m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good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at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playing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volleyball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prstClr val="black"/>
                </a:solidFill>
              </a:rPr>
              <a:t>I´m</a:t>
            </a:r>
            <a:r>
              <a:rPr lang="cs-CZ" dirty="0" smtClean="0">
                <a:solidFill>
                  <a:prstClr val="black"/>
                </a:solidFill>
              </a:rPr>
              <a:t> happy </a:t>
            </a:r>
            <a:r>
              <a:rPr lang="cs-CZ" dirty="0" err="1" smtClean="0">
                <a:solidFill>
                  <a:prstClr val="black"/>
                </a:solidFill>
              </a:rPr>
              <a:t>about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getting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married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b="1" dirty="0" err="1" smtClean="0">
                <a:solidFill>
                  <a:prstClr val="black"/>
                </a:solidFill>
              </a:rPr>
              <a:t>Phrasal</a:t>
            </a:r>
            <a:r>
              <a:rPr lang="cs-CZ" b="1" dirty="0" smtClean="0">
                <a:solidFill>
                  <a:prstClr val="black"/>
                </a:solidFill>
              </a:rPr>
              <a:t> </a:t>
            </a:r>
            <a:r>
              <a:rPr lang="cs-CZ" b="1" dirty="0" err="1" smtClean="0">
                <a:solidFill>
                  <a:prstClr val="black"/>
                </a:solidFill>
              </a:rPr>
              <a:t>verbs</a:t>
            </a:r>
            <a:endParaRPr lang="cs-CZ" b="1" dirty="0" smtClean="0">
              <a:solidFill>
                <a:prstClr val="black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prstClr val="black"/>
                </a:solidFill>
              </a:rPr>
              <a:t>She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apologized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for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coming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late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prstClr val="black"/>
                </a:solidFill>
              </a:rPr>
              <a:t>I </a:t>
            </a:r>
            <a:r>
              <a:rPr lang="cs-CZ" dirty="0" err="1" smtClean="0">
                <a:solidFill>
                  <a:prstClr val="black"/>
                </a:solidFill>
              </a:rPr>
              <a:t>look</a:t>
            </a:r>
            <a:r>
              <a:rPr lang="cs-CZ" dirty="0" smtClean="0">
                <a:solidFill>
                  <a:prstClr val="black"/>
                </a:solidFill>
              </a:rPr>
              <a:t> forward to </a:t>
            </a:r>
            <a:r>
              <a:rPr lang="cs-CZ" dirty="0" err="1" smtClean="0">
                <a:solidFill>
                  <a:schemeClr val="tx2"/>
                </a:solidFill>
              </a:rPr>
              <a:t>hearing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you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6747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Usefull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</a:t>
            </a:r>
            <a:r>
              <a:rPr lang="cs-CZ" dirty="0" err="1" smtClean="0"/>
              <a:t>linked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gerunds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VERBS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VERBS WITH PREPOSITION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Avoid</a:t>
            </a:r>
            <a:endParaRPr lang="cs-CZ" dirty="0" smtClean="0"/>
          </a:p>
          <a:p>
            <a:r>
              <a:rPr lang="cs-CZ" dirty="0" err="1" smtClean="0"/>
              <a:t>Deny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Dislike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Enjoy</a:t>
            </a:r>
            <a:endParaRPr lang="cs-CZ" dirty="0" smtClean="0"/>
          </a:p>
          <a:p>
            <a:r>
              <a:rPr lang="cs-CZ" dirty="0" err="1" smtClean="0"/>
              <a:t>Finish</a:t>
            </a:r>
            <a:endParaRPr lang="cs-CZ" dirty="0" smtClean="0"/>
          </a:p>
          <a:p>
            <a:r>
              <a:rPr lang="cs-CZ" dirty="0" err="1" smtClean="0"/>
              <a:t>Keep</a:t>
            </a:r>
            <a:endParaRPr lang="cs-CZ" dirty="0"/>
          </a:p>
          <a:p>
            <a:r>
              <a:rPr lang="cs-CZ" dirty="0" smtClean="0"/>
              <a:t>Mind</a:t>
            </a:r>
          </a:p>
          <a:p>
            <a:r>
              <a:rPr lang="cs-CZ" dirty="0" err="1" smtClean="0"/>
              <a:t>Suggest</a:t>
            </a:r>
            <a:endParaRPr lang="cs-CZ" dirty="0" smtClean="0"/>
          </a:p>
          <a:p>
            <a:r>
              <a:rPr lang="cs-CZ" dirty="0" smtClean="0"/>
              <a:t>Stop</a:t>
            </a:r>
          </a:p>
          <a:p>
            <a:r>
              <a:rPr lang="cs-CZ" dirty="0" smtClean="0"/>
              <a:t>Quit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Agree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endParaRPr lang="cs-CZ" dirty="0" smtClean="0"/>
          </a:p>
          <a:p>
            <a:r>
              <a:rPr lang="cs-CZ" dirty="0" err="1" smtClean="0"/>
              <a:t>Apologize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endParaRPr lang="cs-CZ" dirty="0" smtClean="0"/>
          </a:p>
          <a:p>
            <a:r>
              <a:rPr lang="cs-CZ" dirty="0" err="1" smtClean="0"/>
              <a:t>Ask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endParaRPr lang="cs-CZ" dirty="0" smtClean="0"/>
          </a:p>
          <a:p>
            <a:r>
              <a:rPr lang="cs-CZ" dirty="0" err="1" smtClean="0"/>
              <a:t>Believe</a:t>
            </a:r>
            <a:r>
              <a:rPr lang="cs-CZ" dirty="0" smtClean="0"/>
              <a:t> in</a:t>
            </a:r>
          </a:p>
          <a:p>
            <a:r>
              <a:rPr lang="cs-CZ" dirty="0" err="1" smtClean="0"/>
              <a:t>Complaint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endParaRPr lang="cs-CZ" dirty="0" smtClean="0"/>
          </a:p>
          <a:p>
            <a:r>
              <a:rPr lang="cs-CZ" dirty="0" err="1" smtClean="0"/>
              <a:t>Depend</a:t>
            </a:r>
            <a:r>
              <a:rPr lang="cs-CZ" dirty="0" smtClean="0"/>
              <a:t> on</a:t>
            </a:r>
          </a:p>
          <a:p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endParaRPr lang="cs-CZ" dirty="0" smtClean="0"/>
          </a:p>
          <a:p>
            <a:r>
              <a:rPr lang="cs-CZ" dirty="0" err="1" smtClean="0"/>
              <a:t>Interested</a:t>
            </a:r>
            <a:r>
              <a:rPr lang="cs-CZ" dirty="0" smtClean="0"/>
              <a:t> in</a:t>
            </a:r>
          </a:p>
          <a:p>
            <a:r>
              <a:rPr lang="cs-CZ" dirty="0" err="1" smtClean="0"/>
              <a:t>Give</a:t>
            </a:r>
            <a:r>
              <a:rPr lang="cs-CZ" dirty="0" smtClean="0"/>
              <a:t> up</a:t>
            </a:r>
          </a:p>
          <a:p>
            <a:r>
              <a:rPr lang="cs-CZ" dirty="0" err="1" smtClean="0"/>
              <a:t>Thank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8279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INFINITIVE = TO + VERB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VERBS + INFINITIVE</a:t>
            </a: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VERBS + INFINITIVE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Agree</a:t>
            </a:r>
            <a:endParaRPr lang="cs-CZ" dirty="0" smtClean="0"/>
          </a:p>
          <a:p>
            <a:r>
              <a:rPr lang="cs-CZ" dirty="0" smtClean="0"/>
              <a:t>(</a:t>
            </a:r>
            <a:r>
              <a:rPr lang="cs-CZ" dirty="0" err="1" smtClean="0"/>
              <a:t>can´t</a:t>
            </a:r>
            <a:r>
              <a:rPr lang="cs-CZ" dirty="0" smtClean="0"/>
              <a:t> ) </a:t>
            </a:r>
            <a:r>
              <a:rPr lang="cs-CZ" dirty="0" err="1" smtClean="0"/>
              <a:t>afford</a:t>
            </a:r>
            <a:endParaRPr lang="cs-CZ" dirty="0" smtClean="0"/>
          </a:p>
          <a:p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endParaRPr lang="cs-CZ" dirty="0" smtClean="0"/>
          </a:p>
          <a:p>
            <a:r>
              <a:rPr lang="cs-CZ" dirty="0" err="1" smtClean="0"/>
              <a:t>Begin</a:t>
            </a:r>
            <a:endParaRPr lang="cs-CZ" dirty="0" smtClean="0"/>
          </a:p>
          <a:p>
            <a:r>
              <a:rPr lang="cs-CZ" dirty="0" err="1" smtClean="0"/>
              <a:t>Decide</a:t>
            </a:r>
            <a:endParaRPr lang="cs-CZ" dirty="0" smtClean="0"/>
          </a:p>
          <a:p>
            <a:r>
              <a:rPr lang="cs-CZ" dirty="0" err="1" smtClean="0"/>
              <a:t>Expect</a:t>
            </a:r>
            <a:endParaRPr lang="cs-CZ" dirty="0" smtClean="0"/>
          </a:p>
          <a:p>
            <a:r>
              <a:rPr lang="cs-CZ" dirty="0" err="1" smtClean="0"/>
              <a:t>Forget</a:t>
            </a:r>
            <a:endParaRPr lang="cs-CZ" dirty="0" smtClean="0"/>
          </a:p>
          <a:p>
            <a:r>
              <a:rPr lang="cs-CZ" dirty="0" err="1" smtClean="0"/>
              <a:t>Need</a:t>
            </a:r>
            <a:endParaRPr lang="cs-CZ" dirty="0" smtClean="0"/>
          </a:p>
          <a:p>
            <a:r>
              <a:rPr lang="cs-CZ" dirty="0" err="1" smtClean="0"/>
              <a:t>Offer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Plan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Prefer</a:t>
            </a:r>
            <a:endParaRPr lang="cs-CZ" dirty="0" smtClean="0"/>
          </a:p>
          <a:p>
            <a:r>
              <a:rPr lang="cs-CZ" dirty="0" err="1" smtClean="0"/>
              <a:t>Prepare</a:t>
            </a:r>
            <a:endParaRPr lang="cs-CZ" dirty="0" smtClean="0"/>
          </a:p>
          <a:p>
            <a:r>
              <a:rPr lang="cs-CZ" dirty="0" err="1" smtClean="0"/>
              <a:t>Promise</a:t>
            </a:r>
            <a:endParaRPr lang="cs-CZ" dirty="0" smtClean="0"/>
          </a:p>
          <a:p>
            <a:r>
              <a:rPr lang="cs-CZ" dirty="0" err="1" smtClean="0"/>
              <a:t>Refuse</a:t>
            </a:r>
            <a:endParaRPr lang="cs-CZ" dirty="0" smtClean="0"/>
          </a:p>
          <a:p>
            <a:r>
              <a:rPr lang="cs-CZ" dirty="0" err="1" smtClean="0"/>
              <a:t>Seem</a:t>
            </a:r>
            <a:endParaRPr lang="cs-CZ" dirty="0" smtClean="0"/>
          </a:p>
          <a:p>
            <a:r>
              <a:rPr lang="cs-CZ" dirty="0" err="1" smtClean="0"/>
              <a:t>Try</a:t>
            </a:r>
            <a:endParaRPr lang="cs-CZ" dirty="0" smtClean="0"/>
          </a:p>
          <a:p>
            <a:r>
              <a:rPr lang="cs-CZ" dirty="0" smtClean="0"/>
              <a:t>Use</a:t>
            </a:r>
          </a:p>
          <a:p>
            <a:r>
              <a:rPr lang="cs-CZ" dirty="0" err="1" smtClean="0"/>
              <a:t>Wait</a:t>
            </a:r>
            <a:endParaRPr lang="cs-CZ" dirty="0" smtClean="0"/>
          </a:p>
          <a:p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8656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VERBS + ING OR + TO WITHOUT CHANGING THE MEANING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cs-CZ" dirty="0" err="1" smtClean="0"/>
              <a:t>Begin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 err="1" smtClean="0"/>
              <a:t>stand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err="1" smtClean="0"/>
              <a:t>Continue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err="1" smtClean="0"/>
              <a:t>Hate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err="1"/>
              <a:t>I</a:t>
            </a:r>
            <a:r>
              <a:rPr lang="cs-CZ" dirty="0" err="1" smtClean="0"/>
              <a:t>ntend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210000"/>
              </a:lnSpc>
            </a:pPr>
            <a:r>
              <a:rPr lang="cs-CZ" dirty="0" err="1" smtClean="0"/>
              <a:t>Like</a:t>
            </a:r>
            <a:endParaRPr lang="cs-CZ" dirty="0" smtClean="0"/>
          </a:p>
          <a:p>
            <a:pPr>
              <a:lnSpc>
                <a:spcPct val="210000"/>
              </a:lnSpc>
            </a:pPr>
            <a:r>
              <a:rPr lang="cs-CZ" dirty="0" smtClean="0"/>
              <a:t>Love</a:t>
            </a:r>
          </a:p>
          <a:p>
            <a:pPr>
              <a:lnSpc>
                <a:spcPct val="210000"/>
              </a:lnSpc>
            </a:pPr>
            <a:r>
              <a:rPr lang="cs-CZ" dirty="0" err="1" smtClean="0"/>
              <a:t>Prefer</a:t>
            </a:r>
            <a:endParaRPr lang="cs-CZ" dirty="0" smtClean="0"/>
          </a:p>
          <a:p>
            <a:pPr>
              <a:lnSpc>
                <a:spcPct val="210000"/>
              </a:lnSpc>
            </a:pPr>
            <a:r>
              <a:rPr lang="cs-CZ" dirty="0" smtClean="0"/>
              <a:t>Start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909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Verbs</a:t>
            </a:r>
            <a:r>
              <a:rPr lang="cs-CZ" dirty="0" smtClean="0"/>
              <a:t> </a:t>
            </a:r>
            <a:r>
              <a:rPr lang="cs-CZ" dirty="0" err="1" smtClean="0"/>
              <a:t>without</a:t>
            </a:r>
            <a:r>
              <a:rPr lang="cs-CZ" dirty="0" smtClean="0"/>
              <a:t> „to“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b="1" dirty="0" err="1" smtClean="0"/>
              <a:t>can</a:t>
            </a:r>
            <a:r>
              <a:rPr lang="cs-CZ" dirty="0" smtClean="0"/>
              <a:t> ski.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b="1" dirty="0" err="1" smtClean="0"/>
              <a:t>must</a:t>
            </a:r>
            <a:r>
              <a:rPr lang="cs-CZ" dirty="0" smtClean="0"/>
              <a:t> go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b="1" dirty="0" smtClean="0"/>
              <a:t>had </a:t>
            </a:r>
            <a:r>
              <a:rPr lang="cs-CZ" b="1" dirty="0" err="1" smtClean="0"/>
              <a:t>better</a:t>
            </a:r>
            <a:r>
              <a:rPr lang="cs-CZ" b="1" dirty="0" smtClean="0"/>
              <a:t>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truth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needn´t</a:t>
            </a:r>
            <a:r>
              <a:rPr lang="cs-CZ" dirty="0" smtClean="0"/>
              <a:t> go to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b="1" dirty="0" err="1" smtClean="0"/>
              <a:t>shouldn´t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rude</a:t>
            </a:r>
            <a:r>
              <a:rPr lang="cs-CZ" dirty="0"/>
              <a:t> </a:t>
            </a:r>
            <a:r>
              <a:rPr lang="cs-CZ" dirty="0" smtClean="0"/>
              <a:t>to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parents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b="1" dirty="0" smtClean="0"/>
              <a:t>made </a:t>
            </a:r>
            <a:r>
              <a:rPr lang="cs-CZ" b="1" dirty="0" err="1" smtClean="0"/>
              <a:t>me</a:t>
            </a:r>
            <a:r>
              <a:rPr lang="cs-CZ" b="1" dirty="0" smtClean="0"/>
              <a:t> </a:t>
            </a:r>
            <a:r>
              <a:rPr lang="cs-CZ" b="1" dirty="0" err="1" smtClean="0"/>
              <a:t>cry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b="1" dirty="0" err="1" smtClean="0"/>
              <a:t>mustn´t</a:t>
            </a:r>
            <a:r>
              <a:rPr lang="cs-CZ" dirty="0" smtClean="0"/>
              <a:t> </a:t>
            </a:r>
            <a:r>
              <a:rPr lang="cs-CZ" dirty="0" err="1" smtClean="0"/>
              <a:t>steal</a:t>
            </a:r>
            <a:r>
              <a:rPr lang="cs-CZ" dirty="0" smtClean="0"/>
              <a:t>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9130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COMPLETE THE SENTENCES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decided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/>
                </a:solidFill>
              </a:rPr>
              <a:t>to </a:t>
            </a:r>
            <a:r>
              <a:rPr lang="cs-CZ" dirty="0" err="1" smtClean="0">
                <a:solidFill>
                  <a:schemeClr val="tx2"/>
                </a:solidFill>
              </a:rPr>
              <a:t>speak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. (</a:t>
            </a:r>
            <a:r>
              <a:rPr lang="cs-CZ" dirty="0" err="1" smtClean="0"/>
              <a:t>speak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Keep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smiling</a:t>
            </a:r>
            <a:r>
              <a:rPr lang="cs-CZ" dirty="0" smtClean="0"/>
              <a:t>! </a:t>
            </a:r>
            <a:r>
              <a:rPr lang="cs-CZ" dirty="0" smtClean="0">
                <a:sym typeface="Wingdings" panose="05000000000000000000" pitchFamily="2" charset="2"/>
              </a:rPr>
              <a:t> (smile)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need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/>
                </a:solidFill>
              </a:rPr>
              <a:t>to </a:t>
            </a:r>
            <a:r>
              <a:rPr lang="cs-CZ" dirty="0" err="1" smtClean="0">
                <a:solidFill>
                  <a:schemeClr val="tx2"/>
                </a:solidFill>
              </a:rPr>
              <a:t>buy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r>
              <a:rPr lang="cs-CZ" dirty="0" smtClean="0"/>
              <a:t>. (</a:t>
            </a:r>
            <a:r>
              <a:rPr lang="cs-CZ" dirty="0" err="1" smtClean="0"/>
              <a:t>buy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makes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crazy</a:t>
            </a:r>
            <a:r>
              <a:rPr lang="cs-CZ" dirty="0" smtClean="0"/>
              <a:t>. (</a:t>
            </a:r>
            <a:r>
              <a:rPr lang="cs-CZ" smtClean="0"/>
              <a:t>crazy)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forgot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/>
                </a:solidFill>
              </a:rPr>
              <a:t>to lift </a:t>
            </a:r>
            <a:r>
              <a:rPr lang="cs-CZ" dirty="0" smtClean="0"/>
              <a:t>my </a:t>
            </a:r>
            <a:r>
              <a:rPr lang="cs-CZ" dirty="0" err="1" smtClean="0"/>
              <a:t>mother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. (lift)</a:t>
            </a:r>
          </a:p>
          <a:p>
            <a:pPr>
              <a:lnSpc>
                <a:spcPct val="150000"/>
              </a:lnSpc>
            </a:pPr>
            <a:r>
              <a:rPr lang="cs-CZ" dirty="0">
                <a:sym typeface="Wingdings" panose="05000000000000000000" pitchFamily="2" charset="2"/>
              </a:rPr>
              <a:t>I </a:t>
            </a:r>
            <a:r>
              <a:rPr lang="cs-CZ" dirty="0" err="1">
                <a:sym typeface="Wingdings" panose="05000000000000000000" pitchFamily="2" charset="2"/>
              </a:rPr>
              <a:t>don´t</a:t>
            </a:r>
            <a:r>
              <a:rPr lang="cs-CZ" dirty="0">
                <a:sym typeface="Wingdings" panose="05000000000000000000" pitchFamily="2" charset="2"/>
              </a:rPr>
              <a:t> mind </a:t>
            </a:r>
            <a:r>
              <a:rPr lang="cs-CZ" dirty="0" err="1">
                <a:solidFill>
                  <a:schemeClr val="tx2"/>
                </a:solidFill>
                <a:sym typeface="Wingdings" panose="05000000000000000000" pitchFamily="2" charset="2"/>
              </a:rPr>
              <a:t>getting</a:t>
            </a:r>
            <a:r>
              <a:rPr lang="cs-CZ" dirty="0">
                <a:solidFill>
                  <a:schemeClr val="tx2"/>
                </a:solidFill>
                <a:sym typeface="Wingdings" panose="05000000000000000000" pitchFamily="2" charset="2"/>
              </a:rPr>
              <a:t> up </a:t>
            </a:r>
            <a:r>
              <a:rPr lang="cs-CZ" dirty="0">
                <a:sym typeface="Wingdings" panose="05000000000000000000" pitchFamily="2" charset="2"/>
              </a:rPr>
              <a:t>early</a:t>
            </a:r>
            <a:r>
              <a:rPr lang="cs-CZ" dirty="0" smtClean="0">
                <a:sym typeface="Wingdings" panose="05000000000000000000" pitchFamily="2" charset="2"/>
              </a:rPr>
              <a:t>. (</a:t>
            </a:r>
            <a:r>
              <a:rPr lang="cs-CZ" dirty="0" err="1" smtClean="0">
                <a:sym typeface="Wingdings" panose="05000000000000000000" pitchFamily="2" charset="2"/>
              </a:rPr>
              <a:t>get</a:t>
            </a:r>
            <a:r>
              <a:rPr lang="cs-CZ" dirty="0" smtClean="0">
                <a:sym typeface="Wingdings" panose="05000000000000000000" pitchFamily="2" charset="2"/>
              </a:rPr>
              <a:t> up)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He </a:t>
            </a:r>
            <a:r>
              <a:rPr lang="cs-CZ" dirty="0" err="1" smtClean="0"/>
              <a:t>refused</a:t>
            </a:r>
            <a:r>
              <a:rPr lang="cs-CZ" dirty="0" smtClean="0"/>
              <a:t> to </a:t>
            </a:r>
            <a:r>
              <a:rPr lang="cs-CZ" dirty="0" err="1" smtClean="0">
                <a:solidFill>
                  <a:schemeClr val="tx2"/>
                </a:solidFill>
              </a:rPr>
              <a:t>steal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/>
              <a:t>friend´s</a:t>
            </a:r>
            <a:r>
              <a:rPr lang="cs-CZ" dirty="0" smtClean="0"/>
              <a:t> bike.(</a:t>
            </a:r>
            <a:r>
              <a:rPr lang="cs-CZ" dirty="0" err="1" smtClean="0"/>
              <a:t>steal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1805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COMPLETE THE SENTENCES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 </a:t>
            </a:r>
            <a:r>
              <a:rPr lang="cs-CZ" dirty="0" err="1" smtClean="0"/>
              <a:t>tonight</a:t>
            </a:r>
            <a:r>
              <a:rPr lang="cs-CZ" dirty="0" smtClean="0"/>
              <a:t>?(go)</a:t>
            </a:r>
          </a:p>
          <a:p>
            <a:pPr>
              <a:lnSpc>
                <a:spcPct val="150000"/>
              </a:lnSpc>
            </a:pPr>
            <a:r>
              <a:rPr lang="cs-CZ" dirty="0"/>
              <a:t>I </a:t>
            </a:r>
            <a:r>
              <a:rPr lang="cs-CZ" dirty="0" err="1"/>
              <a:t>would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 </a:t>
            </a:r>
            <a:r>
              <a:rPr lang="cs-CZ" dirty="0">
                <a:solidFill>
                  <a:schemeClr val="tx2"/>
                </a:solidFill>
              </a:rPr>
              <a:t>to </a:t>
            </a:r>
            <a:r>
              <a:rPr lang="cs-CZ" dirty="0" err="1">
                <a:solidFill>
                  <a:schemeClr val="tx2"/>
                </a:solidFill>
              </a:rPr>
              <a:t>invite</a:t>
            </a: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a </a:t>
            </a:r>
            <a:r>
              <a:rPr lang="cs-CZ" dirty="0" err="1"/>
              <a:t>date</a:t>
            </a:r>
            <a:r>
              <a:rPr lang="cs-CZ" dirty="0" smtClean="0"/>
              <a:t>.(</a:t>
            </a:r>
            <a:r>
              <a:rPr lang="cs-CZ" dirty="0" err="1" smtClean="0"/>
              <a:t>invite</a:t>
            </a:r>
            <a:r>
              <a:rPr lang="cs-CZ" dirty="0" smtClean="0"/>
              <a:t>)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 smtClean="0"/>
              <a:t>It´s</a:t>
            </a:r>
            <a:r>
              <a:rPr lang="cs-CZ" dirty="0" smtClean="0"/>
              <a:t> nice </a:t>
            </a:r>
            <a:r>
              <a:rPr lang="cs-CZ" dirty="0" smtClean="0">
                <a:solidFill>
                  <a:schemeClr val="tx2"/>
                </a:solidFill>
              </a:rPr>
              <a:t>to </a:t>
            </a:r>
            <a:r>
              <a:rPr lang="cs-CZ" dirty="0" err="1" smtClean="0">
                <a:solidFill>
                  <a:schemeClr val="tx2"/>
                </a:solidFill>
              </a:rPr>
              <a:t>see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/>
              <a:t>you</a:t>
            </a:r>
            <a:r>
              <a:rPr lang="cs-CZ" dirty="0" smtClean="0"/>
              <a:t>! (</a:t>
            </a:r>
            <a:r>
              <a:rPr lang="cs-CZ" dirty="0" err="1" smtClean="0"/>
              <a:t>see</a:t>
            </a:r>
            <a:r>
              <a:rPr lang="cs-CZ" dirty="0" smtClean="0"/>
              <a:t>)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 smtClean="0"/>
              <a:t>Thank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coming</a:t>
            </a:r>
            <a:r>
              <a:rPr lang="cs-CZ" dirty="0" smtClean="0"/>
              <a:t>.(</a:t>
            </a:r>
            <a:r>
              <a:rPr lang="cs-CZ" dirty="0" err="1" smtClean="0"/>
              <a:t>come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/>
              <a:t>I </a:t>
            </a:r>
            <a:r>
              <a:rPr lang="cs-CZ" dirty="0" err="1"/>
              <a:t>want</a:t>
            </a:r>
            <a:r>
              <a:rPr lang="cs-CZ" dirty="0"/>
              <a:t> </a:t>
            </a:r>
            <a:r>
              <a:rPr lang="cs-CZ" dirty="0">
                <a:solidFill>
                  <a:schemeClr val="tx2"/>
                </a:solidFill>
              </a:rPr>
              <a:t>to </a:t>
            </a:r>
            <a:r>
              <a:rPr lang="cs-CZ" dirty="0" err="1">
                <a:solidFill>
                  <a:schemeClr val="tx2"/>
                </a:solidFill>
              </a:rPr>
              <a:t>buy</a:t>
            </a: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/>
              <a:t>a </a:t>
            </a:r>
            <a:r>
              <a:rPr lang="cs-CZ" dirty="0" err="1"/>
              <a:t>new</a:t>
            </a:r>
            <a:r>
              <a:rPr lang="cs-CZ" dirty="0"/>
              <a:t> MP3 </a:t>
            </a:r>
            <a:r>
              <a:rPr lang="cs-CZ" dirty="0" err="1"/>
              <a:t>player</a:t>
            </a:r>
            <a:r>
              <a:rPr lang="cs-CZ" dirty="0" smtClean="0"/>
              <a:t>.(</a:t>
            </a:r>
            <a:r>
              <a:rPr lang="cs-CZ" dirty="0" err="1" smtClean="0"/>
              <a:t>buy</a:t>
            </a:r>
            <a:r>
              <a:rPr lang="cs-CZ" dirty="0"/>
              <a:t>)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saw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having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arguement</a:t>
            </a:r>
            <a:r>
              <a:rPr lang="cs-CZ" dirty="0" smtClean="0"/>
              <a:t>.(</a:t>
            </a:r>
            <a:r>
              <a:rPr lang="cs-CZ" dirty="0" err="1" smtClean="0"/>
              <a:t>have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My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thinking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moving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/>
              <a:t>.</a:t>
            </a:r>
            <a:r>
              <a:rPr lang="cs-CZ" dirty="0" smtClean="0"/>
              <a:t>(</a:t>
            </a:r>
            <a:r>
              <a:rPr lang="cs-CZ" dirty="0" err="1" smtClean="0"/>
              <a:t>move</a:t>
            </a:r>
            <a:r>
              <a:rPr lang="cs-CZ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618261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COMPLETE THE SENTENCES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finished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writing</a:t>
            </a:r>
            <a:r>
              <a:rPr lang="cs-CZ" dirty="0" smtClean="0"/>
              <a:t> my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essay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 ago.(</a:t>
            </a:r>
            <a:r>
              <a:rPr lang="cs-CZ" dirty="0" err="1" smtClean="0"/>
              <a:t>write</a:t>
            </a:r>
            <a:r>
              <a:rPr lang="cs-CZ" dirty="0"/>
              <a:t>)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can´t</a:t>
            </a:r>
            <a:r>
              <a:rPr lang="cs-CZ" dirty="0"/>
              <a:t> </a:t>
            </a:r>
            <a:r>
              <a:rPr lang="cs-CZ" dirty="0" err="1"/>
              <a:t>afford</a:t>
            </a:r>
            <a:r>
              <a:rPr lang="cs-CZ" dirty="0"/>
              <a:t> </a:t>
            </a:r>
            <a:r>
              <a:rPr lang="cs-CZ" dirty="0">
                <a:solidFill>
                  <a:schemeClr val="tx2"/>
                </a:solidFill>
              </a:rPr>
              <a:t>to </a:t>
            </a:r>
            <a:r>
              <a:rPr lang="cs-CZ" dirty="0" err="1">
                <a:solidFill>
                  <a:schemeClr val="tx2"/>
                </a:solidFill>
              </a:rPr>
              <a:t>buy</a:t>
            </a: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because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money</a:t>
            </a:r>
            <a:r>
              <a:rPr lang="cs-CZ" dirty="0" smtClean="0"/>
              <a:t>.(</a:t>
            </a:r>
            <a:r>
              <a:rPr lang="cs-CZ" dirty="0" err="1" smtClean="0"/>
              <a:t>buy</a:t>
            </a:r>
            <a:r>
              <a:rPr lang="cs-CZ" dirty="0" smtClean="0"/>
              <a:t>)</a:t>
            </a:r>
            <a:endParaRPr lang="cs-CZ" dirty="0" smtClean="0">
              <a:sym typeface="Wingdings" panose="05000000000000000000" pitchFamily="2" charset="2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sym typeface="Wingdings" panose="05000000000000000000" pitchFamily="2" charset="2"/>
              </a:rPr>
              <a:t>You</a:t>
            </a:r>
            <a:r>
              <a:rPr lang="cs-CZ" dirty="0" smtClean="0">
                <a:sym typeface="Wingdings" panose="05000000000000000000" pitchFamily="2" charset="2"/>
              </a:rPr>
              <a:t> </a:t>
            </a:r>
            <a:r>
              <a:rPr lang="cs-CZ" dirty="0" err="1" smtClean="0">
                <a:sym typeface="Wingdings" panose="05000000000000000000" pitchFamily="2" charset="2"/>
              </a:rPr>
              <a:t>should</a:t>
            </a:r>
            <a:r>
              <a:rPr lang="cs-CZ" dirty="0" smtClean="0">
                <a:sym typeface="Wingdings" panose="05000000000000000000" pitchFamily="2" charset="2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sym typeface="Wingdings" panose="05000000000000000000" pitchFamily="2" charset="2"/>
              </a:rPr>
              <a:t>apologize</a:t>
            </a:r>
            <a:r>
              <a:rPr lang="cs-CZ" dirty="0" smtClean="0">
                <a:sym typeface="Wingdings" panose="05000000000000000000" pitchFamily="2" charset="2"/>
              </a:rPr>
              <a:t>!(</a:t>
            </a:r>
            <a:r>
              <a:rPr lang="cs-CZ" dirty="0" err="1" smtClean="0">
                <a:sym typeface="Wingdings" panose="05000000000000000000" pitchFamily="2" charset="2"/>
              </a:rPr>
              <a:t>apologize</a:t>
            </a:r>
            <a:r>
              <a:rPr lang="cs-CZ" dirty="0" smtClean="0">
                <a:sym typeface="Wingdings" panose="05000000000000000000" pitchFamily="2" charset="2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ym typeface="Wingdings" panose="05000000000000000000" pitchFamily="2" charset="2"/>
              </a:rPr>
              <a:t>My </a:t>
            </a:r>
            <a:r>
              <a:rPr lang="cs-CZ" dirty="0" err="1" smtClean="0">
                <a:sym typeface="Wingdings" panose="05000000000000000000" pitchFamily="2" charset="2"/>
              </a:rPr>
              <a:t>brother</a:t>
            </a:r>
            <a:r>
              <a:rPr lang="cs-CZ" dirty="0" smtClean="0">
                <a:sym typeface="Wingdings" panose="05000000000000000000" pitchFamily="2" charset="2"/>
              </a:rPr>
              <a:t> </a:t>
            </a:r>
            <a:r>
              <a:rPr lang="cs-CZ" dirty="0" err="1" smtClean="0">
                <a:sym typeface="Wingdings" panose="05000000000000000000" pitchFamily="2" charset="2"/>
              </a:rPr>
              <a:t>enjoys</a:t>
            </a:r>
            <a:r>
              <a:rPr lang="cs-CZ" dirty="0" smtClean="0">
                <a:sym typeface="Wingdings" panose="05000000000000000000" pitchFamily="2" charset="2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sym typeface="Wingdings" panose="05000000000000000000" pitchFamily="2" charset="2"/>
              </a:rPr>
              <a:t>playing</a:t>
            </a:r>
            <a:r>
              <a:rPr lang="cs-CZ" dirty="0" smtClean="0">
                <a:sym typeface="Wingdings" panose="05000000000000000000" pitchFamily="2" charset="2"/>
              </a:rPr>
              <a:t> PC </a:t>
            </a:r>
            <a:r>
              <a:rPr lang="cs-CZ" dirty="0" err="1" smtClean="0">
                <a:sym typeface="Wingdings" panose="05000000000000000000" pitchFamily="2" charset="2"/>
              </a:rPr>
              <a:t>games</a:t>
            </a:r>
            <a:r>
              <a:rPr lang="cs-CZ" dirty="0" smtClean="0">
                <a:sym typeface="Wingdings" panose="05000000000000000000" pitchFamily="2" charset="2"/>
              </a:rPr>
              <a:t>.(play)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ym typeface="Wingdings" panose="05000000000000000000" pitchFamily="2" charset="2"/>
              </a:rPr>
              <a:t>I </a:t>
            </a:r>
            <a:r>
              <a:rPr lang="cs-CZ" dirty="0" err="1" smtClean="0">
                <a:sym typeface="Wingdings" panose="05000000000000000000" pitchFamily="2" charset="2"/>
              </a:rPr>
              <a:t>would</a:t>
            </a:r>
            <a:r>
              <a:rPr lang="cs-CZ" dirty="0" smtClean="0">
                <a:sym typeface="Wingdings" panose="05000000000000000000" pitchFamily="2" charset="2"/>
              </a:rPr>
              <a:t> </a:t>
            </a:r>
            <a:r>
              <a:rPr lang="cs-CZ" dirty="0" err="1" smtClean="0">
                <a:sym typeface="Wingdings" panose="05000000000000000000" pitchFamily="2" charset="2"/>
              </a:rPr>
              <a:t>like</a:t>
            </a:r>
            <a:r>
              <a:rPr lang="cs-CZ" dirty="0" smtClean="0">
                <a:sym typeface="Wingdings" panose="05000000000000000000" pitchFamily="2" charset="2"/>
              </a:rPr>
              <a:t> </a:t>
            </a:r>
            <a:r>
              <a:rPr lang="cs-CZ" dirty="0" smtClean="0">
                <a:solidFill>
                  <a:schemeClr val="tx2"/>
                </a:solidFill>
                <a:sym typeface="Wingdings" panose="05000000000000000000" pitchFamily="2" charset="2"/>
              </a:rPr>
              <a:t>to </a:t>
            </a:r>
            <a:r>
              <a:rPr lang="cs-CZ" dirty="0" err="1" smtClean="0">
                <a:solidFill>
                  <a:schemeClr val="tx2"/>
                </a:solidFill>
                <a:sym typeface="Wingdings" panose="05000000000000000000" pitchFamily="2" charset="2"/>
              </a:rPr>
              <a:t>apologize</a:t>
            </a:r>
            <a:r>
              <a:rPr lang="cs-CZ" dirty="0" smtClean="0">
                <a:solidFill>
                  <a:schemeClr val="tx2"/>
                </a:solidFill>
                <a:sym typeface="Wingdings" panose="05000000000000000000" pitchFamily="2" charset="2"/>
              </a:rPr>
              <a:t> </a:t>
            </a:r>
            <a:r>
              <a:rPr lang="cs-CZ" dirty="0" err="1" smtClean="0">
                <a:sym typeface="Wingdings" panose="05000000000000000000" pitchFamily="2" charset="2"/>
              </a:rPr>
              <a:t>for</a:t>
            </a:r>
            <a:r>
              <a:rPr lang="cs-CZ" dirty="0" smtClean="0">
                <a:sym typeface="Wingdings" panose="05000000000000000000" pitchFamily="2" charset="2"/>
              </a:rPr>
              <a:t> </a:t>
            </a:r>
            <a:r>
              <a:rPr lang="cs-CZ" dirty="0" err="1" smtClean="0">
                <a:sym typeface="Wingdings" panose="05000000000000000000" pitchFamily="2" charset="2"/>
              </a:rPr>
              <a:t>teeling</a:t>
            </a:r>
            <a:r>
              <a:rPr lang="cs-CZ" dirty="0" smtClean="0">
                <a:sym typeface="Wingdings" panose="05000000000000000000" pitchFamily="2" charset="2"/>
              </a:rPr>
              <a:t> </a:t>
            </a:r>
            <a:r>
              <a:rPr lang="cs-CZ" dirty="0" err="1" smtClean="0">
                <a:sym typeface="Wingdings" panose="05000000000000000000" pitchFamily="2" charset="2"/>
              </a:rPr>
              <a:t>lies</a:t>
            </a:r>
            <a:r>
              <a:rPr lang="cs-CZ" dirty="0" smtClean="0">
                <a:sym typeface="Wingdings" panose="05000000000000000000" pitchFamily="2" charset="2"/>
              </a:rPr>
              <a:t>.(</a:t>
            </a:r>
            <a:r>
              <a:rPr lang="cs-CZ" dirty="0" err="1" smtClean="0">
                <a:sym typeface="Wingdings" panose="05000000000000000000" pitchFamily="2" charset="2"/>
              </a:rPr>
              <a:t>apologize</a:t>
            </a:r>
            <a:r>
              <a:rPr lang="cs-CZ" dirty="0" smtClean="0">
                <a:sym typeface="Wingdings" panose="05000000000000000000" pitchFamily="2" charset="2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ym typeface="Wingdings" panose="05000000000000000000" pitchFamily="2" charset="2"/>
              </a:rPr>
              <a:t>I </a:t>
            </a:r>
            <a:r>
              <a:rPr lang="cs-CZ" dirty="0" err="1" smtClean="0">
                <a:sym typeface="Wingdings" panose="05000000000000000000" pitchFamily="2" charset="2"/>
              </a:rPr>
              <a:t>must</a:t>
            </a:r>
            <a:r>
              <a:rPr lang="cs-CZ" dirty="0" smtClean="0">
                <a:sym typeface="Wingdings" panose="05000000000000000000" pitchFamily="2" charset="2"/>
              </a:rPr>
              <a:t> </a:t>
            </a:r>
            <a:r>
              <a:rPr lang="cs-CZ" dirty="0" smtClean="0">
                <a:solidFill>
                  <a:schemeClr val="tx2"/>
                </a:solidFill>
                <a:sym typeface="Wingdings" panose="05000000000000000000" pitchFamily="2" charset="2"/>
              </a:rPr>
              <a:t>study</a:t>
            </a:r>
            <a:r>
              <a:rPr lang="cs-CZ" dirty="0" smtClean="0">
                <a:sym typeface="Wingdings" panose="05000000000000000000" pitchFamily="2" charset="2"/>
              </a:rPr>
              <a:t> hard.(study)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3130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COMPLETE THE SENTENCES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/>
                </a:solidFill>
              </a:rPr>
              <a:t>to do</a:t>
            </a:r>
            <a:r>
              <a:rPr lang="cs-CZ" dirty="0" smtClean="0"/>
              <a:t>.(do)</a:t>
            </a:r>
          </a:p>
          <a:p>
            <a:pPr>
              <a:lnSpc>
                <a:spcPct val="150000"/>
              </a:lnSpc>
            </a:pPr>
            <a:r>
              <a:rPr lang="cs-CZ" dirty="0"/>
              <a:t>He </a:t>
            </a:r>
            <a:r>
              <a:rPr lang="cs-CZ" dirty="0" err="1"/>
              <a:t>cannot</a:t>
            </a:r>
            <a:r>
              <a:rPr lang="cs-CZ" dirty="0"/>
              <a:t> </a:t>
            </a:r>
            <a:r>
              <a:rPr lang="cs-CZ" dirty="0" err="1"/>
              <a:t>help</a:t>
            </a:r>
            <a:r>
              <a:rPr lang="cs-CZ" dirty="0"/>
              <a:t> </a:t>
            </a:r>
            <a:r>
              <a:rPr lang="cs-CZ" dirty="0">
                <a:solidFill>
                  <a:schemeClr val="tx2"/>
                </a:solidFill>
              </a:rPr>
              <a:t>smoking</a:t>
            </a:r>
            <a:r>
              <a:rPr lang="cs-CZ" dirty="0"/>
              <a:t> </a:t>
            </a:r>
            <a:r>
              <a:rPr lang="cs-CZ" dirty="0" err="1"/>
              <a:t>every</a:t>
            </a:r>
            <a:r>
              <a:rPr lang="cs-CZ" dirty="0"/>
              <a:t> </a:t>
            </a:r>
            <a:r>
              <a:rPr lang="cs-CZ" dirty="0" err="1"/>
              <a:t>morning</a:t>
            </a:r>
            <a:r>
              <a:rPr lang="cs-CZ" dirty="0" smtClean="0"/>
              <a:t>.(</a:t>
            </a:r>
            <a:r>
              <a:rPr lang="cs-CZ" dirty="0" err="1"/>
              <a:t>s</a:t>
            </a:r>
            <a:r>
              <a:rPr lang="cs-CZ" dirty="0" err="1" smtClean="0"/>
              <a:t>moke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glad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/>
                </a:solidFill>
              </a:rPr>
              <a:t>to </a:t>
            </a:r>
            <a:r>
              <a:rPr lang="cs-CZ" dirty="0" err="1" smtClean="0">
                <a:solidFill>
                  <a:schemeClr val="tx2"/>
                </a:solidFill>
              </a:rPr>
              <a:t>meet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/>
              <a:t>you</a:t>
            </a:r>
            <a:r>
              <a:rPr lang="cs-CZ" dirty="0" smtClean="0"/>
              <a:t>.(</a:t>
            </a:r>
            <a:r>
              <a:rPr lang="cs-CZ" dirty="0" err="1" smtClean="0"/>
              <a:t>meet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/>
                </a:solidFill>
              </a:rPr>
              <a:t>to go</a:t>
            </a:r>
            <a:r>
              <a:rPr lang="cs-CZ" dirty="0" smtClean="0"/>
              <a:t>?(go)</a:t>
            </a:r>
          </a:p>
          <a:p>
            <a:pPr>
              <a:lnSpc>
                <a:spcPct val="150000"/>
              </a:lnSpc>
            </a:pPr>
            <a:r>
              <a:rPr lang="cs-CZ" dirty="0"/>
              <a:t>I </a:t>
            </a:r>
            <a:r>
              <a:rPr lang="cs-CZ" dirty="0" err="1"/>
              <a:t>heard</a:t>
            </a:r>
            <a:r>
              <a:rPr lang="cs-CZ" dirty="0"/>
              <a:t> my </a:t>
            </a:r>
            <a:r>
              <a:rPr lang="cs-CZ" dirty="0" err="1"/>
              <a:t>friend</a:t>
            </a:r>
            <a:r>
              <a:rPr lang="cs-CZ" dirty="0"/>
              <a:t> </a:t>
            </a:r>
            <a:r>
              <a:rPr lang="cs-CZ" dirty="0" err="1">
                <a:solidFill>
                  <a:schemeClr val="tx2"/>
                </a:solidFill>
              </a:rPr>
              <a:t>shouting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joy</a:t>
            </a:r>
            <a:r>
              <a:rPr lang="cs-CZ" dirty="0" smtClean="0"/>
              <a:t>.(</a:t>
            </a:r>
            <a:r>
              <a:rPr lang="cs-CZ" dirty="0" err="1" smtClean="0"/>
              <a:t>shout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want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/>
                </a:solidFill>
              </a:rPr>
              <a:t>to go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!(go)</a:t>
            </a:r>
          </a:p>
          <a:p>
            <a:pPr>
              <a:lnSpc>
                <a:spcPct val="150000"/>
              </a:lnSpc>
            </a:pPr>
            <a:r>
              <a:rPr lang="cs-CZ" dirty="0">
                <a:sym typeface="Wingdings" panose="05000000000000000000" pitchFamily="2" charset="2"/>
              </a:rPr>
              <a:t>Her </a:t>
            </a:r>
            <a:r>
              <a:rPr lang="cs-CZ" dirty="0" err="1">
                <a:sym typeface="Wingdings" panose="05000000000000000000" pitchFamily="2" charset="2"/>
              </a:rPr>
              <a:t>avoid</a:t>
            </a:r>
            <a:r>
              <a:rPr lang="cs-CZ" dirty="0">
                <a:sym typeface="Wingdings" panose="05000000000000000000" pitchFamily="2" charset="2"/>
              </a:rPr>
              <a:t> </a:t>
            </a:r>
            <a:r>
              <a:rPr lang="cs-CZ" dirty="0" err="1">
                <a:solidFill>
                  <a:schemeClr val="tx2"/>
                </a:solidFill>
                <a:sym typeface="Wingdings" panose="05000000000000000000" pitchFamily="2" charset="2"/>
              </a:rPr>
              <a:t>answering</a:t>
            </a:r>
            <a:r>
              <a:rPr lang="cs-CZ" dirty="0">
                <a:sym typeface="Wingdings" panose="05000000000000000000" pitchFamily="2" charset="2"/>
              </a:rPr>
              <a:t> my </a:t>
            </a:r>
            <a:r>
              <a:rPr lang="cs-CZ" dirty="0" err="1" smtClean="0">
                <a:sym typeface="Wingdings" panose="05000000000000000000" pitchFamily="2" charset="2"/>
              </a:rPr>
              <a:t>question</a:t>
            </a:r>
            <a:r>
              <a:rPr lang="cs-CZ" dirty="0" smtClean="0">
                <a:sym typeface="Wingdings" panose="05000000000000000000" pitchFamily="2" charset="2"/>
              </a:rPr>
              <a:t>. (</a:t>
            </a:r>
            <a:r>
              <a:rPr lang="cs-CZ" dirty="0" err="1" smtClean="0">
                <a:sym typeface="Wingdings" panose="05000000000000000000" pitchFamily="2" charset="2"/>
              </a:rPr>
              <a:t>answer</a:t>
            </a:r>
            <a:r>
              <a:rPr lang="cs-CZ" dirty="0" smtClean="0">
                <a:sym typeface="Wingdings" panose="05000000000000000000" pitchFamily="2" charset="2"/>
              </a:rPr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863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RESOURCES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Slide 3 </a:t>
            </a:r>
            <a:r>
              <a:rPr lang="cs-CZ" dirty="0" smtClean="0"/>
              <a:t>– 14 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3097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122</TotalTime>
  <Words>625</Words>
  <Application>Microsoft Office PowerPoint</Application>
  <PresentationFormat>Předvádění na obrazovce (4:3)</PresentationFormat>
  <Paragraphs>130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Prezentace aplikace PowerPoint</vt:lpstr>
      <vt:lpstr>Prezentace aplikace PowerPoint</vt:lpstr>
      <vt:lpstr>GERUNDS NAD INFINITIVES</vt:lpstr>
      <vt:lpstr>GERUNDS</vt:lpstr>
      <vt:lpstr>GERUNDS</vt:lpstr>
      <vt:lpstr>GERUNDS</vt:lpstr>
      <vt:lpstr>Usefull Verbs linked with gerunds</vt:lpstr>
      <vt:lpstr>INFINITIVE = TO + VERB</vt:lpstr>
      <vt:lpstr>VERBS + ING OR + TO WITHOUT CHANGING THE MEANING</vt:lpstr>
      <vt:lpstr>Verbs without „to“</vt:lpstr>
      <vt:lpstr>COMPLETE THE SENTENCES</vt:lpstr>
      <vt:lpstr>COMPLETE THE SENTENCES</vt:lpstr>
      <vt:lpstr>COMPLETE THE SENTENCES</vt:lpstr>
      <vt:lpstr>COMPLETE THE SENTENCES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39</cp:revision>
  <dcterms:created xsi:type="dcterms:W3CDTF">2013-10-22T06:53:02Z</dcterms:created>
  <dcterms:modified xsi:type="dcterms:W3CDTF">2013-11-10T21:05:49Z</dcterms:modified>
</cp:coreProperties>
</file>