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7"/>
  </p:notesMasterIdLst>
  <p:sldIdLst>
    <p:sldId id="273" r:id="rId3"/>
    <p:sldId id="274" r:id="rId4"/>
    <p:sldId id="258" r:id="rId5"/>
    <p:sldId id="277" r:id="rId6"/>
    <p:sldId id="271" r:id="rId7"/>
    <p:sldId id="272" r:id="rId8"/>
    <p:sldId id="259" r:id="rId9"/>
    <p:sldId id="260" r:id="rId10"/>
    <p:sldId id="262" r:id="rId11"/>
    <p:sldId id="261" r:id="rId12"/>
    <p:sldId id="263" r:id="rId13"/>
    <p:sldId id="265" r:id="rId14"/>
    <p:sldId id="275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814D2A-91C6-477F-9646-BF9795AE06D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A01EDA-2BB8-4C23-A132-1CAA572BF5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179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A01EDA-2BB8-4C23-A132-1CAA572BF55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759821-0FBB-46A1-AC44-667B5B5D7FC9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D9AE5-AB91-4A7C-BE18-3DA134D61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3517502"/>
              </p:ext>
            </p:extLst>
          </p:nvPr>
        </p:nvGraphicFramePr>
        <p:xfrm>
          <a:off x="1000100" y="2357430"/>
          <a:ext cx="6929486" cy="371990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7949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VY_32_INOVACE_14_A_01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Jakost zboží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latin typeface="Times New Roman" pitchFamily="18" charset="0"/>
                          <a:cs typeface="Times New Roman" pitchFamily="18" charset="0"/>
                        </a:rPr>
                        <a:t>Srpen</a:t>
                      </a:r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4513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636912"/>
            <a:ext cx="8389938" cy="381642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Materiál je určen pro 1. ročník studijního oboru Provoz a ekonomika dopravy, předmětu Zbožíznalství, inovuje výuku použitím multimediálních pomůcek – prezentace s názornými obrázky doplněných textem podporujícím výklad učitele</a:t>
            </a:r>
            <a:endParaRPr lang="cs-CZ" alt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3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internetu.</a:t>
            </a: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50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80928"/>
            <a:ext cx="8382000" cy="106984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8000" b="1" dirty="0" smtClean="0"/>
              <a:t>JAKOST ZBOŽÍ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Užitná hodnota zboží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51520" y="1844824"/>
            <a:ext cx="4041648" cy="457200"/>
          </a:xfrm>
        </p:spPr>
        <p:txBody>
          <a:bodyPr/>
          <a:lstStyle/>
          <a:p>
            <a:r>
              <a:rPr lang="cs-CZ" dirty="0" smtClean="0"/>
              <a:t>KVALITA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4008" y="1844824"/>
            <a:ext cx="4041775" cy="457200"/>
          </a:xfrm>
        </p:spPr>
        <p:txBody>
          <a:bodyPr/>
          <a:lstStyle/>
          <a:p>
            <a:r>
              <a:rPr lang="cs-CZ" dirty="0" smtClean="0"/>
              <a:t>JAKOST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81000" y="2348880"/>
            <a:ext cx="4041648" cy="424583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vlastnosti produktu, které určují šířku užitné hodnoty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otázka </a:t>
            </a:r>
            <a:r>
              <a:rPr lang="cs-CZ" sz="2400" b="1" dirty="0" smtClean="0"/>
              <a:t>„jaký?“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hodnocení na základě smyslového vnímaní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výsledek závisí na schopnostech a úsudku pozorovatele (subjektivní hodnocení)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8304" y="2420888"/>
            <a:ext cx="4041775" cy="417383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vlastnosti produktu, které určují hloubku užitné hodnoty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otázka </a:t>
            </a:r>
            <a:r>
              <a:rPr lang="cs-CZ" sz="2400" b="1" dirty="0" smtClean="0"/>
              <a:t>„kolik?“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hodnocení na základě měření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výsledek závisí na měřeních, jež lze ověřit</a:t>
            </a:r>
          </a:p>
          <a:p>
            <a:pPr>
              <a:buNone/>
            </a:pPr>
            <a:r>
              <a:rPr lang="cs-CZ" sz="2400" dirty="0" smtClean="0"/>
              <a:t>   (objektivní hodnocení)</a:t>
            </a:r>
          </a:p>
          <a:p>
            <a:pPr>
              <a:buFont typeface="Wingdings" pitchFamily="2" charset="2"/>
              <a:buChar char="§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32609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Jakost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44824"/>
            <a:ext cx="4038600" cy="49305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pojem obecně: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označení dobrého („kvalitního“) zboží a služeb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používá se v obchodě, marketingu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několik stupňů jakosti (např. zboží II. jakosti)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určují jej: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spotřeba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výroba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844824"/>
            <a:ext cx="4038600" cy="49305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vyjadřuje: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míru schopnosti zboží uspokojit konkrétní požadavky spotřebitele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míru použitelnosti pro daný účel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vhodnost zboží ve vztahu k prostředí</a:t>
            </a:r>
          </a:p>
          <a:p>
            <a:pPr>
              <a:buFont typeface="Wingdings" pitchFamily="2" charset="2"/>
              <a:buChar char="§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</a:t>
            </a:r>
            <a:r>
              <a:rPr lang="cs-CZ" sz="2400" dirty="0" smtClean="0"/>
              <a:t>zahrnuje: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užitné hodnoty produktu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ekonomickou efektivitu a efektivnost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066800"/>
          </a:xfrm>
        </p:spPr>
        <p:txBody>
          <a:bodyPr/>
          <a:lstStyle/>
          <a:p>
            <a:r>
              <a:rPr lang="cs-CZ" dirty="0" smtClean="0"/>
              <a:t>Měření jakosti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51368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600" dirty="0" smtClean="0"/>
              <a:t> nelze vyjádřit absolutní jednotkou</a:t>
            </a:r>
          </a:p>
          <a:p>
            <a:pPr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vyjádření v relativních hodnotách</a:t>
            </a:r>
          </a:p>
          <a:p>
            <a:pPr>
              <a:buNone/>
            </a:pPr>
            <a:r>
              <a:rPr lang="cs-CZ" sz="2600" dirty="0" smtClean="0"/>
              <a:t>    (porovnání jednotlivých produktů s dalšími   významově stejnými výrobky)</a:t>
            </a:r>
          </a:p>
          <a:p>
            <a:pPr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nutnost přihlédnout k technické úrovni daného    výrobku (produkt je závislí na dostupné technice)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elektronika, motorová vozidla, domácí spotřebiče apod.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Technická úroveň 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/>
              <a:t> soubor užitných vlastností ideálního výrobku                         a možností společnosti tento výrobek vyprodukovat</a:t>
            </a:r>
          </a:p>
          <a:p>
            <a:pPr>
              <a:buNone/>
            </a:pP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dvě roviny: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národní technická úroveň</a:t>
            </a:r>
          </a:p>
          <a:p>
            <a:pPr>
              <a:buNone/>
            </a:pPr>
            <a:r>
              <a:rPr lang="cs-CZ" sz="2600" dirty="0" smtClean="0"/>
              <a:t>(různá v každé zemi)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světová technická úroveň</a:t>
            </a:r>
          </a:p>
          <a:p>
            <a:pPr>
              <a:buNone/>
            </a:pPr>
            <a:r>
              <a:rPr lang="cs-CZ" sz="2600" dirty="0" smtClean="0"/>
              <a:t>(nejvyšší úroveň – špičková úroveň)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o jakost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péče o jakost = řízení jakosti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současný trend </a:t>
            </a:r>
            <a:r>
              <a:rPr lang="cs-CZ" dirty="0" smtClean="0">
                <a:latin typeface="Calibri"/>
              </a:rPr>
              <a:t>→ </a:t>
            </a:r>
            <a:r>
              <a:rPr lang="cs-CZ" dirty="0" smtClean="0"/>
              <a:t>systémy řízení jakosti („</a:t>
            </a:r>
            <a:r>
              <a:rPr lang="cs-CZ" dirty="0" err="1" smtClean="0"/>
              <a:t>quality</a:t>
            </a:r>
            <a:r>
              <a:rPr lang="cs-CZ" dirty="0" smtClean="0"/>
              <a:t> </a:t>
            </a:r>
            <a:r>
              <a:rPr lang="cs-CZ" dirty="0" err="1" smtClean="0"/>
              <a:t>control</a:t>
            </a:r>
            <a:r>
              <a:rPr lang="cs-CZ" dirty="0" smtClean="0"/>
              <a:t>“)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d</a:t>
            </a:r>
            <a:r>
              <a:rPr lang="cs-CZ" dirty="0" smtClean="0"/>
              <a:t>vě úrovně péče o jakost, jež musí být v souladu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podniková</a:t>
            </a:r>
          </a:p>
          <a:p>
            <a:pPr>
              <a:buNone/>
            </a:pPr>
            <a:r>
              <a:rPr lang="cs-CZ" dirty="0" smtClean="0"/>
              <a:t> tvoří si každý podnik sám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státní </a:t>
            </a:r>
          </a:p>
          <a:p>
            <a:pPr>
              <a:buNone/>
            </a:pPr>
            <a:r>
              <a:rPr lang="cs-CZ" dirty="0" smtClean="0"/>
              <a:t>státní program standardizace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řízení jakosti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standardizace výrobků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technická normalizace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státní zkušebnictví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metrologie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ústřední orgán 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Úřad pro technickou normalizaci, metrologii a státní zkušebnictví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229072"/>
          </a:xfrm>
        </p:spPr>
        <p:txBody>
          <a:bodyPr/>
          <a:lstStyle/>
          <a:p>
            <a:r>
              <a:rPr lang="cs-CZ" dirty="0" smtClean="0"/>
              <a:t>Podnikové řízení jakosti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3924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tvoří si každý podnik sám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nejvyšší úroveň </a:t>
            </a:r>
            <a:r>
              <a:rPr lang="cs-CZ" dirty="0" smtClean="0">
                <a:latin typeface="Calibri"/>
              </a:rPr>
              <a:t>→</a:t>
            </a:r>
            <a:r>
              <a:rPr lang="cs-CZ" dirty="0" smtClean="0"/>
              <a:t> komplexní (všestranné) řízení jakosti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zahrnuje všechny oblasti činnosti, které ovlivňují výslednou jakost výrobku (tři fáze): </a:t>
            </a:r>
          </a:p>
          <a:p>
            <a:pPr algn="ctr">
              <a:buNone/>
            </a:pPr>
            <a:r>
              <a:rPr lang="cs-CZ" b="1" dirty="0" smtClean="0"/>
              <a:t>Předvýrobní činnost</a:t>
            </a:r>
          </a:p>
          <a:p>
            <a:pPr algn="ctr">
              <a:buNone/>
            </a:pPr>
            <a:r>
              <a:rPr lang="cs-CZ" b="1" dirty="0" smtClean="0"/>
              <a:t>Výrobní činnost</a:t>
            </a:r>
          </a:p>
          <a:p>
            <a:pPr algn="ctr">
              <a:buNone/>
            </a:pPr>
            <a:r>
              <a:rPr lang="cs-CZ" b="1" dirty="0" err="1" smtClean="0"/>
              <a:t>Povýrobní</a:t>
            </a:r>
            <a:r>
              <a:rPr lang="cs-CZ" b="1" dirty="0" smtClean="0"/>
              <a:t> činnost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 jakosti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Země EU – normy ISO řady 9000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ovlivněny všechny etapy životnosti produktu  (předvýrobní, výrobní, montáž,uvedení do provozu,údržba, likvidace vysloužilého výrobku)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nutnost mezinárodní spolupráce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Evropská organizace pro řízení jakosti (EOQC)</a:t>
            </a:r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Právní ochrana 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návaznost na ochranu průmyslového zboží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zahrnuje ochranu těchto věcí: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vynález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užitný vzor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zlepšovací návrh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průmyslový vzor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ochranné známky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zboží v oběhu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cs typeface="Times New Roman" pitchFamily="18" charset="0"/>
              </a:rPr>
              <a:t>Kontrolní úkoly a otázky:	</a:t>
            </a:r>
            <a:endParaRPr lang="cs-CZ" dirty="0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Jaký je rozdíl mezi kvalitou a jakostí výrobku?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Co zahrnuje jakost a čím/kým je utvářena?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Vysvětlete, co znamená technická úroveň zboží a co péče o jakost?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Vyjmenujte alespoň tři produkty, které spadají pod právní </a:t>
            </a:r>
            <a:r>
              <a:rPr lang="cs-CZ" smtClean="0"/>
              <a:t>ochranu zboží.</a:t>
            </a: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8351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Autofit/>
          </a:bodyPr>
          <a:lstStyle/>
          <a:p>
            <a:pPr algn="l" eaLnBrk="1" hangingPunct="1"/>
            <a:r>
              <a:rPr lang="cs-CZ" altLang="cs-CZ" dirty="0" smtClean="0"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132856"/>
            <a:ext cx="7115175" cy="37444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CVRČEK, Karel; CHALUPNÝ, CSC, Vladimír; KYNČIL,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Jaroslav.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Zbožíznalství I pro Obchodní akademie a ostatní střední školy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Praha: Nakladatelství učebnic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FORTUNA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2005,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ISBN 80-7168-935-1</a:t>
            </a:r>
            <a:endParaRPr lang="cs-CZ" sz="20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0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81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232</TotalTime>
  <Words>590</Words>
  <Application>Microsoft Office PowerPoint</Application>
  <PresentationFormat>Předvádění na obrazovce (4:3)</PresentationFormat>
  <Paragraphs>119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Urbanistický</vt:lpstr>
      <vt:lpstr>Motiv sady Office</vt:lpstr>
      <vt:lpstr>Prezentace aplikace PowerPoint</vt:lpstr>
      <vt:lpstr>Anotace:</vt:lpstr>
      <vt:lpstr>JAKOST ZBOŽÍ </vt:lpstr>
      <vt:lpstr>Užitná hodnota zboží </vt:lpstr>
      <vt:lpstr>Jakost</vt:lpstr>
      <vt:lpstr>Měření jakosti</vt:lpstr>
      <vt:lpstr>Technická úroveň zboží</vt:lpstr>
      <vt:lpstr>Péče o jakost</vt:lpstr>
      <vt:lpstr>Státní řízení jakosti</vt:lpstr>
      <vt:lpstr>Podnikové řízení jakosti</vt:lpstr>
      <vt:lpstr>Hodnocení jakosti</vt:lpstr>
      <vt:lpstr>Právní ochrana zboží</vt:lpstr>
      <vt:lpstr>Kontrolní úkoly a otázky: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Jakost zboží</dc:title>
  <dc:creator>Vaše jméno</dc:creator>
  <cp:lastModifiedBy>SMITKA František</cp:lastModifiedBy>
  <cp:revision>18</cp:revision>
  <dcterms:created xsi:type="dcterms:W3CDTF">2001-12-31T22:13:32Z</dcterms:created>
  <dcterms:modified xsi:type="dcterms:W3CDTF">2013-11-12T08:25:01Z</dcterms:modified>
</cp:coreProperties>
</file>