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0" r:id="rId6"/>
    <p:sldId id="261" r:id="rId7"/>
    <p:sldId id="265" r:id="rId8"/>
    <p:sldId id="259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299EE-8CC8-4E34-8DC6-264E9896B1C2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464C2-941D-4676-AE1A-BCDA052461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media0.jex.cz/images/media0:4db7f726ec027.jpg/+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noramio.com/photo/50968762" TargetMode="External"/><Relationship Id="rId3" Type="http://schemas.openxmlformats.org/officeDocument/2006/relationships/hyperlink" Target="http://www.zstravnik.cz/e_prirodopis/6_rocnik/planeta_zeme.htm" TargetMode="External"/><Relationship Id="rId7" Type="http://schemas.openxmlformats.org/officeDocument/2006/relationships/hyperlink" Target="http://www.e-zabava.net/obrazky/ostatni/991-zemetreseni-na-stadionu/" TargetMode="External"/><Relationship Id="rId2" Type="http://schemas.openxmlformats.org/officeDocument/2006/relationships/hyperlink" Target="http://zempl.westovi.cz/php/litosfera.php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vyuka.zsjarose.cz/index.php?action=lesson_detail&amp;id=99" TargetMode="External"/><Relationship Id="rId5" Type="http://schemas.openxmlformats.org/officeDocument/2006/relationships/hyperlink" Target="http://geol.jex.cz/menu/vznik-a-vyvoj-zeme" TargetMode="External"/><Relationship Id="rId4" Type="http://schemas.openxmlformats.org/officeDocument/2006/relationships/hyperlink" Target="http://www.nceden.cz/cz/detsky-svet/nova-rubrika/14.ph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orvatsko.cz/jidal/neretva.html" TargetMode="External"/><Relationship Id="rId2" Type="http://schemas.openxmlformats.org/officeDocument/2006/relationships/hyperlink" Target="http://geol.jex.cz/menu/exogenni-procesy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cs-CZ" b="1" dirty="0" smtClean="0"/>
              <a:t>LITOSFÉRA</a:t>
            </a:r>
            <a:br>
              <a:rPr lang="cs-CZ" b="1" dirty="0" smtClean="0"/>
            </a:br>
            <a:r>
              <a:rPr lang="cs-CZ" b="1" dirty="0" smtClean="0"/>
              <a:t>VY_32_Inovace_05 TR-1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564904"/>
            <a:ext cx="6400800" cy="1752600"/>
          </a:xfrm>
        </p:spPr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</a:rPr>
              <a:t>Mgr.Ivana</a:t>
            </a:r>
            <a:r>
              <a:rPr lang="cs-CZ" b="1" dirty="0" smtClean="0">
                <a:solidFill>
                  <a:schemeClr val="tx1"/>
                </a:solidFill>
              </a:rPr>
              <a:t> Trčková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ZŠ a MŠ </a:t>
            </a:r>
            <a:r>
              <a:rPr lang="cs-CZ" b="1" dirty="0" err="1" smtClean="0">
                <a:solidFill>
                  <a:schemeClr val="tx1"/>
                </a:solidFill>
              </a:rPr>
              <a:t>Nedašov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486916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043608" y="980728"/>
          <a:ext cx="6977090" cy="5214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82"/>
                <a:gridCol w="4191008"/>
              </a:tblGrid>
              <a:tr h="415821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</a:rPr>
                        <a:t>Anotace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i="0" u="none" dirty="0" smtClean="0">
                          <a:solidFill>
                            <a:schemeClr val="tx1"/>
                          </a:solidFill>
                        </a:rPr>
                        <a:t>Litosféra</a:t>
                      </a:r>
                      <a:r>
                        <a:rPr lang="cs-CZ" sz="1800" b="0" i="0" u="none" baseline="0" dirty="0" smtClean="0">
                          <a:solidFill>
                            <a:schemeClr val="tx1"/>
                          </a:solidFill>
                        </a:rPr>
                        <a:t> jako část krajinné sféry</a:t>
                      </a:r>
                      <a:endParaRPr lang="cs-CZ" sz="1800" b="0" i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Autor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Mgr.Ivana</a:t>
                      </a:r>
                      <a:r>
                        <a:rPr lang="cs-CZ" baseline="0" dirty="0" smtClean="0"/>
                        <a:t> Trčková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Jazyk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český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Očekávaný výstup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žák</a:t>
                      </a:r>
                      <a:r>
                        <a:rPr lang="cs-CZ" baseline="0" dirty="0" smtClean="0"/>
                        <a:t> zjišťuje, co se děje v litosféře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Speciální</a:t>
                      </a:r>
                      <a:r>
                        <a:rPr lang="cs-CZ" b="1" baseline="0" dirty="0" smtClean="0"/>
                        <a:t> vzdělávací potřeby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žádné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Klíčová slova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litosféra, sopka,zemětřesení,zvětrávání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Druh učebního materiálu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prezentace, pracovní</a:t>
                      </a:r>
                      <a:r>
                        <a:rPr lang="cs-CZ" baseline="0" dirty="0" smtClean="0"/>
                        <a:t> list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Druh </a:t>
                      </a:r>
                      <a:r>
                        <a:rPr lang="cs-CZ" b="1" dirty="0" err="1" smtClean="0"/>
                        <a:t>interaktivity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aktivita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Cílová skupina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Stupeň a typ vzdělávání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vzdělávání-druhý stupeň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Typická věková skupina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82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Celková</a:t>
                      </a:r>
                      <a:r>
                        <a:rPr lang="cs-CZ" b="1" baseline="0" dirty="0" smtClean="0"/>
                        <a:t> velikost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479 kB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1052736"/>
            <a:ext cx="61661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Naše Země se skládá ze tří základních vrstev </a:t>
            </a:r>
            <a:r>
              <a:rPr lang="cs-CZ" b="1" dirty="0" smtClean="0">
                <a:solidFill>
                  <a:srgbClr val="002060"/>
                </a:solidFill>
              </a:rPr>
              <a:t>: 1. ZEMSKÁ  KŮRA</a:t>
            </a:r>
          </a:p>
          <a:p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                                                                               2. ZEMSKÝ PLÁŠŤ</a:t>
            </a:r>
          </a:p>
          <a:p>
            <a:r>
              <a:rPr lang="cs-CZ" b="1" dirty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                                                                                3. ZEMSKÉ JÁDRO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1988840"/>
            <a:ext cx="6486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Litosféra</a:t>
            </a:r>
            <a:r>
              <a:rPr lang="cs-CZ" dirty="0" smtClean="0"/>
              <a:t> je tvořena zemskou kůrou a svrchní části zemského pláště.</a:t>
            </a:r>
            <a:endParaRPr lang="cs-CZ" dirty="0"/>
          </a:p>
        </p:txBody>
      </p:sp>
      <p:pic>
        <p:nvPicPr>
          <p:cNvPr id="2052" name="Picture 4" descr="http://t0.gstatic.com/images?q=tbn:ANd9GcRtb5iPRNu-yzTB3LYO74cbOcq2VBz-1Dr7BvOhuxFERQ2LwU3Jz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996952"/>
            <a:ext cx="3456384" cy="2430388"/>
          </a:xfrm>
          <a:prstGeom prst="rect">
            <a:avLst/>
          </a:prstGeom>
          <a:noFill/>
        </p:spPr>
      </p:pic>
      <p:pic>
        <p:nvPicPr>
          <p:cNvPr id="2054" name="Picture 6" descr="http://www.zstravnik.cz/e_prirodopis/6_rocnik/planeta_zeme_soubory/image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4944"/>
            <a:ext cx="4572000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obraz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6264696" cy="511256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83568" y="476672"/>
            <a:ext cx="4215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Spoj pojmy s jednotlivými vrstvami Země </a:t>
            </a:r>
            <a:r>
              <a:rPr lang="cs-CZ" dirty="0" smtClean="0"/>
              <a:t>:</a:t>
            </a:r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 flipH="1">
            <a:off x="3275856" y="2420888"/>
            <a:ext cx="360040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H="1">
            <a:off x="3491880" y="2852936"/>
            <a:ext cx="288032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H="1">
            <a:off x="2627784" y="1700808"/>
            <a:ext cx="720080" cy="15841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3707904" y="2636912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 flipH="1">
            <a:off x="3275856" y="2276872"/>
            <a:ext cx="216024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H="1" flipV="1">
            <a:off x="2987824" y="1988840"/>
            <a:ext cx="432048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H="1" flipV="1">
            <a:off x="2699792" y="1772816"/>
            <a:ext cx="648072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 - Obrázek: Litosférické desky s naznačením jejich pohybu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44824"/>
            <a:ext cx="7620000" cy="36004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755576" y="548680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Zemská kůra spolu s nejvyšší částí pláště (nad astenosférou) tvoří tzv. litosféru. Ta dosahuje 100 až 180 km mocnosti. Je rozčleněna do různorodých a velikostí velmi rozdílných bloků – litosférických desek.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404664"/>
            <a:ext cx="2149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LITOSFÉRICKÉ DESKY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5733256"/>
            <a:ext cx="4197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Co způsobuje pohyb litosférických desek ?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6309320"/>
            <a:ext cx="1580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1. zemětřesení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1840" y="6309320"/>
            <a:ext cx="1947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2. sopečná činnost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64088" y="6309320"/>
            <a:ext cx="1588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3. vznik pohoří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22706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Co se děje v litosféře :</a:t>
            </a:r>
          </a:p>
          <a:p>
            <a:endParaRPr lang="cs-CZ" b="1" dirty="0" smtClean="0"/>
          </a:p>
          <a:p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372666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Zemětřesení</a:t>
            </a:r>
          </a:p>
          <a:p>
            <a:pPr marL="342900" indent="-342900">
              <a:buAutoNum type="arabicPeriod" startAt="2"/>
            </a:pPr>
            <a:r>
              <a:rPr lang="cs-CZ" b="1" dirty="0" smtClean="0"/>
              <a:t>Sopečná činnost</a:t>
            </a:r>
          </a:p>
          <a:p>
            <a:pPr marL="342900" indent="-342900">
              <a:buAutoNum type="arabicPeriod" startAt="3"/>
            </a:pPr>
            <a:r>
              <a:rPr lang="cs-CZ" b="1" dirty="0" smtClean="0"/>
              <a:t>Vznik pohoří</a:t>
            </a:r>
          </a:p>
          <a:p>
            <a:pPr marL="342900" indent="-342900">
              <a:buAutoNum type="arabicPeriod" startAt="4"/>
            </a:pPr>
            <a:r>
              <a:rPr lang="cs-CZ" b="1" dirty="0" smtClean="0"/>
              <a:t>Zvětrávání</a:t>
            </a:r>
          </a:p>
          <a:p>
            <a:pPr marL="342900" indent="-342900">
              <a:buAutoNum type="arabicPeriod" startAt="5"/>
            </a:pPr>
            <a:r>
              <a:rPr lang="cs-CZ" b="1" dirty="0" smtClean="0"/>
              <a:t>Působení povrchové tekoucí vody</a:t>
            </a:r>
          </a:p>
          <a:p>
            <a:pPr marL="342900" indent="-342900"/>
            <a:r>
              <a:rPr lang="cs-CZ" b="1" dirty="0" smtClean="0"/>
              <a:t>6.   Působení přírodních činitelů</a:t>
            </a:r>
            <a:endParaRPr lang="cs-CZ" b="1" dirty="0"/>
          </a:p>
        </p:txBody>
      </p:sp>
      <p:pic>
        <p:nvPicPr>
          <p:cNvPr id="18434" name="Picture 2" descr="http://t3.gstatic.com/images?q=tbn:ANd9GcS6k838PoiV1jEhGsKiQpQNThgoqEK4fbIU9EZKSABXfPFxUk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32656"/>
            <a:ext cx="2736304" cy="2734048"/>
          </a:xfrm>
          <a:prstGeom prst="rect">
            <a:avLst/>
          </a:prstGeom>
          <a:noFill/>
        </p:spPr>
      </p:pic>
      <p:pic>
        <p:nvPicPr>
          <p:cNvPr id="18436" name="Picture 4" descr="http://t2.gstatic.com/images?q=tbn:ANd9GcRXOyBn0Kt4QxSZtXj9k-BCfbTbc_p10J1v8w2FglD0cWISZNmfL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924944"/>
            <a:ext cx="2628900" cy="1733551"/>
          </a:xfrm>
          <a:prstGeom prst="rect">
            <a:avLst/>
          </a:prstGeom>
          <a:noFill/>
        </p:spPr>
      </p:pic>
      <p:pic>
        <p:nvPicPr>
          <p:cNvPr id="18438" name="Picture 6" descr="http://t2.gstatic.com/images?q=tbn:ANd9GcQ_jZbcIVYKQwqP5zKmR77qDtW1qObgV_7ZkEmFKs008esbnvv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636912"/>
            <a:ext cx="2466975" cy="1847851"/>
          </a:xfrm>
          <a:prstGeom prst="rect">
            <a:avLst/>
          </a:prstGeom>
          <a:noFill/>
        </p:spPr>
      </p:pic>
      <p:pic>
        <p:nvPicPr>
          <p:cNvPr id="18442" name="Picture 10" descr="http://t1.gstatic.com/images?q=tbn:ANd9GcSs7QL-YOrjYyOk1GjV3BtyKOTHvsITDFarJs2Ou4Clv6vl5ir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501008"/>
            <a:ext cx="2600325" cy="2664296"/>
          </a:xfrm>
          <a:prstGeom prst="rect">
            <a:avLst/>
          </a:prstGeom>
          <a:noFill/>
        </p:spPr>
      </p:pic>
      <p:pic>
        <p:nvPicPr>
          <p:cNvPr id="18444" name="Picture 12" descr="http://t0.gstatic.com/images?q=tbn:ANd9GcRZrf4W5hD69BEZowDekEX_4YXH55LylbpEDn0YhdOjsiZGrY4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4797152"/>
            <a:ext cx="324036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 NEUVEDEN. </a:t>
            </a:r>
            <a:r>
              <a:rPr lang="cs-CZ" i="1" dirty="0" err="1" smtClean="0"/>
              <a:t>zempl.westovi.cz</a:t>
            </a:r>
            <a:r>
              <a:rPr lang="cs-CZ" dirty="0" smtClean="0"/>
              <a:t> [online]. [cit. </a:t>
            </a:r>
            <a:r>
              <a:rPr lang="cs-CZ" dirty="0" smtClean="0"/>
              <a:t>7.2.2012]. </a:t>
            </a:r>
            <a:r>
              <a:rPr lang="cs-CZ" dirty="0" smtClean="0"/>
              <a:t>Dostupný na WWW: 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zempl.westovi.cz/php/litosfera.php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11560" y="1700808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AUTOR NEUVEDEN. </a:t>
            </a:r>
            <a:r>
              <a:rPr lang="pt-BR" i="1" dirty="0" smtClean="0"/>
              <a:t>www.zstravnik.cz</a:t>
            </a:r>
            <a:r>
              <a:rPr lang="pt-BR" dirty="0" smtClean="0"/>
              <a:t> [online]. [cit. </a:t>
            </a:r>
            <a:r>
              <a:rPr lang="cs-CZ" dirty="0" smtClean="0"/>
              <a:t>7.2.2012</a:t>
            </a:r>
            <a:r>
              <a:rPr lang="pt-BR" dirty="0" smtClean="0"/>
              <a:t>]. </a:t>
            </a:r>
            <a:r>
              <a:rPr lang="pt-BR" dirty="0" smtClean="0"/>
              <a:t>Dostupný na WWW: </a:t>
            </a:r>
            <a:r>
              <a:rPr lang="pt-BR" dirty="0" smtClean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www.zstravnik.cz/e_prirodopis/6_rocnik/planeta_zeme.htm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2420888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AUTOR NEUVEDEN. </a:t>
            </a:r>
            <a:r>
              <a:rPr lang="pt-BR" i="1" dirty="0" smtClean="0"/>
              <a:t>www.nceden.cz</a:t>
            </a:r>
            <a:r>
              <a:rPr lang="pt-BR" dirty="0" smtClean="0"/>
              <a:t> [online]. [cit. </a:t>
            </a:r>
            <a:r>
              <a:rPr lang="cs-CZ" dirty="0" smtClean="0"/>
              <a:t>7.2.2012</a:t>
            </a:r>
            <a:r>
              <a:rPr lang="pt-BR" dirty="0" smtClean="0"/>
              <a:t>]. </a:t>
            </a:r>
            <a:r>
              <a:rPr lang="pt-BR" dirty="0" smtClean="0"/>
              <a:t>Dostupný na WWW: </a:t>
            </a:r>
            <a:r>
              <a:rPr lang="pt-BR" dirty="0" smtClean="0">
                <a:hlinkClick r:id="rId4"/>
              </a:rPr>
              <a:t>http://</a:t>
            </a:r>
            <a:r>
              <a:rPr lang="pt-BR" dirty="0" smtClean="0">
                <a:hlinkClick r:id="rId4"/>
              </a:rPr>
              <a:t>www.nceden.cz/cz/detsky-svet/nova-rubrika/14.php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11560" y="3068960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AUTOR NEUVEDEN. </a:t>
            </a:r>
            <a:r>
              <a:rPr lang="pt-BR" i="1" dirty="0" smtClean="0"/>
              <a:t>geol.jex.cz</a:t>
            </a:r>
            <a:r>
              <a:rPr lang="pt-BR" dirty="0" smtClean="0"/>
              <a:t> [online]. [cit. </a:t>
            </a:r>
            <a:r>
              <a:rPr lang="cs-CZ" dirty="0" smtClean="0"/>
              <a:t>7.2.2012</a:t>
            </a:r>
            <a:r>
              <a:rPr lang="pt-BR" dirty="0" smtClean="0"/>
              <a:t>]. </a:t>
            </a:r>
            <a:r>
              <a:rPr lang="pt-BR" dirty="0" smtClean="0"/>
              <a:t>Dostupný na WWW: </a:t>
            </a:r>
            <a:r>
              <a:rPr lang="pt-BR" dirty="0" smtClean="0">
                <a:hlinkClick r:id="rId5"/>
              </a:rPr>
              <a:t>http://</a:t>
            </a:r>
            <a:r>
              <a:rPr lang="pt-BR" dirty="0" smtClean="0">
                <a:hlinkClick r:id="rId5"/>
              </a:rPr>
              <a:t>geol.jex.cz/menu/vznik-a-vyvoj-zeme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3789040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 NEUVEDEN. </a:t>
            </a:r>
            <a:r>
              <a:rPr lang="cs-CZ" i="1" dirty="0" err="1" smtClean="0"/>
              <a:t>vyuka.zsjarose.cz</a:t>
            </a:r>
            <a:r>
              <a:rPr lang="cs-CZ" dirty="0" smtClean="0"/>
              <a:t> [online]. [cit. </a:t>
            </a:r>
            <a:r>
              <a:rPr lang="cs-CZ" dirty="0" smtClean="0"/>
              <a:t>7.2.2012]. </a:t>
            </a:r>
            <a:r>
              <a:rPr lang="cs-CZ" dirty="0" smtClean="0"/>
              <a:t>Dostupný na WWW: </a:t>
            </a:r>
            <a:r>
              <a:rPr lang="cs-CZ" dirty="0" smtClean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vyuka.zsjarose.cz/index.php?action=lesson_detail&amp;id=99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39552" y="4509120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AUTOR NEUVEDEN. </a:t>
            </a:r>
            <a:r>
              <a:rPr lang="pt-BR" i="1" dirty="0" smtClean="0"/>
              <a:t>www.e-zabava.net</a:t>
            </a:r>
            <a:r>
              <a:rPr lang="pt-BR" dirty="0" smtClean="0"/>
              <a:t> [online]. [cit. </a:t>
            </a:r>
            <a:r>
              <a:rPr lang="cs-CZ" dirty="0" smtClean="0"/>
              <a:t>7.2.2012</a:t>
            </a:r>
            <a:r>
              <a:rPr lang="pt-BR" dirty="0" smtClean="0"/>
              <a:t>]. </a:t>
            </a:r>
            <a:r>
              <a:rPr lang="pt-BR" dirty="0" smtClean="0"/>
              <a:t>Dostupný na WWW: </a:t>
            </a:r>
            <a:r>
              <a:rPr lang="pt-BR" dirty="0" smtClean="0">
                <a:hlinkClick r:id="rId7"/>
              </a:rPr>
              <a:t>http://www.e-zabava.net/obrazky/ostatni/991-zemetreseni-na-stadionu</a:t>
            </a:r>
            <a:r>
              <a:rPr lang="pt-BR" dirty="0" smtClean="0">
                <a:hlinkClick r:id="rId7"/>
              </a:rPr>
              <a:t>/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39552" y="5517232"/>
            <a:ext cx="7200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AUTOR NEUVEDEN. </a:t>
            </a:r>
            <a:r>
              <a:rPr lang="pt-BR" i="1" dirty="0" smtClean="0"/>
              <a:t>www.panoramio.com</a:t>
            </a:r>
            <a:r>
              <a:rPr lang="pt-BR" dirty="0" smtClean="0"/>
              <a:t> [online]. [cit. </a:t>
            </a:r>
            <a:r>
              <a:rPr lang="cs-CZ" dirty="0" smtClean="0"/>
              <a:t>7.2.2012</a:t>
            </a:r>
            <a:r>
              <a:rPr lang="pt-BR" dirty="0" smtClean="0"/>
              <a:t>]. </a:t>
            </a:r>
            <a:r>
              <a:rPr lang="pt-BR" dirty="0" smtClean="0"/>
              <a:t>Dostupný na WWW: </a:t>
            </a:r>
            <a:r>
              <a:rPr lang="pt-BR" dirty="0" smtClean="0">
                <a:hlinkClick r:id="rId8"/>
              </a:rPr>
              <a:t>http://</a:t>
            </a:r>
            <a:r>
              <a:rPr lang="pt-BR" dirty="0" smtClean="0">
                <a:hlinkClick r:id="rId8"/>
              </a:rPr>
              <a:t>www.panoramio.com/photo/50968762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35896" y="332656"/>
            <a:ext cx="1154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ZDROJE</a:t>
            </a:r>
            <a:endParaRPr lang="cs-CZ" sz="24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755576" y="1268760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AUTOR NEUVEDEN. </a:t>
            </a:r>
            <a:r>
              <a:rPr lang="pt-BR" i="1" dirty="0" smtClean="0"/>
              <a:t>geol.jex.cz</a:t>
            </a:r>
            <a:r>
              <a:rPr lang="pt-BR" dirty="0" smtClean="0"/>
              <a:t> [online]. [cit. </a:t>
            </a:r>
            <a:r>
              <a:rPr lang="cs-CZ" dirty="0" smtClean="0"/>
              <a:t>7.2.2012</a:t>
            </a:r>
            <a:r>
              <a:rPr lang="pt-BR" dirty="0" smtClean="0"/>
              <a:t>]. </a:t>
            </a:r>
            <a:r>
              <a:rPr lang="pt-BR" dirty="0" smtClean="0"/>
              <a:t>Dostupný na WWW: </a:t>
            </a:r>
            <a:r>
              <a:rPr lang="pt-BR" dirty="0" smtClean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geol.jex.cz/menu/exogenni-procesy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755576" y="1988840"/>
            <a:ext cx="66967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AUTOR NEUVEDEN. </a:t>
            </a:r>
            <a:r>
              <a:rPr lang="pt-BR" i="1" dirty="0" smtClean="0"/>
              <a:t>www.chorvatsko.cz</a:t>
            </a:r>
            <a:r>
              <a:rPr lang="pt-BR" dirty="0" smtClean="0"/>
              <a:t> [online]. [cit. </a:t>
            </a:r>
            <a:r>
              <a:rPr lang="cs-CZ" dirty="0" smtClean="0"/>
              <a:t>7.2.2012</a:t>
            </a:r>
            <a:r>
              <a:rPr lang="pt-BR" dirty="0" smtClean="0"/>
              <a:t>]. </a:t>
            </a:r>
            <a:r>
              <a:rPr lang="pt-BR" dirty="0" smtClean="0"/>
              <a:t>Dostupný na WWW: </a:t>
            </a:r>
            <a:r>
              <a:rPr lang="pt-BR" dirty="0" smtClean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www.chorvatsko.cz/jidal/neretva.html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548680"/>
            <a:ext cx="1234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METODIKA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691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Žáci  by měli zábavnou formou získat vědomosti o dění v litosféře, měli by si umět představit pohyby a změny povrchu Země a seznámit se s jevy, které tyto změny vyvolávají.</a:t>
            </a:r>
            <a:endParaRPr lang="cs-CZ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39952" y="1124744"/>
            <a:ext cx="839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KONEC</a:t>
            </a:r>
            <a:endParaRPr lang="cs-CZ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209</Words>
  <Application>Microsoft Office PowerPoint</Application>
  <PresentationFormat>Předvádění na obrazovce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LITOSFÉRA VY_32_Inovace_05 TR-1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LITOSFÉRA VY_32_Inovace_05 TR-1</dc:title>
  <dc:creator>Trckova-nb</dc:creator>
  <cp:lastModifiedBy>Trckova-nb</cp:lastModifiedBy>
  <cp:revision>23</cp:revision>
  <dcterms:created xsi:type="dcterms:W3CDTF">2012-01-17T16:34:34Z</dcterms:created>
  <dcterms:modified xsi:type="dcterms:W3CDTF">2013-09-27T16:44:00Z</dcterms:modified>
</cp:coreProperties>
</file>