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20" r:id="rId2"/>
  </p:sldMasterIdLst>
  <p:sldIdLst>
    <p:sldId id="256" r:id="rId3"/>
    <p:sldId id="257" r:id="rId4"/>
    <p:sldId id="267" r:id="rId5"/>
    <p:sldId id="259" r:id="rId6"/>
    <p:sldId id="261" r:id="rId7"/>
    <p:sldId id="262" r:id="rId8"/>
    <p:sldId id="260" r:id="rId9"/>
    <p:sldId id="258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476" autoAdjust="0"/>
  </p:normalViewPr>
  <p:slideViewPr>
    <p:cSldViewPr>
      <p:cViewPr>
        <p:scale>
          <a:sx n="90" d="100"/>
          <a:sy n="90" d="100"/>
        </p:scale>
        <p:origin x="-140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052513" y="1524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972507"/>
              </p:ext>
            </p:extLst>
          </p:nvPr>
        </p:nvGraphicFramePr>
        <p:xfrm>
          <a:off x="1000100" y="2357430"/>
          <a:ext cx="6929486" cy="364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VY_32_INOVACE_14_A_04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Obslužné systémy v dopravě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Surové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železo, ocel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Josef Imrich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smtClean="0">
                          <a:latin typeface="Times New Roman" pitchFamily="18" charset="0"/>
                          <a:cs typeface="Times New Roman" pitchFamily="18" charset="0"/>
                        </a:rPr>
                        <a:t>Srpen 2012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27088" y="26035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501317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sz="123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altLang="cs-CZ" sz="1600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altLang="cs-CZ" sz="9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	Materiál je určen pro 1. ročník studijního oboru Provoz a ekonomika dopravy,  předmětu Zbožíznalství,  inovuje výuku použitím multimediálních pomůcek – prezentace s názornými obrázky doplněných textem podporujícím výklad učitele.</a:t>
            </a:r>
          </a:p>
          <a:p>
            <a:pPr>
              <a:buNone/>
            </a:pPr>
            <a:endParaRPr lang="cs-CZ" altLang="cs-CZ" sz="5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altLang="cs-CZ" sz="5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altLang="cs-CZ" sz="16000" dirty="0" smtClean="0">
                <a:latin typeface="Times New Roman" pitchFamily="18" charset="0"/>
                <a:cs typeface="Times New Roman" pitchFamily="18" charset="0"/>
              </a:rPr>
              <a:t>Metodický pokyn</a:t>
            </a:r>
          </a:p>
          <a:p>
            <a:pPr>
              <a:buNone/>
            </a:pPr>
            <a:r>
              <a:rPr lang="cs-CZ" sz="9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Materiál používá učitel při výkladu – pro větší názornost                               a atraktivnost výuky a zároveň jej mohou využívat žáci pro domácí přípravu na výuku.</a:t>
            </a:r>
          </a:p>
          <a:p>
            <a:pPr>
              <a:buNone/>
            </a:pPr>
            <a:r>
              <a:rPr lang="cs-CZ" sz="9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Pro možnost plného využití materiálu je potřebné být připojen k internetu.</a:t>
            </a:r>
          </a:p>
          <a:p>
            <a:pPr>
              <a:buNone/>
            </a:pPr>
            <a:endParaRPr lang="cs-CZ" sz="44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  <a:defRPr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	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4446240"/>
          </a:xfrm>
        </p:spPr>
        <p:txBody>
          <a:bodyPr>
            <a:noAutofit/>
          </a:bodyPr>
          <a:lstStyle/>
          <a:p>
            <a:pPr algn="ctr"/>
            <a:r>
              <a:rPr lang="cs-CZ" sz="7200" b="1" dirty="0" smtClean="0"/>
              <a:t>SUROVÉ ŽELEZO,</a:t>
            </a:r>
            <a:br>
              <a:rPr lang="cs-CZ" sz="7200" b="1" dirty="0" smtClean="0"/>
            </a:br>
            <a:r>
              <a:rPr lang="cs-CZ" sz="7200" b="1" dirty="0" smtClean="0"/>
              <a:t>OCEL</a:t>
            </a:r>
            <a:endParaRPr lang="cs-CZ" sz="72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Surové železo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meziprodukt, který se musí dále zpracovat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vzniká z kyslíkatých sloučenin s více jak 30% podílem železa: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magnetovec (magnetit)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krevel (hematit)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hnědel (limonit)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výroba probíhá ve vysokých pecích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066800"/>
          </a:xfrm>
        </p:spPr>
        <p:txBody>
          <a:bodyPr/>
          <a:lstStyle/>
          <a:p>
            <a:pPr algn="l"/>
            <a:r>
              <a:rPr lang="cs-CZ" dirty="0" smtClean="0"/>
              <a:t>Vysoká pec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>
          <a:xfrm>
            <a:off x="457200" y="2132856"/>
            <a:ext cx="4038600" cy="4392488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 Popis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metalurgické zařízení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válcovitá stavba s žáruvzdornou vyzdívkou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6 teplotních zón</a:t>
            </a:r>
          </a:p>
          <a:p>
            <a:pPr>
              <a:buNone/>
            </a:pPr>
            <a:r>
              <a:rPr lang="cs-CZ" sz="2400" dirty="0" smtClean="0"/>
              <a:t> (</a:t>
            </a:r>
            <a:r>
              <a:rPr lang="cs-CZ" sz="2400" dirty="0" err="1" smtClean="0"/>
              <a:t>kychta</a:t>
            </a:r>
            <a:r>
              <a:rPr lang="cs-CZ" sz="2400" dirty="0" smtClean="0"/>
              <a:t>, šachta, rozpor vysoké pece, sedlo, výfučny, nístěj)</a:t>
            </a:r>
          </a:p>
          <a:p>
            <a:pPr>
              <a:buNone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 Funkčnost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výroba surového železa ze železných rud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2"/>
          </p:nvPr>
        </p:nvSpPr>
        <p:spPr>
          <a:xfrm>
            <a:off x="4648200" y="2132856"/>
            <a:ext cx="4038600" cy="4642531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/>
              <a:t>nepřetržitý provoz                      po několik let (pak výstavba nové)</a:t>
            </a:r>
          </a:p>
          <a:p>
            <a:pPr>
              <a:buFont typeface="Wingdings" pitchFamily="2" charset="2"/>
              <a:buChar char="§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 Současnost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funkční v Třineckých železárnách, v ostravských hutích </a:t>
            </a:r>
            <a:r>
              <a:rPr lang="cs-CZ" sz="2400" dirty="0" err="1" smtClean="0"/>
              <a:t>ArcelorMittal</a:t>
            </a:r>
            <a:endParaRPr lang="cs-CZ" sz="2400" dirty="0" smtClean="0"/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jako kulturní památka Vítkovických železárnách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 descr="260496-top_foto1-9agoj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-1562" r="42353" b="23107"/>
          <a:stretch>
            <a:fillRect/>
          </a:stretch>
        </p:blipFill>
        <p:spPr>
          <a:xfrm>
            <a:off x="0" y="-243408"/>
            <a:ext cx="9262706" cy="7101408"/>
          </a:xfrm>
        </p:spPr>
      </p:pic>
      <p:sp>
        <p:nvSpPr>
          <p:cNvPr id="8" name="TextovéPole 7"/>
          <p:cNvSpPr txBox="1"/>
          <p:nvPr/>
        </p:nvSpPr>
        <p:spPr>
          <a:xfrm>
            <a:off x="0" y="6488668"/>
            <a:ext cx="4644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Zdroj:  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Jiří 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Zerzoň</a:t>
            </a: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www.novinky.</a:t>
            </a:r>
            <a:r>
              <a:rPr lang="cs-CZ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cz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>
            <a:normAutofit/>
          </a:bodyPr>
          <a:lstStyle/>
          <a:p>
            <a:r>
              <a:rPr lang="cs-CZ" dirty="0" smtClean="0"/>
              <a:t>Výrobní proces surového železa</a:t>
            </a:r>
            <a:endParaRPr lang="cs-CZ" dirty="0"/>
          </a:p>
        </p:txBody>
      </p:sp>
      <p:pic>
        <p:nvPicPr>
          <p:cNvPr id="16" name="Zástupný symbol pro obsah 5" descr="vysoka_pec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t="5378" r="-17271"/>
          <a:stretch>
            <a:fillRect/>
          </a:stretch>
        </p:blipFill>
        <p:spPr>
          <a:xfrm>
            <a:off x="827584" y="1700808"/>
            <a:ext cx="3744416" cy="4850608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772816"/>
            <a:ext cx="4038600" cy="500257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   Plnění pece surovinami (shora) + vhánění horkého vzduchu obohaceného kyslíkem (zdola) → oxidace uhlíku na oxid uhelnatý → oxid uhelnatý redukuje rudu na tuhé, pórovité surové železo → ve spodní části dochází k přímé redukci oxidu železnatého uhlíkem →vypouštění surového železa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0" y="6237312"/>
            <a:ext cx="4932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Zdroj: http://www.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zschemie.euweb.cz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zelezo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/zelezo3.html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/>
          <a:lstStyle/>
          <a:p>
            <a:r>
              <a:rPr lang="cs-CZ" dirty="0" smtClean="0"/>
              <a:t>Výrobní proces surového železa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467544" y="1412776"/>
            <a:ext cx="4041648" cy="457200"/>
          </a:xfrm>
        </p:spPr>
        <p:txBody>
          <a:bodyPr/>
          <a:lstStyle/>
          <a:p>
            <a:r>
              <a:rPr lang="cs-CZ" dirty="0" smtClean="0"/>
              <a:t>Použité suroviny 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3"/>
          </p:nvPr>
        </p:nvSpPr>
        <p:spPr>
          <a:xfrm>
            <a:off x="4644008" y="1412776"/>
            <a:ext cx="4041775" cy="457200"/>
          </a:xfrm>
        </p:spPr>
        <p:txBody>
          <a:bodyPr/>
          <a:lstStyle/>
          <a:p>
            <a:r>
              <a:rPr lang="cs-CZ" dirty="0" smtClean="0"/>
              <a:t>Výstupy výrobního procesu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>
          <a:xfrm>
            <a:off x="381000" y="2132856"/>
            <a:ext cx="4041648" cy="44618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 Železná ruda</a:t>
            </a:r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 Koks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 palivo pro roztavení železné rudy</a:t>
            </a:r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 Vápenec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 váže nečistoty  obsažené v železné rudě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 získání požadovaného produktu (surové železo)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 využití strusky (např. stavebnictví)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 použití plynů vznikající při výrobě (kychtové plyny) na následovný výrobní proces (předehřívají vzduch vháněný do pece)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Ocel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0172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kujné železo s obsahem uhlíkem menší než 2 %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výroba: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zkujňování (surové křehké železa → elastická ocel)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kyslíkový </a:t>
            </a:r>
            <a:r>
              <a:rPr lang="cs-CZ" dirty="0" err="1" smtClean="0"/>
              <a:t>konventor</a:t>
            </a:r>
            <a:r>
              <a:rPr lang="cs-CZ" dirty="0" smtClean="0"/>
              <a:t>, Siemens – Martinská pec, elektrická oblouková pec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další úpravy: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tuhá </a:t>
            </a:r>
            <a:r>
              <a:rPr lang="cs-CZ" dirty="0" err="1" smtClean="0"/>
              <a:t>ocel</a:t>
            </a:r>
            <a:r>
              <a:rPr lang="cs-CZ" dirty="0" smtClean="0"/>
              <a:t>→ingoty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nepřerušené lití do krystalizátoru → </a:t>
            </a:r>
            <a:r>
              <a:rPr lang="cs-CZ" dirty="0" err="1" smtClean="0"/>
              <a:t>kontislitek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zpracování polotovaru na hutní výrobky (kolejnice, tyče, plechy apod.)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oceli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66928" indent="-457200">
              <a:buFont typeface="Wingdings" pitchFamily="2" charset="2"/>
              <a:buChar char="q"/>
            </a:pPr>
            <a:r>
              <a:rPr lang="cs-CZ" sz="2400" dirty="0" smtClean="0"/>
              <a:t>dle obsahu uhlíku:</a:t>
            </a:r>
          </a:p>
          <a:p>
            <a:pPr marL="566928" indent="-457200">
              <a:buFont typeface="Wingdings" pitchFamily="2" charset="2"/>
              <a:buChar char="§"/>
            </a:pPr>
            <a:r>
              <a:rPr lang="cs-CZ" sz="2400" dirty="0" smtClean="0"/>
              <a:t>uhlíkové</a:t>
            </a:r>
          </a:p>
          <a:p>
            <a:pPr marL="566928" indent="-457200">
              <a:buFont typeface="Wingdings" pitchFamily="2" charset="2"/>
              <a:buChar char="§"/>
            </a:pPr>
            <a:r>
              <a:rPr lang="cs-CZ" sz="2400" dirty="0" smtClean="0"/>
              <a:t>slitinové</a:t>
            </a:r>
          </a:p>
          <a:p>
            <a:pPr marL="566928" indent="-457200">
              <a:buFont typeface="Wingdings" pitchFamily="2" charset="2"/>
              <a:buChar char="§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 podle druhu dalšího zpracování: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slévání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válcování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tažení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protlačování</a:t>
            </a:r>
          </a:p>
          <a:p>
            <a:pPr marL="566928" indent="-457200">
              <a:buNone/>
            </a:pPr>
            <a:endParaRPr lang="cs-CZ" sz="24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64904"/>
            <a:ext cx="4038600" cy="4210483"/>
          </a:xfrm>
        </p:spPr>
        <p:txBody>
          <a:bodyPr>
            <a:normAutofit/>
          </a:bodyPr>
          <a:lstStyle/>
          <a:p>
            <a:pPr marL="566928" indent="-457200">
              <a:buFont typeface="Wingdings" pitchFamily="2" charset="2"/>
              <a:buChar char="q"/>
            </a:pPr>
            <a:r>
              <a:rPr lang="cs-CZ" sz="2400" dirty="0" smtClean="0"/>
              <a:t>podle použití:</a:t>
            </a:r>
          </a:p>
          <a:p>
            <a:pPr marL="566928" indent="-457200">
              <a:buFont typeface="Wingdings" pitchFamily="2" charset="2"/>
              <a:buChar char="§"/>
            </a:pPr>
            <a:r>
              <a:rPr lang="cs-CZ" sz="2400" dirty="0" smtClean="0"/>
              <a:t>konstrukční</a:t>
            </a:r>
          </a:p>
          <a:p>
            <a:pPr marL="566928" indent="-457200">
              <a:buFont typeface="Wingdings" pitchFamily="2" charset="2"/>
              <a:buChar char="§"/>
            </a:pPr>
            <a:r>
              <a:rPr lang="cs-CZ" sz="2400" dirty="0" smtClean="0"/>
              <a:t>nástrojová</a:t>
            </a:r>
          </a:p>
          <a:p>
            <a:pPr marL="566928" indent="-457200">
              <a:buFont typeface="Wingdings" pitchFamily="2" charset="2"/>
              <a:buChar char="§"/>
            </a:pPr>
            <a:r>
              <a:rPr lang="cs-CZ" sz="2400" dirty="0" smtClean="0"/>
              <a:t>ocel na odlitky (ocel odlitá do formy)</a:t>
            </a:r>
          </a:p>
          <a:p>
            <a:pPr marL="566928" indent="-457200">
              <a:buFont typeface="Wingdings" pitchFamily="2" charset="2"/>
              <a:buChar char="§"/>
            </a:pPr>
            <a:r>
              <a:rPr lang="cs-CZ" sz="2400" dirty="0" smtClean="0"/>
              <a:t>stavební ocel</a:t>
            </a:r>
          </a:p>
          <a:p>
            <a:pPr marL="566928" indent="-457200">
              <a:buFont typeface="Wingdings" pitchFamily="2" charset="2"/>
              <a:buChar char="§"/>
            </a:pPr>
            <a:r>
              <a:rPr lang="cs-CZ" sz="2400" dirty="0" smtClean="0"/>
              <a:t>ocel strojní</a:t>
            </a:r>
          </a:p>
          <a:p>
            <a:pPr>
              <a:buFont typeface="Wingdings" pitchFamily="2" charset="2"/>
              <a:buChar char="q"/>
            </a:pPr>
            <a:endParaRPr lang="cs-CZ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úkoly 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Font typeface="+mj-lt"/>
              <a:buAutoNum type="arabicPeriod"/>
            </a:pPr>
            <a:r>
              <a:rPr lang="cs-CZ" dirty="0" smtClean="0"/>
              <a:t>Co je to vysoká pec a k čemu slouží?</a:t>
            </a:r>
          </a:p>
          <a:p>
            <a:pPr marL="624078" indent="-514350">
              <a:buFont typeface="+mj-lt"/>
              <a:buAutoNum type="arabicPeriod"/>
            </a:pPr>
            <a:r>
              <a:rPr lang="cs-CZ" dirty="0" smtClean="0"/>
              <a:t>Jak probíhá proces výroby surového železa?</a:t>
            </a:r>
          </a:p>
          <a:p>
            <a:pPr marL="624078" indent="-514350">
              <a:buFont typeface="+mj-lt"/>
              <a:buAutoNum type="arabicPeriod"/>
            </a:pPr>
            <a:r>
              <a:rPr lang="cs-CZ" dirty="0" smtClean="0"/>
              <a:t>Jakou funkci zastává vápenec při výrobě surového železa?</a:t>
            </a:r>
          </a:p>
          <a:p>
            <a:pPr marL="624078" indent="-514350">
              <a:buFont typeface="+mj-lt"/>
              <a:buAutoNum type="arabicPeriod"/>
            </a:pPr>
            <a:r>
              <a:rPr lang="cs-CZ" dirty="0" smtClean="0"/>
              <a:t>Vyjmenujte tři hutní výrobky z oceli?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936104"/>
          </a:xfrm>
        </p:spPr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8975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CVRČEK, Karel; CHALUPNÝ, CSC, Vladimír; KYNČIL, Jaroslav. </a:t>
            </a:r>
            <a:r>
              <a:rPr lang="cs-CZ" sz="2600" i="1" dirty="0" smtClean="0">
                <a:latin typeface="Times New Roman" pitchFamily="18" charset="0"/>
                <a:cs typeface="Times New Roman" pitchFamily="18" charset="0"/>
              </a:rPr>
              <a:t>Zbožíznalství I pro Obchodní akademie a ostatní střední školy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Praha: Nakladatelství učebnic FORTUNA, 2005, ISBN 80-7168-935-1</a:t>
            </a:r>
          </a:p>
          <a:p>
            <a:pPr>
              <a:buNone/>
            </a:pPr>
            <a:endParaRPr lang="cs-CZ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NUTSCH, W. Příručka pro truhláře. 2006, ISBN 80-86706-14-1</a:t>
            </a:r>
          </a:p>
          <a:p>
            <a:pPr>
              <a:buNone/>
            </a:pPr>
            <a:endParaRPr lang="cs-CZ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TELAŘÍKOVÁ, Denisa. Začala proměna chráněné vysoké pece v Ostravě. </a:t>
            </a:r>
            <a:r>
              <a:rPr lang="cs-CZ" sz="2600" i="1" dirty="0" smtClean="0">
                <a:latin typeface="Times New Roman" pitchFamily="18" charset="0"/>
                <a:cs typeface="Times New Roman" pitchFamily="18" charset="0"/>
              </a:rPr>
              <a:t>Novinky.</a:t>
            </a:r>
            <a:r>
              <a:rPr lang="cs-CZ" sz="2600" i="1" dirty="0" err="1" smtClean="0">
                <a:latin typeface="Times New Roman" pitchFamily="18" charset="0"/>
                <a:cs typeface="Times New Roman" pitchFamily="18" charset="0"/>
              </a:rPr>
              <a:t>cz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 [online]. 2011 [cit. 2011-09-03]. Dostupné z: http://www.novinky.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cz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/bydleni/reality-a-finance/228449-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zacala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promena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chranene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vysoke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-pece-v-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ostrave.htm</a:t>
            </a:r>
            <a:endParaRPr lang="cs-CZ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http://www.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zschemie.euweb.cz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zelezo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/zelezo3.html</a:t>
            </a:r>
          </a:p>
          <a:p>
            <a:pPr>
              <a:buNone/>
            </a:pPr>
            <a:endParaRPr lang="cs-CZ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http://www.novinky.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cz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/bydleni/reality-a-finance/228449-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zacala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promena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chranene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vysoke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-pece-v-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ostrave.html</a:t>
            </a:r>
            <a:endParaRPr lang="cs-CZ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Pokud není uvedeno jinak, použitý materiál je z vlastních zdrojů autora.</a:t>
            </a:r>
            <a:endParaRPr lang="cs-CZ" alt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193</TotalTime>
  <Words>475</Words>
  <Application>Microsoft Office PowerPoint</Application>
  <PresentationFormat>Předvádění na obrazovce (4:3)</PresentationFormat>
  <Paragraphs>111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Urbanistický</vt:lpstr>
      <vt:lpstr>Motiv sady Office</vt:lpstr>
      <vt:lpstr>Prezentace aplikace PowerPoint</vt:lpstr>
      <vt:lpstr>Prezentace aplikace PowerPoint</vt:lpstr>
      <vt:lpstr>SUROVÉ ŽELEZO, OCEL</vt:lpstr>
      <vt:lpstr>Surové železo</vt:lpstr>
      <vt:lpstr>Vysoká pec</vt:lpstr>
      <vt:lpstr>Prezentace aplikace PowerPoint</vt:lpstr>
      <vt:lpstr>Výrobní proces surového železa</vt:lpstr>
      <vt:lpstr>Výrobní proces surového železa</vt:lpstr>
      <vt:lpstr>Ocel</vt:lpstr>
      <vt:lpstr>Druhy oceli</vt:lpstr>
      <vt:lpstr>Kontrolní úkoly a otázky: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SMITKA František</dc:creator>
  <cp:lastModifiedBy>SMITKA František</cp:lastModifiedBy>
  <cp:revision>16</cp:revision>
  <dcterms:modified xsi:type="dcterms:W3CDTF">2013-11-12T05:49:40Z</dcterms:modified>
</cp:coreProperties>
</file>