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56" r:id="rId3"/>
    <p:sldId id="257" r:id="rId4"/>
    <p:sldId id="269" r:id="rId5"/>
    <p:sldId id="258" r:id="rId6"/>
    <p:sldId id="259" r:id="rId7"/>
    <p:sldId id="261" r:id="rId8"/>
    <p:sldId id="262" r:id="rId9"/>
    <p:sldId id="268" r:id="rId10"/>
    <p:sldId id="263" r:id="rId11"/>
    <p:sldId id="260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548DD-5C5E-4534-87AF-06F45F57429D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BA4D85-028A-49AF-9713-036B1D5703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818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BA4D85-028A-49AF-9713-036B1D5703F2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052513" y="1524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8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323528" y="0"/>
            <a:ext cx="7904212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003031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VY_32_INOVACE_14_A_06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Materiály, rozdělení a jejich vlastnosti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Srpen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75252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pro 2.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088" y="260351"/>
            <a:ext cx="6896100" cy="1440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166320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MATERIÁLY, ROZDĚLENÍ </a:t>
            </a:r>
            <a:br>
              <a:rPr lang="cs-CZ" sz="6600" b="1" dirty="0" smtClean="0"/>
            </a:br>
            <a:r>
              <a:rPr lang="cs-CZ" sz="6600" b="1" dirty="0" smtClean="0"/>
              <a:t>A JEJICH VLASTNOSTI</a:t>
            </a:r>
            <a:endParaRPr lang="cs-CZ" sz="66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066800"/>
          </a:xfrm>
        </p:spPr>
        <p:txBody>
          <a:bodyPr/>
          <a:lstStyle/>
          <a:p>
            <a:r>
              <a:rPr lang="cs-CZ" dirty="0" smtClean="0"/>
              <a:t>Materiál z hlediska manipulace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materiál = důležitý činitel v procesu manipulace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druh materiálu ovlivňuje: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způsob realizace manipulace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charakter manipulačního řetězce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výběr strojů a zařízení pro manipulaci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skladování</a:t>
            </a:r>
          </a:p>
          <a:p>
            <a:pPr>
              <a:buFont typeface="Wingdings" pitchFamily="2" charset="2"/>
              <a:buChar char="§"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rozdílné druhy materiálů → nutnost rozdílných manipulačních technik a postupů → nutnost klasifikace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/>
          <a:lstStyle/>
          <a:p>
            <a:r>
              <a:rPr lang="cs-CZ" dirty="0" smtClean="0"/>
              <a:t>Rozdělení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typy materiálu v obecném pojetí: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vytěžené suroviny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polotovary (nedokončené výrobky),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hotové výrobky,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obaly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odpady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typy materiálu dle skupenství (základní charakteristika):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tuhé (pevné)- sypké, kusové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kapalné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plynné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Tuhé (pevné) materiály - sypké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136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základní parametry sypkých materiálů: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objemová hmotnost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sypný úhel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zrnitost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prašnost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vznětlivost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explozivnost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příklady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Tuhé (pevné) materiály – kusové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dirty="0" smtClean="0"/>
              <a:t>velká rozmanitost kusových tuhých materiálů</a:t>
            </a:r>
          </a:p>
          <a:p>
            <a:pPr>
              <a:buFont typeface="Wingdings" pitchFamily="2" charset="2"/>
              <a:buChar char="q"/>
            </a:pPr>
            <a:endParaRPr lang="cs-CZ" sz="2800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 klasifikace pro manipulaci se určuje dle: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tvaru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objemu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hmotnosti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druhu materiálu </a:t>
            </a:r>
          </a:p>
          <a:p>
            <a:pPr>
              <a:buNone/>
            </a:pPr>
            <a:r>
              <a:rPr lang="cs-CZ" sz="2800" dirty="0" smtClean="0"/>
              <a:t> (např. sklo, keramika, kov, papír apod.)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stability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zvláštní vlastnosti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zvláštní citlivosti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Tuhé (pevné) materiály – kusové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z hlediska přepravy: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hromadné substráty,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sypké netříděné a tříděné materiály,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kusové množství balených  nebo nebalených kusů stejných rozměrů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břemena nestejné velikosti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/>
          <a:lstStyle/>
          <a:p>
            <a:r>
              <a:rPr lang="cs-CZ" dirty="0" smtClean="0"/>
              <a:t>Kapalné a plynné materiály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100" dirty="0" smtClean="0"/>
              <a:t>přeprava a manipulace vždy podle zvláštních předpisů a dohod (ADR) </a:t>
            </a:r>
          </a:p>
          <a:p>
            <a:pPr>
              <a:buNone/>
            </a:pPr>
            <a:endParaRPr lang="cs-CZ" sz="3100" dirty="0" smtClean="0"/>
          </a:p>
          <a:p>
            <a:pPr>
              <a:buFont typeface="Wingdings" pitchFamily="2" charset="2"/>
              <a:buChar char="q"/>
            </a:pPr>
            <a:r>
              <a:rPr lang="cs-CZ" sz="3100" dirty="0" smtClean="0"/>
              <a:t> základní vlastnosti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zkoumá mechanika kapalin a plynů</a:t>
            </a:r>
          </a:p>
          <a:p>
            <a:pPr>
              <a:buNone/>
            </a:pPr>
            <a:endParaRPr lang="cs-CZ" sz="3100" dirty="0" smtClean="0"/>
          </a:p>
          <a:p>
            <a:pPr>
              <a:buFont typeface="Wingdings" pitchFamily="2" charset="2"/>
              <a:buChar char="q"/>
            </a:pPr>
            <a:r>
              <a:rPr lang="cs-CZ" sz="3100" dirty="0" smtClean="0"/>
              <a:t> vlastnosti z hlediska manipulace: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hustota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pěnivost a těkavost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jedovatost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hořlavost, výbušnost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radioaktivnost apod.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066800"/>
          </a:xfrm>
        </p:spPr>
        <p:txBody>
          <a:bodyPr/>
          <a:lstStyle/>
          <a:p>
            <a:r>
              <a:rPr lang="cs-CZ" dirty="0" smtClean="0"/>
              <a:t>Vlastnosti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40"/>
            <a:ext cx="4038600" cy="478654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</a:t>
            </a:r>
            <a:r>
              <a:rPr lang="cs-CZ" sz="2600" dirty="0" smtClean="0"/>
              <a:t>základní fyzikální vlastnosti: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</a:t>
            </a:r>
            <a:r>
              <a:rPr lang="cs-CZ" sz="2600" b="1" dirty="0" smtClean="0"/>
              <a:t>měrná hmotnost </a:t>
            </a:r>
          </a:p>
          <a:p>
            <a:pPr>
              <a:buNone/>
            </a:pPr>
            <a:r>
              <a:rPr lang="cs-CZ" sz="2600" dirty="0" smtClean="0"/>
              <a:t> výpočet </a:t>
            </a:r>
            <a:r>
              <a:rPr lang="cs-CZ" sz="2600" b="1" dirty="0" smtClean="0"/>
              <a:t>p=m/V, </a:t>
            </a:r>
            <a:r>
              <a:rPr lang="cs-CZ" sz="2600" dirty="0" smtClean="0"/>
              <a:t>kde </a:t>
            </a:r>
          </a:p>
          <a:p>
            <a:pPr>
              <a:buNone/>
            </a:pPr>
            <a:r>
              <a:rPr lang="cs-CZ" sz="2600" dirty="0" smtClean="0"/>
              <a:t>m …    hmotnost 			 materiálu</a:t>
            </a:r>
          </a:p>
          <a:p>
            <a:pPr>
              <a:buNone/>
            </a:pPr>
            <a:r>
              <a:rPr lang="cs-CZ" sz="2600" dirty="0" smtClean="0"/>
              <a:t>V … objem materiálu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48585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z hlediska manipulace:</a:t>
            </a:r>
          </a:p>
          <a:p>
            <a:pPr>
              <a:buFont typeface="Wingdings" pitchFamily="2" charset="2"/>
              <a:buChar char="§"/>
            </a:pPr>
            <a:r>
              <a:rPr lang="cs-CZ" sz="2600" b="1" dirty="0" smtClean="0"/>
              <a:t>technické</a:t>
            </a:r>
          </a:p>
          <a:p>
            <a:pPr>
              <a:buNone/>
            </a:pPr>
            <a:r>
              <a:rPr lang="cs-CZ" sz="2600" dirty="0" smtClean="0"/>
              <a:t>(hmotnost, hustota, soudržnost, sypný úhel, tvar, rozměry)</a:t>
            </a:r>
          </a:p>
          <a:p>
            <a:pPr>
              <a:buFont typeface="Wingdings" pitchFamily="2" charset="2"/>
              <a:buChar char="§"/>
            </a:pPr>
            <a:r>
              <a:rPr lang="cs-CZ" sz="2600" b="1" dirty="0" smtClean="0"/>
              <a:t>organizační</a:t>
            </a:r>
          </a:p>
          <a:p>
            <a:pPr>
              <a:buNone/>
            </a:pPr>
            <a:r>
              <a:rPr lang="cs-CZ" sz="2600" dirty="0" smtClean="0"/>
              <a:t>(průtok, počet položek, průběh stavu, frekvence uskladňování a vyskladňování, strategie skladování)</a:t>
            </a:r>
          </a:p>
          <a:p>
            <a:pPr>
              <a:buFont typeface="Wingdings" pitchFamily="2" charset="2"/>
              <a:buChar char="§"/>
            </a:pPr>
            <a:endParaRPr lang="cs-CZ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 Vyjmenujte, co vše může druh materiálu, v procesu manipulace, ovlivnit?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co znamená sypný úhel, explozivnost a hromadný substrát?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Uveďte vzorec pro výpočet měrného objemu, jmenujte tři příklady vlastností materiálu, jež spadají do kategorie organizačních vlastností?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JEŘÁBEK</a:t>
            </a:r>
            <a:r>
              <a:rPr lang="cs-CZ" sz="2400" dirty="0"/>
              <a:t>, Karel. </a:t>
            </a:r>
            <a:r>
              <a:rPr lang="cs-CZ" sz="2400" i="1" dirty="0"/>
              <a:t>Stroje a zařízení pro manipulaci</a:t>
            </a:r>
            <a:r>
              <a:rPr lang="cs-CZ" sz="2400" dirty="0"/>
              <a:t>. Praha: České vysoké učení technické, 1989, ISBN 80-01-00613-1.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104</TotalTime>
  <Words>419</Words>
  <Application>Microsoft Office PowerPoint</Application>
  <PresentationFormat>Předvádění na obrazovce (4:3)</PresentationFormat>
  <Paragraphs>103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Urbanistický</vt:lpstr>
      <vt:lpstr>Motiv sady Office</vt:lpstr>
      <vt:lpstr>Prezentace aplikace PowerPoint</vt:lpstr>
      <vt:lpstr>Prezentace aplikace PowerPoint</vt:lpstr>
      <vt:lpstr>MATERIÁLY, ROZDĚLENÍ  A JEJICH VLASTNOSTI</vt:lpstr>
      <vt:lpstr>Materiál z hlediska manipulace</vt:lpstr>
      <vt:lpstr>Rozdělení materiálu</vt:lpstr>
      <vt:lpstr>Tuhé (pevné) materiály - sypké</vt:lpstr>
      <vt:lpstr>Tuhé (pevné) materiály – kusové I.</vt:lpstr>
      <vt:lpstr>Tuhé (pevné) materiály – kusové II.</vt:lpstr>
      <vt:lpstr>Kapalné a plynné materiály</vt:lpstr>
      <vt:lpstr>Vlastnosti materiálu</vt:lpstr>
      <vt:lpstr>Kontrolní úkoly: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11</cp:revision>
  <dcterms:modified xsi:type="dcterms:W3CDTF">2013-11-12T08:30:48Z</dcterms:modified>
</cp:coreProperties>
</file>