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67" r:id="rId5"/>
    <p:sldId id="258" r:id="rId6"/>
    <p:sldId id="259" r:id="rId7"/>
    <p:sldId id="266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259632" y="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VY_32_INOVACE_14_A_07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Funkce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rozdělení obalů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252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altLang="cs-CZ" sz="7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alt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Materiál je určen </a:t>
            </a:r>
            <a:r>
              <a:rPr lang="cs-CZ" sz="3800" smtClean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380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6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088" y="260351"/>
            <a:ext cx="6896100" cy="1440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90600" y="1700808"/>
            <a:ext cx="6821760" cy="4536504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FUNKCE</a:t>
            </a:r>
            <a:br>
              <a:rPr lang="cs-CZ" sz="6600" b="1" dirty="0" smtClean="0">
                <a:solidFill>
                  <a:schemeClr val="tx1"/>
                </a:solidFill>
              </a:rPr>
            </a:br>
            <a:r>
              <a:rPr lang="cs-CZ" sz="6600" b="1" dirty="0" smtClean="0">
                <a:solidFill>
                  <a:schemeClr val="tx1"/>
                </a:solidFill>
              </a:rPr>
              <a:t> A </a:t>
            </a:r>
            <a:br>
              <a:rPr lang="cs-CZ" sz="6600" b="1" dirty="0" smtClean="0">
                <a:solidFill>
                  <a:schemeClr val="tx1"/>
                </a:solidFill>
              </a:rPr>
            </a:br>
            <a:r>
              <a:rPr lang="cs-CZ" sz="6600" b="1" dirty="0" smtClean="0">
                <a:solidFill>
                  <a:schemeClr val="tx1"/>
                </a:solidFill>
              </a:rPr>
              <a:t>ROZDĚLENÍ </a:t>
            </a:r>
            <a:r>
              <a:rPr lang="cs-CZ" sz="6000" b="1" dirty="0" smtClean="0">
                <a:solidFill>
                  <a:schemeClr val="tx1"/>
                </a:solidFill>
              </a:rPr>
              <a:t>OBALŮ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Obal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Georgia" pitchFamily="18" charset="0"/>
              </a:rPr>
              <a:t>ochrana užitných hodnot zboží</a:t>
            </a:r>
          </a:p>
          <a:p>
            <a:r>
              <a:rPr lang="cs-CZ" sz="2800" dirty="0" smtClean="0">
                <a:latin typeface="Georgia" pitchFamily="18" charset="0"/>
              </a:rPr>
              <a:t>součást jakosti výrobku</a:t>
            </a:r>
          </a:p>
          <a:p>
            <a:r>
              <a:rPr lang="cs-CZ" sz="2800" dirty="0" smtClean="0">
                <a:latin typeface="Georgia" pitchFamily="18" charset="0"/>
              </a:rPr>
              <a:t>manipulační a přepravní jednotka</a:t>
            </a:r>
          </a:p>
          <a:p>
            <a:r>
              <a:rPr lang="cs-CZ" sz="2800" dirty="0" smtClean="0">
                <a:latin typeface="Georgia" pitchFamily="18" charset="0"/>
              </a:rPr>
              <a:t>ovlivňuje: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úroveň zákaznického servisu,</a:t>
            </a:r>
            <a:r>
              <a:rPr lang="cs-CZ" sz="2800" b="1" dirty="0" smtClean="0">
                <a:latin typeface="Georgia" pitchFamily="18" charset="0"/>
              </a:rPr>
              <a:t> </a:t>
            </a:r>
            <a:endParaRPr lang="cs-CZ" sz="28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ochranu zboží před účinky škodlivých vlivů,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 zlepšení manipulace se zbožím,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 zvýšení vytíženosti skladu a skladové produktivity,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snížení nákladů.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</a:rPr>
              <a:t>Funkce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obalů 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8153400" cy="508518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ochranná funkce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ochrana zboží před účinky škodlivých vlivů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ochrana zboží před mechanickým  poškozením</a:t>
            </a:r>
          </a:p>
          <a:p>
            <a:pPr>
              <a:buNone/>
            </a:pPr>
            <a:r>
              <a:rPr lang="cs-CZ" sz="2800" dirty="0" smtClean="0">
                <a:latin typeface="Georgia" pitchFamily="18" charset="0"/>
              </a:rPr>
              <a:t>    (manipulace, přeprava, skladování)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ochrana zboží před ztrátou</a:t>
            </a:r>
          </a:p>
          <a:p>
            <a:pPr>
              <a:buNone/>
            </a:pPr>
            <a:endParaRPr lang="cs-CZ" sz="2800" dirty="0" smtClean="0">
              <a:latin typeface="Georgia" pitchFamily="18" charset="0"/>
            </a:endParaRPr>
          </a:p>
          <a:p>
            <a:r>
              <a:rPr lang="cs-CZ" sz="2800" b="1" dirty="0" smtClean="0">
                <a:latin typeface="Georgia" pitchFamily="18" charset="0"/>
              </a:rPr>
              <a:t>manipulační funkce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obaly = manipulační nebo přepravní jednotky</a:t>
            </a:r>
          </a:p>
          <a:p>
            <a:endParaRPr lang="cs-CZ" sz="26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Funkce obalů II.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700808"/>
            <a:ext cx="8153400" cy="439519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informační funkce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informace o obsahu zboží, informace pro spotřebitele apod.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symboly, značky</a:t>
            </a:r>
          </a:p>
          <a:p>
            <a:pPr>
              <a:buNone/>
            </a:pPr>
            <a:endParaRPr lang="cs-CZ" sz="2800" dirty="0" smtClean="0">
              <a:latin typeface="Georgia" pitchFamily="18" charset="0"/>
            </a:endParaRPr>
          </a:p>
          <a:p>
            <a:r>
              <a:rPr lang="cs-CZ" sz="2800" b="1" dirty="0" smtClean="0">
                <a:latin typeface="Georgia" pitchFamily="18" charset="0"/>
              </a:rPr>
              <a:t>prodejní funkce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design obalu napomáhá prodeji (tvar, barva, provedení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Rozdělení obalů I.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</p:nvPr>
        </p:nvGraphicFramePr>
        <p:xfrm>
          <a:off x="0" y="2276872"/>
          <a:ext cx="9144000" cy="4764969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3715017"/>
                <a:gridCol w="2801199"/>
                <a:gridCol w="2627784"/>
              </a:tblGrid>
              <a:tr h="63911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Georgia" pitchFamily="18" charset="0"/>
                        </a:rPr>
                        <a:t>Přepravní obaly</a:t>
                      </a:r>
                      <a:endParaRPr lang="cs-CZ" sz="2400" dirty="0">
                        <a:latin typeface="Georgia" pitchFamily="18" charset="0"/>
                      </a:endParaRPr>
                    </a:p>
                  </a:txBody>
                  <a:tcPr marL="93909" marR="93909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Georgia" pitchFamily="18" charset="0"/>
                        </a:rPr>
                        <a:t>Distribuční</a:t>
                      </a:r>
                      <a:r>
                        <a:rPr lang="cs-CZ" sz="2400" baseline="0" dirty="0" smtClean="0">
                          <a:latin typeface="Georgia" pitchFamily="18" charset="0"/>
                        </a:rPr>
                        <a:t> obaly</a:t>
                      </a:r>
                      <a:endParaRPr lang="cs-CZ" sz="2400" dirty="0">
                        <a:latin typeface="Georgia" pitchFamily="18" charset="0"/>
                      </a:endParaRPr>
                    </a:p>
                  </a:txBody>
                  <a:tcPr marL="93909" marR="93909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Georgia" pitchFamily="18" charset="0"/>
                        </a:rPr>
                        <a:t>Spotřebitelské</a:t>
                      </a:r>
                      <a:r>
                        <a:rPr lang="cs-CZ" sz="2400" baseline="0" dirty="0" smtClean="0">
                          <a:latin typeface="Georgia" pitchFamily="18" charset="0"/>
                        </a:rPr>
                        <a:t> obaly</a:t>
                      </a:r>
                      <a:endParaRPr lang="cs-CZ" sz="2400" dirty="0">
                        <a:latin typeface="Georgia" pitchFamily="18" charset="0"/>
                      </a:endParaRPr>
                    </a:p>
                  </a:txBody>
                  <a:tcPr marL="93909" marR="93909"/>
                </a:tc>
              </a:tr>
              <a:tr h="3942009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dirty="0" smtClean="0"/>
                        <a:t> </a:t>
                      </a:r>
                      <a:r>
                        <a:rPr lang="cs-CZ" sz="2200" dirty="0" smtClean="0">
                          <a:latin typeface="Georgia" pitchFamily="18" charset="0"/>
                        </a:rPr>
                        <a:t>vnější obal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dirty="0" smtClean="0">
                          <a:latin typeface="Georgia" pitchFamily="18" charset="0"/>
                        </a:rPr>
                        <a:t> 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robustní charakter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skládají se na palety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informace o příjemci                                     a odesílateli, výstražné informace apod.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př.: bedny, kartony, lepenkové krabice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cs-CZ" dirty="0"/>
                    </a:p>
                  </a:txBody>
                  <a:tcPr marL="93909" marR="93909"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dirty="0" smtClean="0">
                          <a:latin typeface="Georgia" pitchFamily="18" charset="0"/>
                        </a:rPr>
                        <a:t> </a:t>
                      </a:r>
                      <a:r>
                        <a:rPr lang="cs-CZ" sz="2200" dirty="0" smtClean="0">
                          <a:latin typeface="Georgia" pitchFamily="18" charset="0"/>
                        </a:rPr>
                        <a:t>vnější obal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dirty="0" smtClean="0">
                          <a:latin typeface="Georgia" pitchFamily="18" charset="0"/>
                        </a:rPr>
                        <a:t> mezičlánek mezi přepravními                                           a spotřebitelskými obaly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baseline="0" dirty="0" smtClean="0">
                          <a:latin typeface="Georgia" pitchFamily="18" charset="0"/>
                        </a:rPr>
                        <a:t> </a:t>
                      </a:r>
                      <a:r>
                        <a:rPr lang="cs-CZ" sz="2200" dirty="0" smtClean="0">
                          <a:latin typeface="Georgia" pitchFamily="18" charset="0"/>
                        </a:rPr>
                        <a:t>skupinový/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sz="2200" dirty="0" smtClean="0">
                          <a:latin typeface="Georgia" pitchFamily="18" charset="0"/>
                        </a:rPr>
                        <a:t>sdružený obal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baseline="0" dirty="0" smtClean="0">
                          <a:latin typeface="Georgia" pitchFamily="18" charset="0"/>
                        </a:rPr>
                        <a:t> př.:kartony, podložky kryté smrštitelnou folií</a:t>
                      </a:r>
                      <a:endParaRPr lang="cs-CZ" sz="2200" dirty="0">
                        <a:latin typeface="Georgia" pitchFamily="18" charset="0"/>
                      </a:endParaRPr>
                    </a:p>
                  </a:txBody>
                  <a:tcPr marL="93909" marR="93909"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dirty="0" smtClean="0">
                          <a:latin typeface="Georgia" pitchFamily="18" charset="0"/>
                        </a:rPr>
                        <a:t> primární obaly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dirty="0" smtClean="0">
                          <a:latin typeface="Georgia" pitchFamily="18" charset="0"/>
                        </a:rPr>
                        <a:t> na výrobcích určených ke konečnému použití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2200" dirty="0" smtClean="0">
                          <a:latin typeface="Georgia" pitchFamily="18" charset="0"/>
                        </a:rPr>
                        <a:t> hlavní funkce – </a:t>
                      </a:r>
                      <a:r>
                        <a:rPr lang="cs-CZ" sz="2200" baseline="0" dirty="0" smtClean="0">
                          <a:latin typeface="Georgia" pitchFamily="18" charset="0"/>
                        </a:rPr>
                        <a:t>poskytování informací spotřebitelům (komunikace)</a:t>
                      </a:r>
                      <a:endParaRPr lang="cs-CZ" sz="2200" dirty="0" smtClean="0">
                        <a:latin typeface="Georgia" pitchFamily="18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cs-CZ" sz="2200" dirty="0">
                        <a:latin typeface="Georgia" pitchFamily="18" charset="0"/>
                      </a:endParaRPr>
                    </a:p>
                  </a:txBody>
                  <a:tcPr marL="93909" marR="93909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0" y="1628800"/>
            <a:ext cx="62281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latin typeface="Georgia" pitchFamily="18" charset="0"/>
              </a:rPr>
              <a:t>podle účelu a oblasti použití:</a:t>
            </a:r>
            <a:endParaRPr lang="cs-CZ" sz="2600" b="1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Rozdělení obalů II.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b="1" dirty="0" smtClean="0">
                <a:latin typeface="Georgia" pitchFamily="18" charset="0"/>
              </a:rPr>
              <a:t>podle počtu oběhů: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latin typeface="Georgia" pitchFamily="18" charset="0"/>
              </a:rPr>
              <a:t>vratné obaly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opakované použití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zálohovány na více oběhů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např. : skleněné láhve na pivo, limonádu, přepravky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latin typeface="Georgia" pitchFamily="18" charset="0"/>
              </a:rPr>
              <a:t>nevratné obaly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většina obalů (obzvlášť ty plastové)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jedno použití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např.: tetrapaky, PET láhve, sáčky, vaničky, sklenice, konzervové plechovky aj.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Rozdělení obalů III.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latin typeface="Georgia" pitchFamily="18" charset="0"/>
              </a:rPr>
              <a:t>podle odolnosti vůči deformaci: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latin typeface="Georgia" pitchFamily="18" charset="0"/>
              </a:rPr>
              <a:t>tuhé obaly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odolné proti deformacím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kontejnery, palety, dřevěné bedny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latin typeface="Georgia" pitchFamily="18" charset="0"/>
              </a:rPr>
              <a:t>polotuhé obaly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částečně odolné proti deformacím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kartonové obaly, tuhy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latin typeface="Georgia" pitchFamily="18" charset="0"/>
              </a:rPr>
              <a:t>křehké obaly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skleněné obaly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latin typeface="Georgia" pitchFamily="18" charset="0"/>
              </a:rPr>
              <a:t>měkké obaly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sáčky, pytle, folie, papírové obaly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Rozdělení obalů IV.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556792"/>
            <a:ext cx="4826496" cy="53012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b="1" dirty="0" smtClean="0">
                <a:latin typeface="Georgia" pitchFamily="18" charset="0"/>
              </a:rPr>
              <a:t>podle materiálu obalu:</a:t>
            </a:r>
          </a:p>
          <a:p>
            <a:pPr>
              <a:buNone/>
            </a:pPr>
            <a:endParaRPr lang="cs-CZ" sz="2600" b="1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latin typeface="Georgia" pitchFamily="18" charset="0"/>
              </a:rPr>
              <a:t>nekovové materiály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papír 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dřevo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 plastikové hmoty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sklo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textilie </a:t>
            </a:r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88024" y="1916832"/>
            <a:ext cx="3943077" cy="468051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latin typeface="Georgia" pitchFamily="18" charset="0"/>
              </a:rPr>
              <a:t>kovové materiály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ocel, 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hliníkové slitiny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slitiny barevných kovů </a:t>
            </a:r>
          </a:p>
          <a:p>
            <a:r>
              <a:rPr lang="cs-CZ" sz="2600" b="1" dirty="0" smtClean="0">
                <a:latin typeface="Georgia" pitchFamily="18" charset="0"/>
              </a:rPr>
              <a:t>kombinované materiály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papír+ kovová folie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plast + kovová folie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Kontrolní úkoly: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Popište co je to obal, jakou má funkci a co ovlivňuje?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Jmenujte alespoň tři funkce obalu?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Vyberte si jednu z kategorií rozdělení obalů dle oblasti a účelu použití, charakterizujte ji i s použitím příkladů?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Vyjmenujte alespoň sedm nevratných obalů, s kterými se běžně setkáváte?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Použité zdroje: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KREJCAR, Jaroslav.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Přepravní balení, ložení a fixace zboží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Pardubice: Univerzita Pardubice, 1998, ISBN 80-7194-142-X</a:t>
            </a:r>
            <a:r>
              <a:rPr lang="cs-CZ" sz="2400" dirty="0"/>
              <a:t>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27">
      <a:dk1>
        <a:sysClr val="windowText" lastClr="000000"/>
      </a:dk1>
      <a:lt1>
        <a:sysClr val="window" lastClr="FFFFFF"/>
      </a:lt1>
      <a:dk2>
        <a:srgbClr val="F2F2F2"/>
      </a:dk2>
      <a:lt2>
        <a:srgbClr val="F2F2F2"/>
      </a:lt2>
      <a:accent1>
        <a:srgbClr val="808759"/>
      </a:accent1>
      <a:accent2>
        <a:srgbClr val="BA8E2C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000000"/>
      </a:hlink>
      <a:folHlink>
        <a:srgbClr val="00000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287</TotalTime>
  <Words>492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Medián</vt:lpstr>
      <vt:lpstr>Motiv sady Office</vt:lpstr>
      <vt:lpstr>Prezentace aplikace PowerPoint</vt:lpstr>
      <vt:lpstr>Prezentace aplikace PowerPoint</vt:lpstr>
      <vt:lpstr>FUNKCE  A  ROZDĚLENÍ OBALŮ</vt:lpstr>
      <vt:lpstr>Obal</vt:lpstr>
      <vt:lpstr>Funkce obalů I.</vt:lpstr>
      <vt:lpstr>Funkce obalů II.</vt:lpstr>
      <vt:lpstr>Rozdělení obalů I.</vt:lpstr>
      <vt:lpstr>Rozdělení obalů II.</vt:lpstr>
      <vt:lpstr>Rozdělení obalů III.</vt:lpstr>
      <vt:lpstr>Rozdělení obalů IV.</vt:lpstr>
      <vt:lpstr>Kontrolní úkoly: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9</cp:revision>
  <dcterms:modified xsi:type="dcterms:W3CDTF">2013-11-12T07:05:09Z</dcterms:modified>
</cp:coreProperties>
</file>