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8" r:id="rId10"/>
    <p:sldId id="269" r:id="rId11"/>
    <p:sldId id="259" r:id="rId12"/>
    <p:sldId id="271" r:id="rId13"/>
    <p:sldId id="270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C7931-4CD4-495F-A1B1-7EF005D6AC5B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22A8E-437B-417F-A605-4AA3404F8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ngo.wz.cz/studanky.html" TargetMode="External"/><Relationship Id="rId7" Type="http://schemas.openxmlformats.org/officeDocument/2006/relationships/hyperlink" Target="http://bydleni.tiscali.cz/zahrada-a-exterier/zahradni-stavby/male-vodni-prvky-v-zahradni-kompozici-696.htm" TargetMode="External"/><Relationship Id="rId2" Type="http://schemas.openxmlformats.org/officeDocument/2006/relationships/hyperlink" Target="http://cs.wikipedia.org/wiki/Gejz%C3%ADr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eroweb.cz/clanek.asp?ID=124&amp;kategorie=29" TargetMode="External"/><Relationship Id="rId5" Type="http://schemas.openxmlformats.org/officeDocument/2006/relationships/hyperlink" Target="http://21stoleti.cz/blog/2010/12/22/nemrznouci-pentagon-a-podchlazene-zlato/" TargetMode="External"/><Relationship Id="rId4" Type="http://schemas.openxmlformats.org/officeDocument/2006/relationships/hyperlink" Target="http://ga.water.usgs.gov/edu/watercycleczech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azahrada.cz/specialy/encyklopedie-rostlin/2011/4/29/clanky/encyklopedie-rostlin-orobinec/" TargetMode="External"/><Relationship Id="rId7" Type="http://schemas.openxmlformats.org/officeDocument/2006/relationships/hyperlink" Target="http://ssg.blog.cz/0902/geo-hydrosfera-27-1-2009" TargetMode="External"/><Relationship Id="rId2" Type="http://schemas.openxmlformats.org/officeDocument/2006/relationships/hyperlink" Target="http://dinosauri-bakov.blog.cz/1111/kaj-vznika-des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vode.wep.sk/Voda_globalne-1299343791.html" TargetMode="External"/><Relationship Id="rId5" Type="http://schemas.openxmlformats.org/officeDocument/2006/relationships/hyperlink" Target="http://www.spektrumzdravi.cz/clanky/jidlo-a-recepty/recepty-z-cukety/" TargetMode="External"/><Relationship Id="rId4" Type="http://schemas.openxmlformats.org/officeDocument/2006/relationships/hyperlink" Target="http://21stoleti.cz/blog/2007/07/20/morske-hlubiny-od-a-do-z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unkov.cz/web/index.php?page=obec-brehy" TargetMode="External"/><Relationship Id="rId3" Type="http://schemas.openxmlformats.org/officeDocument/2006/relationships/hyperlink" Target="http://vyznam-slov.yin.cz/h/hydrosfera/" TargetMode="External"/><Relationship Id="rId7" Type="http://schemas.openxmlformats.org/officeDocument/2006/relationships/hyperlink" Target="http://tyroly.cz/priroda/reka-inn/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eskynar.cz/speleologie-pro-kazdeho/clanek/tajemstvi-gronskych-ledovc&#367;" TargetMode="External"/><Relationship Id="rId5" Type="http://schemas.openxmlformats.org/officeDocument/2006/relationships/hyperlink" Target="http://cs.wikipedia.org/wiki/Wikipedie:Obr%C3%A1zek_t%C3%BDdne/2010" TargetMode="External"/><Relationship Id="rId4" Type="http://schemas.openxmlformats.org/officeDocument/2006/relationships/hyperlink" Target="http://www.vrv.cz/index.php?main=4&amp;sub=1017" TargetMode="External"/><Relationship Id="rId9" Type="http://schemas.openxmlformats.org/officeDocument/2006/relationships/hyperlink" Target="http://www.museen-gifhorn.de/lehrpfade/grossesmoor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www.spektrumzdravi.cz/wp-content/uploads/voda-12.jpg"/>
          <p:cNvPicPr>
            <a:picLocks noChangeAspect="1" noChangeArrowheads="1"/>
          </p:cNvPicPr>
          <p:nvPr/>
        </p:nvPicPr>
        <p:blipFill>
          <a:blip r:embed="rId2" cstate="print">
            <a:lum bright="22000" contrast="-9000"/>
          </a:blip>
          <a:srcRect/>
          <a:stretch>
            <a:fillRect/>
          </a:stretch>
        </p:blipFill>
        <p:spPr bwMode="auto">
          <a:xfrm>
            <a:off x="251520" y="188640"/>
            <a:ext cx="8568952" cy="648072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HYDROSFÉRA</a:t>
            </a:r>
            <a:br>
              <a:rPr lang="cs-CZ" dirty="0" smtClean="0"/>
            </a:br>
            <a:r>
              <a:rPr lang="cs-CZ" dirty="0" smtClean="0"/>
              <a:t>VY_32_Inovace_11 TR-1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420888"/>
            <a:ext cx="6400800" cy="1752600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Mgr.Ivana</a:t>
            </a:r>
            <a:r>
              <a:rPr lang="cs-CZ" b="1" dirty="0" smtClean="0">
                <a:solidFill>
                  <a:schemeClr val="tx1"/>
                </a:solidFill>
              </a:rPr>
              <a:t> Trčková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ZŠ a MŠ </a:t>
            </a:r>
            <a:r>
              <a:rPr lang="cs-CZ" b="1" dirty="0" err="1" smtClean="0">
                <a:solidFill>
                  <a:schemeClr val="tx1"/>
                </a:solidFill>
              </a:rPr>
              <a:t>Nedašov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86916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99592" y="476672"/>
          <a:ext cx="7632848" cy="577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040560"/>
              </a:tblGrid>
              <a:tr h="40840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Seznámení s hydrosférou, význam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vody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Autor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Mgr.</a:t>
                      </a:r>
                      <a:r>
                        <a:rPr lang="cs-CZ" b="1" baseline="0" dirty="0" smtClean="0"/>
                        <a:t> Ivana Trčková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zhotovení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Duben 2012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Jazyk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český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Očekávaný výstup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Poznává různé formy vody,oběh vody v přírodě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Speciální</a:t>
                      </a:r>
                      <a:r>
                        <a:rPr lang="cs-CZ" b="1" baseline="0" dirty="0" smtClean="0"/>
                        <a:t> vzdělávací</a:t>
                      </a:r>
                    </a:p>
                    <a:p>
                      <a:r>
                        <a:rPr lang="cs-CZ" b="1" baseline="0" dirty="0" smtClean="0"/>
                        <a:t>potřeby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žádné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Klíčová slova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Hydrosféra, voda,oceán,vodní toky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Druh učebního</a:t>
                      </a:r>
                    </a:p>
                    <a:p>
                      <a:r>
                        <a:rPr lang="cs-CZ" b="1" dirty="0" smtClean="0"/>
                        <a:t>materiálu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Prezentace, tajenka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Druh </a:t>
                      </a:r>
                      <a:r>
                        <a:rPr lang="cs-CZ" b="1" dirty="0" err="1" smtClean="0"/>
                        <a:t>interaktivity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aktivita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Cílová skupina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žák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Stupeň a typ vzdělávání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vzdělávání – druhý stupeň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Typická věková skupina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6.ročník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Celková velikost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1 951kB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60648"/>
            <a:ext cx="1227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Hydrosféra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620688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Hydrosféra</a:t>
            </a:r>
            <a:r>
              <a:rPr lang="cs-CZ" dirty="0"/>
              <a:t> (</a:t>
            </a:r>
            <a:r>
              <a:rPr lang="cs-CZ" b="1" dirty="0"/>
              <a:t>vodní obal Země</a:t>
            </a:r>
            <a:r>
              <a:rPr lang="cs-CZ" dirty="0"/>
              <a:t>) představuje soubor všeho vodstva Země – tj. povrchové vody, podpovrchové vody, </a:t>
            </a:r>
            <a:r>
              <a:rPr lang="cs-CZ" dirty="0" err="1" smtClean="0"/>
              <a:t>vody</a:t>
            </a:r>
            <a:r>
              <a:rPr lang="cs-CZ" dirty="0"/>
              <a:t> obsažené </a:t>
            </a:r>
            <a:r>
              <a:rPr lang="cs-CZ" dirty="0" smtClean="0"/>
              <a:t>v atmosféře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vody v živých </a:t>
            </a:r>
            <a:r>
              <a:rPr lang="cs-CZ" dirty="0" smtClean="0"/>
              <a:t>organismech.</a:t>
            </a:r>
            <a:endParaRPr lang="cs-CZ" dirty="0"/>
          </a:p>
        </p:txBody>
      </p:sp>
      <p:pic>
        <p:nvPicPr>
          <p:cNvPr id="7172" name="Picture 4" descr="http://nd01.jxs.cz/447/047/7c08b64784_41410141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8136904" cy="397266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67544" y="1484784"/>
            <a:ext cx="8676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Koloběh vody </a:t>
            </a:r>
            <a:r>
              <a:rPr lang="cs-CZ" dirty="0" smtClean="0"/>
              <a:t>je nepřetržitá cirkulace vody na zemském povrchu a v ovzduší způsobená sluneční energií a působením gravitačních sil.Zahrnuje vypařování, přenos vodní páry, kondenzaci, atmosférické srážky a odtok. Malý koloběh vody probíhá neustále nad hladinou oceánu, při velkém oběhu vody dochází k výměně vody mezi oceánem a souší.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188640" y="908720"/>
            <a:ext cx="630185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světový oceán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moře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vodní toky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přírodní vodní nádrže – jezera, bažiny, slatiniště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umělé vodní nádrže – přehrady, rybníky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sníh, led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3252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lgerian" pitchFamily="82" charset="0"/>
              </a:rPr>
              <a:t>Povrchová voda</a:t>
            </a:r>
            <a:endParaRPr lang="cs-CZ" sz="2800" b="1" dirty="0">
              <a:solidFill>
                <a:srgbClr val="0070C0"/>
              </a:solidFill>
              <a:latin typeface="Algerian" pitchFamily="82" charset="0"/>
            </a:endParaRPr>
          </a:p>
        </p:txBody>
      </p:sp>
      <p:pic>
        <p:nvPicPr>
          <p:cNvPr id="17410" name="Picture 2" descr="http://vyznam-slov.yin.cz/h/hydrosfera/hydrosfe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88640"/>
            <a:ext cx="3456384" cy="2304256"/>
          </a:xfrm>
          <a:prstGeom prst="rect">
            <a:avLst/>
          </a:prstGeom>
          <a:noFill/>
        </p:spPr>
      </p:pic>
      <p:pic>
        <p:nvPicPr>
          <p:cNvPr id="17412" name="Picture 4" descr="http://www.vrv.cz/foto/000025_4cad7ea0e9b7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843808" cy="1872208"/>
          </a:xfrm>
          <a:prstGeom prst="rect">
            <a:avLst/>
          </a:prstGeom>
          <a:noFill/>
        </p:spPr>
      </p:pic>
      <p:pic>
        <p:nvPicPr>
          <p:cNvPr id="17416" name="Picture 8" descr="http://tyroly.cz/wp-content/uploads/reka_inn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797152"/>
            <a:ext cx="3240360" cy="1826568"/>
          </a:xfrm>
          <a:prstGeom prst="rect">
            <a:avLst/>
          </a:prstGeom>
          <a:noFill/>
        </p:spPr>
      </p:pic>
      <p:pic>
        <p:nvPicPr>
          <p:cNvPr id="17418" name="Picture 10" descr="http://www.bunkov.cz/web/uploads/images/b3_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2348880"/>
            <a:ext cx="2842667" cy="2288679"/>
          </a:xfrm>
          <a:prstGeom prst="rect">
            <a:avLst/>
          </a:prstGeom>
          <a:noFill/>
        </p:spPr>
      </p:pic>
      <p:pic>
        <p:nvPicPr>
          <p:cNvPr id="17420" name="Picture 12" descr="http://www.jeskynar.cz/files/u328/1182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941168"/>
            <a:ext cx="4619625" cy="1754857"/>
          </a:xfrm>
          <a:prstGeom prst="rect">
            <a:avLst/>
          </a:prstGeom>
          <a:noFill/>
        </p:spPr>
      </p:pic>
      <p:pic>
        <p:nvPicPr>
          <p:cNvPr id="17422" name="Picture 14" descr="http://www.museen-gifhorn.de/lehrpfade/_images/moor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636912"/>
            <a:ext cx="2123728" cy="21275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40543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lgerian" pitchFamily="82" charset="0"/>
              </a:rPr>
              <a:t>Podpovrchová</a:t>
            </a:r>
            <a:r>
              <a:rPr lang="cs-CZ" sz="3200" b="1" dirty="0" smtClean="0">
                <a:solidFill>
                  <a:srgbClr val="0070C0"/>
                </a:solidFill>
                <a:latin typeface="Algerian" pitchFamily="82" charset="0"/>
              </a:rPr>
              <a:t> voda</a:t>
            </a:r>
            <a:endParaRPr lang="cs-CZ" sz="3200" b="1" dirty="0">
              <a:solidFill>
                <a:srgbClr val="0070C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84784"/>
            <a:ext cx="3238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oda v půdě</a:t>
            </a:r>
          </a:p>
          <a:p>
            <a:r>
              <a:rPr lang="cs-CZ" dirty="0"/>
              <a:t>v</a:t>
            </a:r>
            <a:r>
              <a:rPr lang="cs-CZ" dirty="0" smtClean="0"/>
              <a:t>oda ve formě podzemního ledu</a:t>
            </a:r>
            <a:endParaRPr lang="cs-CZ" dirty="0"/>
          </a:p>
        </p:txBody>
      </p:sp>
      <p:pic>
        <p:nvPicPr>
          <p:cNvPr id="16386" name="Picture 2" descr="http://upload.wikimedia.org/wikipedia/commons/thumb/4/48/Beehive_geyser.jpg/220px-Beehive_geys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04864"/>
            <a:ext cx="2095500" cy="3048001"/>
          </a:xfrm>
          <a:prstGeom prst="rect">
            <a:avLst/>
          </a:prstGeom>
          <a:noFill/>
        </p:spPr>
      </p:pic>
      <p:pic>
        <p:nvPicPr>
          <p:cNvPr id="16388" name="Picture 4" descr="http://www.gingo.wz.cz/1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284984"/>
            <a:ext cx="3449960" cy="2132856"/>
          </a:xfrm>
          <a:prstGeom prst="rect">
            <a:avLst/>
          </a:prstGeom>
          <a:noFill/>
        </p:spPr>
      </p:pic>
      <p:pic>
        <p:nvPicPr>
          <p:cNvPr id="16390" name="Picture 6" descr="http://ga.water.usgs.gov/edu/graphics/czech/wcinfiltrationsoilzone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0"/>
            <a:ext cx="3960440" cy="2790107"/>
          </a:xfrm>
          <a:prstGeom prst="rect">
            <a:avLst/>
          </a:prstGeom>
          <a:noFill/>
        </p:spPr>
      </p:pic>
      <p:pic>
        <p:nvPicPr>
          <p:cNvPr id="16392" name="Picture 8" descr="http://www.sciencepoles.org/uploads/articles_images/permafrost_crosssection_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356992"/>
            <a:ext cx="2258616" cy="2924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3493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lgerian" pitchFamily="82" charset="0"/>
              </a:rPr>
              <a:t>Voda v atmosféře</a:t>
            </a:r>
            <a:endParaRPr lang="cs-CZ" sz="2800" b="1" dirty="0">
              <a:solidFill>
                <a:srgbClr val="0070C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34705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odní páry – skupenství plynné</a:t>
            </a:r>
          </a:p>
          <a:p>
            <a:r>
              <a:rPr lang="cs-CZ" dirty="0"/>
              <a:t>v</a:t>
            </a:r>
            <a:r>
              <a:rPr lang="cs-CZ" dirty="0" smtClean="0"/>
              <a:t>odní kapky – skupenství kapalné</a:t>
            </a:r>
          </a:p>
          <a:p>
            <a:r>
              <a:rPr lang="cs-CZ" dirty="0"/>
              <a:t>s</a:t>
            </a:r>
            <a:r>
              <a:rPr lang="cs-CZ" dirty="0" smtClean="0"/>
              <a:t>něhové vločky – skupenství pevné</a:t>
            </a:r>
            <a:endParaRPr lang="cs-CZ" dirty="0"/>
          </a:p>
        </p:txBody>
      </p:sp>
      <p:pic>
        <p:nvPicPr>
          <p:cNvPr id="15362" name="Picture 2" descr="http://21stoleti.cz/wp-content/images/12984116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32656"/>
            <a:ext cx="3923928" cy="2304256"/>
          </a:xfrm>
          <a:prstGeom prst="rect">
            <a:avLst/>
          </a:prstGeom>
          <a:noFill/>
        </p:spPr>
      </p:pic>
      <p:pic>
        <p:nvPicPr>
          <p:cNvPr id="15364" name="Picture 4" descr="http://nd05.jxs.cz/459/890/912d319fd5_81527341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132856"/>
            <a:ext cx="4499992" cy="2091706"/>
          </a:xfrm>
          <a:prstGeom prst="rect">
            <a:avLst/>
          </a:prstGeom>
          <a:noFill/>
        </p:spPr>
      </p:pic>
      <p:pic>
        <p:nvPicPr>
          <p:cNvPr id="15366" name="Picture 6" descr="http://www.aeroweb.cz/IMAGES/124_1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293096"/>
            <a:ext cx="5472608" cy="2410992"/>
          </a:xfrm>
          <a:prstGeom prst="rect">
            <a:avLst/>
          </a:prstGeom>
          <a:noFill/>
        </p:spPr>
      </p:pic>
      <p:pic>
        <p:nvPicPr>
          <p:cNvPr id="15368" name="Picture 8" descr="http://upload.wikimedia.org/wikipedia/commons/thumb/c/c2/SnowflakesWilsonBentley.jpg/300px-SnowflakesWilsonBentle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2996952"/>
            <a:ext cx="285750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5186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lgerian" pitchFamily="82" charset="0"/>
              </a:rPr>
              <a:t>Voda v živých organismech</a:t>
            </a:r>
            <a:endParaRPr lang="cs-CZ" sz="2800" b="1" dirty="0">
              <a:solidFill>
                <a:srgbClr val="0070C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96752"/>
            <a:ext cx="3106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oučást rostlin a živočišných těl</a:t>
            </a:r>
            <a:endParaRPr lang="cs-CZ" dirty="0"/>
          </a:p>
        </p:txBody>
      </p:sp>
      <p:pic>
        <p:nvPicPr>
          <p:cNvPr id="14340" name="Picture 4" descr="http://bydleni.tiscali.cz/UserFiles/Image/zahrada-a-exterier/zahradni-stavby/male-vodni-prvky-v-zahradni-kompozici-696/13-hana-rihova-obr-13-f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916832"/>
            <a:ext cx="4176464" cy="2486050"/>
          </a:xfrm>
          <a:prstGeom prst="rect">
            <a:avLst/>
          </a:prstGeom>
          <a:noFill/>
        </p:spPr>
      </p:pic>
      <p:pic>
        <p:nvPicPr>
          <p:cNvPr id="14342" name="Picture 6" descr="http://media.daz.ni.cz/photos/2011/09/03/9-1099-encyklopedie-rostlin-rostliny-vodni-rostli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149080"/>
            <a:ext cx="2665140" cy="2448695"/>
          </a:xfrm>
          <a:prstGeom prst="rect">
            <a:avLst/>
          </a:prstGeom>
          <a:noFill/>
        </p:spPr>
      </p:pic>
      <p:pic>
        <p:nvPicPr>
          <p:cNvPr id="14346" name="Picture 10" descr="http://21stoleti.cz/wp-content/images/119177612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509120"/>
            <a:ext cx="3024336" cy="2153816"/>
          </a:xfrm>
          <a:prstGeom prst="rect">
            <a:avLst/>
          </a:prstGeom>
          <a:noFill/>
        </p:spPr>
      </p:pic>
      <p:pic>
        <p:nvPicPr>
          <p:cNvPr id="14348" name="Picture 12" descr="http://www.spektrumzdravi.cz/wp-content/uploads/2010/08/cuketa-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7" y="4653136"/>
            <a:ext cx="2736304" cy="1988840"/>
          </a:xfrm>
          <a:prstGeom prst="rect">
            <a:avLst/>
          </a:prstGeom>
          <a:noFill/>
        </p:spPr>
      </p:pic>
      <p:pic>
        <p:nvPicPr>
          <p:cNvPr id="14350" name="Picture 14" descr="http://www.moje-kocka.cz/foto-clanky/kockasmiskou.bmp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404664"/>
            <a:ext cx="3184054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wep.sk/ovode/obrazky/Funkcie_vo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980728"/>
            <a:ext cx="5832648" cy="539988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332656"/>
            <a:ext cx="4501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Voda je velmi důležitou součástí lidského těla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5616" y="1124744"/>
          <a:ext cx="6984774" cy="511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6086"/>
                <a:gridCol w="776086"/>
                <a:gridCol w="776086"/>
                <a:gridCol w="776086"/>
                <a:gridCol w="776086"/>
                <a:gridCol w="776086"/>
                <a:gridCol w="776086"/>
                <a:gridCol w="776086"/>
                <a:gridCol w="776086"/>
              </a:tblGrid>
              <a:tr h="511257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baseline="0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baseline="0" dirty="0" smtClean="0"/>
                        <a:t> 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baseline="0" dirty="0" smtClean="0"/>
                        <a:t> 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É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63688" y="260648"/>
            <a:ext cx="5790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Vyhledej pojmy z hydrosféry, vyřeš tajenku :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1844824"/>
          <a:ext cx="6840756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0084"/>
                <a:gridCol w="760084"/>
                <a:gridCol w="760084"/>
                <a:gridCol w="760084"/>
                <a:gridCol w="760084"/>
                <a:gridCol w="760084"/>
                <a:gridCol w="760084"/>
                <a:gridCol w="760084"/>
                <a:gridCol w="760084"/>
              </a:tblGrid>
              <a:tr h="468052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31640" y="332656"/>
            <a:ext cx="46484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Řešení tajenky :</a:t>
            </a: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96336" y="764704"/>
            <a:ext cx="105387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Průplav</a:t>
            </a:r>
          </a:p>
          <a:p>
            <a:r>
              <a:rPr lang="cs-CZ" b="1" dirty="0" smtClean="0"/>
              <a:t>Ostrov</a:t>
            </a:r>
          </a:p>
          <a:p>
            <a:r>
              <a:rPr lang="cs-CZ" b="1" dirty="0" smtClean="0"/>
              <a:t>Moře</a:t>
            </a:r>
          </a:p>
          <a:p>
            <a:r>
              <a:rPr lang="cs-CZ" b="1" dirty="0" smtClean="0"/>
              <a:t>Vlnění</a:t>
            </a:r>
          </a:p>
          <a:p>
            <a:r>
              <a:rPr lang="cs-CZ" b="1" dirty="0" smtClean="0"/>
              <a:t>Příliv</a:t>
            </a:r>
          </a:p>
          <a:p>
            <a:r>
              <a:rPr lang="cs-CZ" b="1" dirty="0" smtClean="0"/>
              <a:t>Povodí</a:t>
            </a:r>
          </a:p>
          <a:p>
            <a:r>
              <a:rPr lang="cs-CZ" b="1" dirty="0" smtClean="0"/>
              <a:t>Průtok</a:t>
            </a:r>
          </a:p>
          <a:p>
            <a:r>
              <a:rPr lang="cs-CZ" b="1" dirty="0" smtClean="0"/>
              <a:t>Záliv</a:t>
            </a:r>
          </a:p>
          <a:p>
            <a:r>
              <a:rPr lang="cs-CZ" b="1" dirty="0" smtClean="0"/>
              <a:t>Přehrada</a:t>
            </a:r>
          </a:p>
          <a:p>
            <a:r>
              <a:rPr lang="cs-CZ" b="1" dirty="0" smtClean="0"/>
              <a:t>Jezero</a:t>
            </a:r>
          </a:p>
          <a:p>
            <a:r>
              <a:rPr lang="cs-CZ" b="1" dirty="0" smtClean="0"/>
              <a:t>Úmoří</a:t>
            </a:r>
          </a:p>
          <a:p>
            <a:r>
              <a:rPr lang="cs-CZ" b="1" dirty="0" smtClean="0"/>
              <a:t>Bažina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764704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Voda na zemském povrchu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188640"/>
            <a:ext cx="91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39552" y="908720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cs.wikipedia.org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2"/>
              </a:rPr>
              <a:t>http://cs.wikipedia.org/wiki/Gejz%C3%ADr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39552" y="1628800"/>
            <a:ext cx="7200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www.gingo.wz.cz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3"/>
              </a:rPr>
              <a:t>http://www.gingo.wz.cz/studanky.html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39552" y="2276872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ga.water.usgs.gov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4"/>
              </a:rPr>
              <a:t>http://ga.water.usgs.gov/edu/watercycleczech.html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39552" y="2924944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smtClean="0"/>
              <a:t>21stoleti.cz/blog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http://21stoleti.cz/blog/2010/12/22/</a:t>
            </a:r>
            <a:r>
              <a:rPr lang="cs-CZ" dirty="0" err="1" smtClean="0"/>
              <a:t>nemrznouci</a:t>
            </a:r>
            <a:r>
              <a:rPr lang="cs-CZ" dirty="0" smtClean="0"/>
              <a:t>-pentagon-a-</a:t>
            </a:r>
            <a:r>
              <a:rPr lang="cs-CZ" dirty="0" err="1" smtClean="0"/>
              <a:t>podchlazene</a:t>
            </a:r>
            <a:r>
              <a:rPr lang="cs-CZ" dirty="0" smtClean="0"/>
              <a:t>-zlato/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39552" y="3933056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smtClean="0"/>
              <a:t>21stoleti.cz/blog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5"/>
              </a:rPr>
              <a:t>http://21stoleti.cz/blog/2010/12/22/</a:t>
            </a:r>
            <a:r>
              <a:rPr lang="cs-CZ" dirty="0" err="1" smtClean="0">
                <a:hlinkClick r:id="rId5"/>
              </a:rPr>
              <a:t>nemrznouci</a:t>
            </a:r>
            <a:r>
              <a:rPr lang="cs-CZ" dirty="0" smtClean="0">
                <a:hlinkClick r:id="rId5"/>
              </a:rPr>
              <a:t>-pentagon-a-</a:t>
            </a:r>
            <a:r>
              <a:rPr lang="cs-CZ" dirty="0" err="1" smtClean="0">
                <a:hlinkClick r:id="rId5"/>
              </a:rPr>
              <a:t>podchlazene</a:t>
            </a:r>
            <a:r>
              <a:rPr lang="cs-CZ" dirty="0" smtClean="0">
                <a:hlinkClick r:id="rId5"/>
              </a:rPr>
              <a:t>-zlato/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39552" y="4869160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www.aeroweb.cz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6"/>
              </a:rPr>
              <a:t>http://www.aeroweb.cz/clanek.asp?ID=124&amp;kategorie=29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39552" y="5589240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smtClean="0"/>
              <a:t>bydleni.</a:t>
            </a:r>
            <a:r>
              <a:rPr lang="cs-CZ" i="1" dirty="0" err="1" smtClean="0"/>
              <a:t>tiscali.cz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7"/>
              </a:rPr>
              <a:t>http://bydleni.</a:t>
            </a:r>
            <a:r>
              <a:rPr lang="cs-CZ" dirty="0" err="1" smtClean="0">
                <a:hlinkClick r:id="rId7"/>
              </a:rPr>
              <a:t>tiscali.cz</a:t>
            </a:r>
            <a:r>
              <a:rPr lang="cs-CZ" dirty="0" smtClean="0">
                <a:hlinkClick r:id="rId7"/>
              </a:rPr>
              <a:t>/zahrada-a-</a:t>
            </a:r>
            <a:r>
              <a:rPr lang="cs-CZ" dirty="0" err="1" smtClean="0">
                <a:hlinkClick r:id="rId7"/>
              </a:rPr>
              <a:t>exterier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zahradni</a:t>
            </a:r>
            <a:r>
              <a:rPr lang="cs-CZ" dirty="0" smtClean="0">
                <a:hlinkClick r:id="rId7"/>
              </a:rPr>
              <a:t>-stavby/male-</a:t>
            </a:r>
            <a:r>
              <a:rPr lang="cs-CZ" dirty="0" err="1" smtClean="0">
                <a:hlinkClick r:id="rId7"/>
              </a:rPr>
              <a:t>vodni</a:t>
            </a:r>
            <a:r>
              <a:rPr lang="cs-CZ" dirty="0" smtClean="0">
                <a:hlinkClick r:id="rId7"/>
              </a:rPr>
              <a:t>-prvky-v-</a:t>
            </a:r>
            <a:r>
              <a:rPr lang="cs-CZ" dirty="0" err="1" smtClean="0">
                <a:hlinkClick r:id="rId7"/>
              </a:rPr>
              <a:t>zahradni</a:t>
            </a:r>
            <a:r>
              <a:rPr lang="cs-CZ" dirty="0" smtClean="0">
                <a:hlinkClick r:id="rId7"/>
              </a:rPr>
              <a:t>-kompozici-696.htm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908720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dinosauri</a:t>
            </a:r>
            <a:r>
              <a:rPr lang="cs-CZ" i="1" dirty="0" smtClean="0"/>
              <a:t>-</a:t>
            </a:r>
            <a:r>
              <a:rPr lang="cs-CZ" i="1" dirty="0" err="1" smtClean="0"/>
              <a:t>bakov.blog.cz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2"/>
              </a:rPr>
              <a:t>http://dinosauri-bakov.blog.cz/1111/kaj-vznika-dest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62880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www.dumazahrada.cz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3"/>
              </a:rPr>
              <a:t>http://www.dumazahrada.cz/specialy/encyklopedie-rostlin/2011/4/29/clanky/encyklopedie-rostlin-orobinec/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564904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smtClean="0"/>
              <a:t>21stoleti.cz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4"/>
              </a:rPr>
              <a:t>http://21stoleti.cz/blog/2007/07/20/</a:t>
            </a:r>
            <a:r>
              <a:rPr lang="cs-CZ" dirty="0" err="1" smtClean="0">
                <a:hlinkClick r:id="rId4"/>
              </a:rPr>
              <a:t>morske</a:t>
            </a:r>
            <a:r>
              <a:rPr lang="cs-CZ" dirty="0" smtClean="0">
                <a:hlinkClick r:id="rId4"/>
              </a:rPr>
              <a:t>-hlubiny-od-a-do-z/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3284984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www.spektrumzdravi.cz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5"/>
              </a:rPr>
              <a:t>http://www.spektrumzdravi.cz/clanky/jidlo-a-recepty/recepty-z-cukety/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4221088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ovode.wep.sk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6"/>
              </a:rPr>
              <a:t>http://ovode.wep.sk/Voda_globalne-1299343791.html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4941168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ssg.blog.cz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7"/>
              </a:rPr>
              <a:t>http://ssg.blog.cz/0902/geo-hydrosfera-27-1-2009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5661248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Planeta Země – zeměpis pro 6. a 7. r. ZŠ, nakladatelství Fortuna, Praha 1997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36712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cs.wikipedia.org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2"/>
              </a:rPr>
              <a:t>http://cs.wikipedia.org/wiki/Hydrosf%C3%A9ra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484784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vyznam</a:t>
            </a:r>
            <a:r>
              <a:rPr lang="cs-CZ" i="1" dirty="0" smtClean="0"/>
              <a:t>-slov.</a:t>
            </a:r>
            <a:r>
              <a:rPr lang="cs-CZ" i="1" dirty="0" err="1" smtClean="0"/>
              <a:t>yin.cz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3"/>
              </a:rPr>
              <a:t>http://vyznam-slov.yin.cz/h/hydrosfera/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132856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www.vrv.cz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4"/>
              </a:rPr>
              <a:t>http://www.vrv.cz/index.php?main=4&amp;sub=1017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278092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cs.wikipedia.org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5"/>
              </a:rPr>
              <a:t>http://cs.wikipedia.org/wiki/Wikipedie:Obr%C3%A1zek_t%C3%BDdne/2010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3429000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www.jeskynar.cz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6"/>
              </a:rPr>
              <a:t>http://www.jeskynar.cz/speleologie-pro-kazdeho/clanek/tajemstvi-gronskych-ledovc</a:t>
            </a:r>
            <a:r>
              <a:rPr lang="cs-CZ" dirty="0" smtClean="0">
                <a:hlinkClick r:id="rId6"/>
              </a:rPr>
              <a:t>ů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4365104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 </a:t>
            </a:r>
            <a:r>
              <a:rPr lang="cs-CZ" i="1" dirty="0" err="1" smtClean="0"/>
              <a:t>tyroly.cz</a:t>
            </a:r>
            <a:r>
              <a:rPr lang="cs-CZ" dirty="0" smtClean="0"/>
              <a:t> [online]. [cit. </a:t>
            </a:r>
            <a:r>
              <a:rPr lang="cs-CZ" dirty="0" smtClean="0"/>
              <a:t>24.4.2012].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7"/>
              </a:rPr>
              <a:t>http://tyroly.cz/priroda/reka-inn/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5013176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www.bunkov.cz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8"/>
              </a:rPr>
              <a:t>http://www.bunkov.cz/web/index.php?page=obec-brehy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5733256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 </a:t>
            </a:r>
            <a:r>
              <a:rPr lang="pt-BR" i="1" dirty="0" smtClean="0"/>
              <a:t>www.museen-gifhorn.de</a:t>
            </a:r>
            <a:r>
              <a:rPr lang="pt-BR" dirty="0" smtClean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4.4.2012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9"/>
              </a:rPr>
              <a:t>http://www.museen-gifhorn.de/lehrpfade/grossesmoor.html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620688"/>
            <a:ext cx="1234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METODIKA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628800"/>
            <a:ext cx="615867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Žáci poznávají hydrosféru jako jednu ze sfér, které tvoří přírodu.</a:t>
            </a:r>
          </a:p>
          <a:p>
            <a:r>
              <a:rPr lang="cs-CZ" dirty="0" smtClean="0"/>
              <a:t>Voda na naší planetě se nachází v různých formách, putuje kra-</a:t>
            </a:r>
          </a:p>
          <a:p>
            <a:r>
              <a:rPr lang="cs-CZ" dirty="0" smtClean="0"/>
              <a:t>jinou. Voda je pro život člověka, živočichů i rostlin nesmírně </a:t>
            </a:r>
            <a:r>
              <a:rPr lang="cs-CZ" dirty="0" err="1" smtClean="0"/>
              <a:t>dů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ležitá</a:t>
            </a:r>
            <a:r>
              <a:rPr lang="cs-CZ" dirty="0" smtClean="0"/>
              <a:t>. Ve vodě žily první organismy naší planety, bez vody vydrží</a:t>
            </a:r>
          </a:p>
          <a:p>
            <a:r>
              <a:rPr lang="cs-CZ" dirty="0" smtClean="0"/>
              <a:t>člověk  mnohem kratší dobu než bez jídla.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549</Words>
  <Application>Microsoft Office PowerPoint</Application>
  <PresentationFormat>Předvádění na obrazovce (4:3)</PresentationFormat>
  <Paragraphs>210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HYDROSFÉRA VY_32_Inovace_11 TR-1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 VY_32_Inovace_11 TR-1</dc:title>
  <dc:creator>Trckova-nb</dc:creator>
  <cp:lastModifiedBy>Trckova-nb</cp:lastModifiedBy>
  <cp:revision>46</cp:revision>
  <dcterms:created xsi:type="dcterms:W3CDTF">2012-04-08T10:55:01Z</dcterms:created>
  <dcterms:modified xsi:type="dcterms:W3CDTF">2013-09-27T16:08:54Z</dcterms:modified>
</cp:coreProperties>
</file>