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56" r:id="rId3"/>
    <p:sldId id="257" r:id="rId4"/>
    <p:sldId id="269" r:id="rId5"/>
    <p:sldId id="258" r:id="rId6"/>
    <p:sldId id="259" r:id="rId7"/>
    <p:sldId id="260" r:id="rId8"/>
    <p:sldId id="261" r:id="rId9"/>
    <p:sldId id="262" r:id="rId10"/>
    <p:sldId id="267" r:id="rId11"/>
    <p:sldId id="264" r:id="rId12"/>
    <p:sldId id="268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12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259632" y="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0972507"/>
              </p:ext>
            </p:extLst>
          </p:nvPr>
        </p:nvGraphicFramePr>
        <p:xfrm>
          <a:off x="1000100" y="2357430"/>
          <a:ext cx="6929486" cy="3643908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349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VY_32_INOVACE_14_A_08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Obslužné systémy v dopravě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Materiály a konstrukce obalů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Josef Imrich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896544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altLang="cs-CZ" sz="5700" dirty="0" smtClean="0">
                <a:latin typeface="Times New Roman" pitchFamily="18" charset="0"/>
                <a:cs typeface="Times New Roman" pitchFamily="18" charset="0"/>
              </a:rPr>
              <a:t>Anotace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Materiál je určen </a:t>
            </a:r>
            <a:r>
              <a:rPr lang="cs-CZ" sz="3400" smtClean="0">
                <a:latin typeface="Times New Roman" pitchFamily="18" charset="0"/>
                <a:cs typeface="Times New Roman" pitchFamily="18" charset="0"/>
              </a:rPr>
              <a:t>pro </a:t>
            </a:r>
            <a:r>
              <a:rPr lang="cs-CZ" sz="340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ročník studijního oboru Provoz a ekonomika dopravy,  předmětu  Manipulace s materiálem, inovuje výuku použitím multimediálních pomůcek – prezentace s názornými obrázky doplněných textem podporujícím výklad učitele.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alt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altLang="cs-CZ" sz="57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                              a atraktivnost výuky a zároveň jej mohou využívat žáci pro domácí přípravu na výuku.</a:t>
            </a:r>
          </a:p>
          <a:p>
            <a:pPr>
              <a:buNone/>
            </a:pPr>
            <a:r>
              <a:rPr lang="cs-CZ" sz="3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Pro možnost plného využití materiálu je potřebné být připojen k internetu.</a:t>
            </a: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043608" y="260648"/>
            <a:ext cx="6896100" cy="14404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1772816"/>
            <a:ext cx="8153400" cy="446449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7200" b="1" dirty="0" smtClean="0"/>
              <a:t>MATERIÁLY </a:t>
            </a:r>
            <a:br>
              <a:rPr lang="cs-CZ" sz="7200" b="1" dirty="0" smtClean="0"/>
            </a:br>
            <a:r>
              <a:rPr lang="cs-CZ" sz="7200" b="1" dirty="0" smtClean="0"/>
              <a:t>A </a:t>
            </a:r>
            <a:br>
              <a:rPr lang="cs-CZ" sz="7200" b="1" dirty="0" smtClean="0"/>
            </a:br>
            <a:r>
              <a:rPr lang="cs-CZ" sz="7200" b="1" dirty="0" smtClean="0"/>
              <a:t>KONSTRUKCE OBALŮ</a:t>
            </a:r>
            <a:endParaRPr lang="cs-CZ" sz="72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Konstrukce obalů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772816"/>
            <a:ext cx="8153400" cy="4680520"/>
          </a:xfrm>
        </p:spPr>
        <p:txBody>
          <a:bodyPr>
            <a:normAutofit lnSpcReduction="10000"/>
          </a:bodyPr>
          <a:lstStyle/>
          <a:p>
            <a:r>
              <a:rPr lang="cs-CZ" sz="2600" dirty="0" smtClean="0">
                <a:latin typeface="Georgia" pitchFamily="18" charset="0"/>
              </a:rPr>
              <a:t>je dána jeho základní funkcí</a:t>
            </a:r>
          </a:p>
          <a:p>
            <a:r>
              <a:rPr lang="cs-CZ" sz="2600" dirty="0" smtClean="0">
                <a:latin typeface="Georgia" pitchFamily="18" charset="0"/>
              </a:rPr>
              <a:t>konstrukce závisí na: 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>
                <a:latin typeface="Georgia" pitchFamily="18" charset="0"/>
              </a:rPr>
              <a:t>materiálu  zboží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>
                <a:latin typeface="Georgia" pitchFamily="18" charset="0"/>
              </a:rPr>
              <a:t>druhu (typu) zboží</a:t>
            </a:r>
          </a:p>
          <a:p>
            <a:endParaRPr lang="cs-CZ" sz="2600" dirty="0" smtClean="0">
              <a:latin typeface="Georgia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600" dirty="0" smtClean="0">
                <a:latin typeface="Georgia" pitchFamily="18" charset="0"/>
              </a:rPr>
              <a:t>konstrukce musí odpovídat možným rizikům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>
                <a:latin typeface="Georgia" pitchFamily="18" charset="0"/>
              </a:rPr>
              <a:t>dle druhu zboží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>
                <a:latin typeface="Georgia" pitchFamily="18" charset="0"/>
              </a:rPr>
              <a:t>dle způsobu zacházení</a:t>
            </a:r>
          </a:p>
          <a:p>
            <a:pPr>
              <a:buNone/>
            </a:pPr>
            <a:r>
              <a:rPr lang="cs-CZ" sz="2600" dirty="0" smtClean="0">
                <a:latin typeface="Calibri"/>
              </a:rPr>
              <a:t>    (</a:t>
            </a:r>
            <a:r>
              <a:rPr lang="cs-CZ" sz="2600" dirty="0" smtClean="0">
                <a:latin typeface="Georgia" pitchFamily="18" charset="0"/>
              </a:rPr>
              <a:t>manipulace, přeprava, skladování, prodej, ochrana zboží před škodlivými vlivy)</a:t>
            </a:r>
          </a:p>
          <a:p>
            <a:pPr>
              <a:buFont typeface="Wingdings" pitchFamily="2" charset="2"/>
              <a:buChar char="§"/>
            </a:pPr>
            <a:endParaRPr lang="cs-CZ" sz="2600" dirty="0" smtClean="0">
              <a:latin typeface="Georgia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600" dirty="0" smtClean="0"/>
              <a:t>Faktory ovlivňující konstrukci obalu                        a jeho kvalitu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609600" y="1844823"/>
            <a:ext cx="3886200" cy="4316743"/>
          </a:xfrm>
        </p:spPr>
        <p:txBody>
          <a:bodyPr>
            <a:normAutofit/>
          </a:bodyPr>
          <a:lstStyle/>
          <a:p>
            <a:pPr lvl="0"/>
            <a:r>
              <a:rPr lang="cs-CZ" sz="2600" dirty="0" smtClean="0">
                <a:latin typeface="Georgia" pitchFamily="18" charset="0"/>
              </a:rPr>
              <a:t>doba přepravy                               a přepravní vzdálenost</a:t>
            </a:r>
          </a:p>
          <a:p>
            <a:pPr lvl="0"/>
            <a:r>
              <a:rPr lang="cs-CZ" sz="2600" dirty="0" smtClean="0">
                <a:latin typeface="Georgia" pitchFamily="18" charset="0"/>
              </a:rPr>
              <a:t>množství manipulačních operací a počet různých manipulačních prostředků</a:t>
            </a:r>
          </a:p>
          <a:p>
            <a:pPr lvl="0"/>
            <a:r>
              <a:rPr lang="cs-CZ" sz="2600" dirty="0" smtClean="0">
                <a:latin typeface="Georgia" pitchFamily="18" charset="0"/>
              </a:rPr>
              <a:t>velikost vnějších zatěžujících sil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788024" y="1916832"/>
            <a:ext cx="3886200" cy="4388751"/>
          </a:xfrm>
        </p:spPr>
        <p:txBody>
          <a:bodyPr>
            <a:normAutofit/>
          </a:bodyPr>
          <a:lstStyle/>
          <a:p>
            <a:r>
              <a:rPr lang="cs-CZ" sz="2600" dirty="0" smtClean="0">
                <a:latin typeface="Georgia" pitchFamily="18" charset="0"/>
              </a:rPr>
              <a:t>velikost kmitů                                      a vibrací při přepravě</a:t>
            </a:r>
          </a:p>
          <a:p>
            <a:pPr lvl="0"/>
            <a:r>
              <a:rPr lang="cs-CZ" sz="2600" dirty="0" smtClean="0">
                <a:latin typeface="Georgia" pitchFamily="18" charset="0"/>
              </a:rPr>
              <a:t>teplotní rozdíly</a:t>
            </a:r>
          </a:p>
          <a:p>
            <a:pPr lvl="0"/>
            <a:r>
              <a:rPr lang="cs-CZ" sz="2600" dirty="0" smtClean="0">
                <a:latin typeface="Georgia" pitchFamily="18" charset="0"/>
              </a:rPr>
              <a:t>typ a druh zboží</a:t>
            </a:r>
          </a:p>
          <a:p>
            <a:r>
              <a:rPr lang="cs-CZ" sz="2600" dirty="0" smtClean="0">
                <a:latin typeface="Georgia" pitchFamily="18" charset="0"/>
              </a:rPr>
              <a:t>nebezpečí neodborného zásahu lidí a úmyslného poškození obalu z důvodu krádeže</a:t>
            </a:r>
            <a:endParaRPr lang="cs-CZ" sz="2600" dirty="0">
              <a:latin typeface="Georgia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Materiály obalů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700808"/>
            <a:ext cx="3886200" cy="4752528"/>
          </a:xfrm>
        </p:spPr>
        <p:txBody>
          <a:bodyPr>
            <a:normAutofit fontScale="55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sz="4400" b="1" dirty="0" smtClean="0">
                <a:latin typeface="Georgia" pitchFamily="18" charset="0"/>
              </a:rPr>
              <a:t>použitý materiál závisí na:</a:t>
            </a:r>
          </a:p>
          <a:p>
            <a:pPr>
              <a:buFont typeface="Wingdings" pitchFamily="2" charset="2"/>
              <a:buChar char="§"/>
            </a:pPr>
            <a:r>
              <a:rPr lang="cs-CZ" sz="4400" dirty="0" smtClean="0">
                <a:latin typeface="Georgia" pitchFamily="18" charset="0"/>
              </a:rPr>
              <a:t>hlavních funkcích obalu</a:t>
            </a:r>
          </a:p>
          <a:p>
            <a:pPr>
              <a:buFont typeface="Wingdings" pitchFamily="2" charset="2"/>
              <a:buChar char="§"/>
            </a:pPr>
            <a:r>
              <a:rPr lang="cs-CZ" sz="4400" dirty="0" smtClean="0">
                <a:latin typeface="Georgia" pitchFamily="18" charset="0"/>
              </a:rPr>
              <a:t> povaze a hodnotě baleného zboží</a:t>
            </a:r>
          </a:p>
          <a:p>
            <a:pPr>
              <a:buFont typeface="Wingdings" pitchFamily="2" charset="2"/>
              <a:buChar char="§"/>
            </a:pPr>
            <a:r>
              <a:rPr lang="cs-CZ" sz="4400" dirty="0" smtClean="0">
                <a:latin typeface="Georgia" pitchFamily="18" charset="0"/>
              </a:rPr>
              <a:t>technologii balení</a:t>
            </a:r>
          </a:p>
          <a:p>
            <a:pPr>
              <a:buFont typeface="Wingdings" pitchFamily="2" charset="2"/>
              <a:buChar char="§"/>
            </a:pPr>
            <a:r>
              <a:rPr lang="cs-CZ" sz="4400" dirty="0" smtClean="0">
                <a:latin typeface="Georgia" pitchFamily="18" charset="0"/>
              </a:rPr>
              <a:t>počtu a druzích použité dopravy</a:t>
            </a:r>
          </a:p>
          <a:p>
            <a:pPr>
              <a:buFont typeface="Wingdings" pitchFamily="2" charset="2"/>
              <a:buChar char="§"/>
            </a:pPr>
            <a:r>
              <a:rPr lang="cs-CZ" sz="4400" dirty="0" smtClean="0">
                <a:latin typeface="Georgia" pitchFamily="18" charset="0"/>
              </a:rPr>
              <a:t>klimatických podmínkách</a:t>
            </a:r>
          </a:p>
          <a:p>
            <a:pPr>
              <a:buFont typeface="Wingdings" pitchFamily="2" charset="2"/>
              <a:buChar char="§"/>
            </a:pPr>
            <a:r>
              <a:rPr lang="cs-CZ" sz="4400" dirty="0" smtClean="0">
                <a:latin typeface="Georgia" pitchFamily="18" charset="0"/>
              </a:rPr>
              <a:t> zdrojích</a:t>
            </a:r>
          </a:p>
          <a:p>
            <a:pPr>
              <a:buFont typeface="Wingdings" pitchFamily="2" charset="2"/>
              <a:buChar char="§"/>
            </a:pPr>
            <a:r>
              <a:rPr lang="cs-CZ" sz="4400" dirty="0" smtClean="0">
                <a:latin typeface="Georgia" pitchFamily="18" charset="0"/>
              </a:rPr>
              <a:t>zvyklostech a tradicích společnosti</a:t>
            </a:r>
          </a:p>
          <a:p>
            <a:endParaRPr lang="cs-CZ" sz="3400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844901" y="2348880"/>
            <a:ext cx="3886200" cy="3240360"/>
          </a:xfrm>
        </p:spPr>
        <p:txBody>
          <a:bodyPr>
            <a:normAutofit fontScale="55000" lnSpcReduction="20000"/>
          </a:bodyPr>
          <a:lstStyle/>
          <a:p>
            <a:r>
              <a:rPr lang="cs-CZ" sz="4400" b="1" dirty="0" smtClean="0">
                <a:latin typeface="Georgia" pitchFamily="18" charset="0"/>
              </a:rPr>
              <a:t>druhy materiálu:</a:t>
            </a:r>
          </a:p>
          <a:p>
            <a:pPr>
              <a:buFont typeface="Wingdings" pitchFamily="2" charset="2"/>
              <a:buChar char="§"/>
            </a:pPr>
            <a:r>
              <a:rPr lang="cs-CZ" sz="4400" dirty="0" smtClean="0">
                <a:latin typeface="Georgia" pitchFamily="18" charset="0"/>
              </a:rPr>
              <a:t>papír</a:t>
            </a:r>
          </a:p>
          <a:p>
            <a:pPr>
              <a:buFont typeface="Wingdings" pitchFamily="2" charset="2"/>
              <a:buChar char="§"/>
            </a:pPr>
            <a:r>
              <a:rPr lang="cs-CZ" sz="4400" dirty="0" smtClean="0">
                <a:latin typeface="Georgia" pitchFamily="18" charset="0"/>
              </a:rPr>
              <a:t>dřevo</a:t>
            </a:r>
          </a:p>
          <a:p>
            <a:pPr>
              <a:buFont typeface="Wingdings" pitchFamily="2" charset="2"/>
              <a:buChar char="§"/>
            </a:pPr>
            <a:r>
              <a:rPr lang="cs-CZ" sz="4400" dirty="0" smtClean="0">
                <a:latin typeface="Georgia" pitchFamily="18" charset="0"/>
              </a:rPr>
              <a:t>kovové materiály</a:t>
            </a:r>
          </a:p>
          <a:p>
            <a:pPr>
              <a:buFont typeface="Wingdings" pitchFamily="2" charset="2"/>
              <a:buChar char="§"/>
            </a:pPr>
            <a:r>
              <a:rPr lang="cs-CZ" sz="4400" dirty="0" smtClean="0">
                <a:latin typeface="Georgia" pitchFamily="18" charset="0"/>
              </a:rPr>
              <a:t>plastové materiály</a:t>
            </a:r>
          </a:p>
          <a:p>
            <a:pPr>
              <a:buFont typeface="Wingdings" pitchFamily="2" charset="2"/>
              <a:buChar char="§"/>
            </a:pPr>
            <a:r>
              <a:rPr lang="cs-CZ" sz="4400" dirty="0" smtClean="0">
                <a:latin typeface="Georgia" pitchFamily="18" charset="0"/>
              </a:rPr>
              <a:t>kombinované obaly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Materiály obalů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609600" y="2204864"/>
            <a:ext cx="3886200" cy="4392488"/>
          </a:xfrm>
        </p:spPr>
        <p:txBody>
          <a:bodyPr>
            <a:normAutofit fontScale="85000" lnSpcReduction="20000"/>
          </a:bodyPr>
          <a:lstStyle/>
          <a:p>
            <a:r>
              <a:rPr lang="cs-CZ" sz="3100" dirty="0" smtClean="0">
                <a:latin typeface="Georgia" pitchFamily="18" charset="0"/>
              </a:rPr>
              <a:t>materiál vyrobený na bázi přírodních zdrojů</a:t>
            </a:r>
          </a:p>
          <a:p>
            <a:pPr>
              <a:buFont typeface="Wingdings" pitchFamily="2" charset="2"/>
              <a:buChar char="q"/>
            </a:pPr>
            <a:r>
              <a:rPr lang="cs-CZ" sz="3100" dirty="0" smtClean="0">
                <a:latin typeface="Georgia" pitchFamily="18" charset="0"/>
              </a:rPr>
              <a:t>z obnovitelných zdrojů</a:t>
            </a:r>
          </a:p>
          <a:p>
            <a:pPr>
              <a:buFont typeface="Wingdings" pitchFamily="2" charset="2"/>
              <a:buChar char="q"/>
            </a:pPr>
            <a:r>
              <a:rPr lang="cs-CZ" sz="3100" dirty="0" smtClean="0">
                <a:latin typeface="Georgia" pitchFamily="18" charset="0"/>
              </a:rPr>
              <a:t>recyklovatelný</a:t>
            </a:r>
          </a:p>
          <a:p>
            <a:pPr>
              <a:buFont typeface="Wingdings" pitchFamily="2" charset="2"/>
              <a:buChar char="q"/>
            </a:pPr>
            <a:r>
              <a:rPr lang="cs-CZ" sz="3100" dirty="0" smtClean="0">
                <a:latin typeface="Georgia" pitchFamily="18" charset="0"/>
              </a:rPr>
              <a:t>přírodou akceptovatelný</a:t>
            </a:r>
          </a:p>
          <a:p>
            <a:pPr>
              <a:buFont typeface="Wingdings" pitchFamily="2" charset="2"/>
              <a:buChar char="q"/>
            </a:pPr>
            <a:r>
              <a:rPr lang="cs-CZ" sz="3100" dirty="0" smtClean="0">
                <a:latin typeface="Georgia" pitchFamily="18" charset="0"/>
              </a:rPr>
              <a:t>podoby:</a:t>
            </a:r>
          </a:p>
          <a:p>
            <a:pPr>
              <a:buFont typeface="Wingdings" pitchFamily="2" charset="2"/>
              <a:buChar char="§"/>
            </a:pPr>
            <a:r>
              <a:rPr lang="cs-CZ" sz="3100" dirty="0" smtClean="0">
                <a:latin typeface="Georgia" pitchFamily="18" charset="0"/>
              </a:rPr>
              <a:t>hedvábný papír, vlnitý papír, voštinový papír, upravovaný papír, papírová drť /hobliny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>
          <a:xfrm>
            <a:off x="4572000" y="2204864"/>
            <a:ext cx="4248472" cy="4653136"/>
          </a:xfrm>
        </p:spPr>
        <p:txBody>
          <a:bodyPr>
            <a:noAutofit/>
          </a:bodyPr>
          <a:lstStyle/>
          <a:p>
            <a:r>
              <a:rPr lang="cs-CZ" sz="2600" dirty="0" smtClean="0">
                <a:latin typeface="Georgia" pitchFamily="18" charset="0"/>
              </a:rPr>
              <a:t>příklady: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>
                <a:latin typeface="Georgia" pitchFamily="18" charset="0"/>
              </a:rPr>
              <a:t>sáčky, pytle, tašky, tácky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>
                <a:latin typeface="Georgia" pitchFamily="18" charset="0"/>
              </a:rPr>
              <a:t>skládatelné lepenkové obaly (skládačky)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>
                <a:latin typeface="Georgia" pitchFamily="18" charset="0"/>
              </a:rPr>
              <a:t>vinutá kartonáž (papírové trubky) 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>
                <a:latin typeface="Georgia" pitchFamily="18" charset="0"/>
              </a:rPr>
              <a:t>tzv. nasávané obaly </a:t>
            </a:r>
            <a:endParaRPr lang="cs-CZ" sz="2600" dirty="0">
              <a:latin typeface="Georgia" pitchFamily="18" charset="0"/>
            </a:endParaRPr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7778824" cy="380256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PAPÍR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Materiály obalů</a:t>
            </a:r>
            <a:endParaRPr lang="cs-CZ" sz="40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2"/>
          </p:nvPr>
        </p:nvSpPr>
        <p:spPr>
          <a:xfrm>
            <a:off x="467544" y="2438400"/>
            <a:ext cx="4028256" cy="408694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dirty="0" smtClean="0">
                <a:latin typeface="Georgia" pitchFamily="18" charset="0"/>
              </a:rPr>
              <a:t>dvě formy:</a:t>
            </a:r>
          </a:p>
          <a:p>
            <a:r>
              <a:rPr lang="cs-CZ" sz="2800" dirty="0" smtClean="0">
                <a:latin typeface="Georgia" pitchFamily="18" charset="0"/>
              </a:rPr>
              <a:t>výplňový materiál: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dřevitá vata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hobliny</a:t>
            </a:r>
          </a:p>
          <a:p>
            <a:r>
              <a:rPr lang="cs-CZ" sz="2800" dirty="0" smtClean="0">
                <a:latin typeface="Georgia" pitchFamily="18" charset="0"/>
              </a:rPr>
              <a:t>díly obalu: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překližka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dřevovláknité desky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prkna 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Georgia" pitchFamily="18" charset="0"/>
              </a:rPr>
              <a:t>trámky</a:t>
            </a:r>
          </a:p>
          <a:p>
            <a:endParaRPr lang="cs-CZ" dirty="0"/>
          </a:p>
        </p:txBody>
      </p:sp>
      <p:sp>
        <p:nvSpPr>
          <p:cNvPr id="15" name="Zástupný symbol pro obsah 14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4086944"/>
          </a:xfrm>
        </p:spPr>
        <p:txBody>
          <a:bodyPr>
            <a:normAutofit fontScale="85000" lnSpcReduction="20000"/>
          </a:bodyPr>
          <a:lstStyle/>
          <a:p>
            <a:r>
              <a:rPr lang="cs-CZ" sz="3100" dirty="0" smtClean="0">
                <a:latin typeface="Georgia" pitchFamily="18" charset="0"/>
              </a:rPr>
              <a:t>při použití kovových materiálu nutnost brát ohled na účel použití, hlavně kvůli:</a:t>
            </a:r>
          </a:p>
          <a:p>
            <a:pPr>
              <a:buFont typeface="Wingdings" pitchFamily="2" charset="2"/>
              <a:buChar char="§"/>
            </a:pPr>
            <a:r>
              <a:rPr lang="cs-CZ" sz="3100" dirty="0" smtClean="0">
                <a:latin typeface="Georgia" pitchFamily="18" charset="0"/>
              </a:rPr>
              <a:t>odolnosti </a:t>
            </a:r>
          </a:p>
          <a:p>
            <a:pPr>
              <a:buFont typeface="Wingdings" pitchFamily="2" charset="2"/>
              <a:buChar char="§"/>
            </a:pPr>
            <a:r>
              <a:rPr lang="cs-CZ" sz="3100" dirty="0" smtClean="0">
                <a:latin typeface="Georgia" pitchFamily="18" charset="0"/>
              </a:rPr>
              <a:t> zdravotní nezávadnosti</a:t>
            </a:r>
          </a:p>
          <a:p>
            <a:r>
              <a:rPr lang="cs-CZ" sz="3100" dirty="0" smtClean="0">
                <a:latin typeface="Georgia" pitchFamily="18" charset="0"/>
              </a:rPr>
              <a:t> příklady:</a:t>
            </a:r>
          </a:p>
          <a:p>
            <a:pPr>
              <a:buFont typeface="Wingdings" pitchFamily="2" charset="2"/>
              <a:buChar char="§"/>
            </a:pPr>
            <a:r>
              <a:rPr lang="cs-CZ" sz="3100" dirty="0" smtClean="0">
                <a:latin typeface="Georgia" pitchFamily="18" charset="0"/>
              </a:rPr>
              <a:t>neželezné materiály</a:t>
            </a:r>
          </a:p>
          <a:p>
            <a:pPr>
              <a:buFont typeface="Wingdings" pitchFamily="2" charset="2"/>
              <a:buChar char="§"/>
            </a:pPr>
            <a:r>
              <a:rPr lang="cs-CZ" sz="3100" dirty="0" smtClean="0">
                <a:latin typeface="Georgia" pitchFamily="18" charset="0"/>
              </a:rPr>
              <a:t>hliník, slitiny</a:t>
            </a:r>
          </a:p>
          <a:p>
            <a:pPr>
              <a:buFont typeface="Wingdings" pitchFamily="2" charset="2"/>
              <a:buChar char="§"/>
            </a:pPr>
            <a:endParaRPr lang="cs-CZ" sz="2800" dirty="0" smtClean="0">
              <a:latin typeface="Georgia" pitchFamily="18" charset="0"/>
            </a:endParaRPr>
          </a:p>
          <a:p>
            <a:endParaRPr lang="cs-CZ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18384" cy="524272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DŘEVO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731840" cy="596280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KOVOVÉ MATERIÁLY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0"/>
            <a:ext cx="8153400" cy="9807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Materiály obalů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539552" y="2276872"/>
            <a:ext cx="4392488" cy="4581128"/>
          </a:xfrm>
        </p:spPr>
        <p:txBody>
          <a:bodyPr>
            <a:normAutofit fontScale="55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sz="4700" dirty="0" smtClean="0">
                <a:latin typeface="Georgia" pitchFamily="18" charset="0"/>
              </a:rPr>
              <a:t>veliký rozsah a různé formy plastových materiálů </a:t>
            </a:r>
          </a:p>
          <a:p>
            <a:r>
              <a:rPr lang="cs-CZ" sz="4700" dirty="0" smtClean="0">
                <a:latin typeface="Georgia" pitchFamily="18" charset="0"/>
              </a:rPr>
              <a:t>druhy:</a:t>
            </a:r>
          </a:p>
          <a:p>
            <a:pPr>
              <a:buFont typeface="Wingdings" pitchFamily="2" charset="2"/>
              <a:buChar char="§"/>
            </a:pPr>
            <a:r>
              <a:rPr lang="cs-CZ" sz="4700" dirty="0" smtClean="0">
                <a:latin typeface="Georgia" pitchFamily="18" charset="0"/>
              </a:rPr>
              <a:t>měkké, pěnové, tvrdé, odolné proti poškození</a:t>
            </a:r>
          </a:p>
          <a:p>
            <a:r>
              <a:rPr lang="cs-CZ" sz="4700" dirty="0" smtClean="0">
                <a:latin typeface="Georgia" pitchFamily="18" charset="0"/>
              </a:rPr>
              <a:t>pěnové</a:t>
            </a:r>
          </a:p>
          <a:p>
            <a:pPr>
              <a:buFont typeface="Wingdings" pitchFamily="2" charset="2"/>
              <a:buChar char="§"/>
            </a:pPr>
            <a:r>
              <a:rPr lang="cs-CZ" sz="4700" dirty="0" smtClean="0">
                <a:latin typeface="Georgia" pitchFamily="18" charset="0"/>
              </a:rPr>
              <a:t>funkce: chrání výrobek před poškození (izolační obaly)</a:t>
            </a:r>
          </a:p>
          <a:p>
            <a:pPr>
              <a:buFont typeface="Wingdings" pitchFamily="2" charset="2"/>
              <a:buChar char="§"/>
            </a:pPr>
            <a:r>
              <a:rPr lang="cs-CZ" sz="4700" dirty="0" smtClean="0">
                <a:latin typeface="Georgia" pitchFamily="18" charset="0"/>
              </a:rPr>
              <a:t>sklolamináty ( pěnové materiály + skelné vlákna)</a:t>
            </a:r>
          </a:p>
          <a:p>
            <a:endParaRPr lang="cs-CZ" dirty="0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5004048" y="2438400"/>
            <a:ext cx="3816424" cy="3581400"/>
          </a:xfrm>
        </p:spPr>
        <p:txBody>
          <a:bodyPr>
            <a:normAutofit/>
          </a:bodyPr>
          <a:lstStyle/>
          <a:p>
            <a:r>
              <a:rPr lang="cs-CZ" sz="2600" dirty="0" smtClean="0">
                <a:latin typeface="Georgia" pitchFamily="18" charset="0"/>
              </a:rPr>
              <a:t>tvoří jej několik různých materiálů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>
                <a:latin typeface="Georgia" pitchFamily="18" charset="0"/>
              </a:rPr>
              <a:t>použité materiály dle specifikace a potřeby                    při přepravě, manipulaci,                   skladování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683568" y="1700808"/>
            <a:ext cx="3744416" cy="504056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PLASTOVÉ MATERIÁLY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5148064" y="1700808"/>
            <a:ext cx="3672408" cy="576064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KOMBINOVANÉ MATERIÁLY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0"/>
            <a:ext cx="8153400" cy="134076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Novodobé trendy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28800"/>
            <a:ext cx="8153400" cy="446720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600" dirty="0" smtClean="0">
                <a:latin typeface="Georgia" pitchFamily="18" charset="0"/>
              </a:rPr>
              <a:t>nové obaly a obalová technika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>
                <a:latin typeface="Georgia" pitchFamily="18" charset="0"/>
              </a:rPr>
              <a:t>vzduchové fixační podušky, fixační tělíska, papírové ochranné hrany, pěnové a bublinkové fólie, technické pěny apod.</a:t>
            </a:r>
          </a:p>
          <a:p>
            <a:pPr>
              <a:buFont typeface="Wingdings" pitchFamily="2" charset="2"/>
              <a:buChar char="§"/>
            </a:pPr>
            <a:endParaRPr lang="cs-CZ" sz="2600" dirty="0" smtClean="0">
              <a:latin typeface="Georgia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600" dirty="0" smtClean="0">
                <a:latin typeface="Georgia" pitchFamily="18" charset="0"/>
              </a:rPr>
              <a:t>důraz na nezatěžování životního prostředí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>
                <a:latin typeface="Georgia" pitchFamily="18" charset="0"/>
              </a:rPr>
              <a:t>recyklované materiály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>
                <a:latin typeface="Georgia" pitchFamily="18" charset="0"/>
              </a:rPr>
              <a:t>vratné obaly</a:t>
            </a:r>
          </a:p>
          <a:p>
            <a:pPr>
              <a:buNone/>
            </a:pPr>
            <a:endParaRPr lang="cs-CZ" sz="2600" dirty="0" smtClean="0">
              <a:latin typeface="Georgia" pitchFamily="18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600" dirty="0" smtClean="0">
                <a:latin typeface="Georgia" pitchFamily="18" charset="0"/>
              </a:rPr>
              <a:t>Zákon o obalech č. 477/2007 Sb.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Kontrolní úkoly a otázky: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628800"/>
            <a:ext cx="8153400" cy="449580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600" dirty="0" smtClean="0">
                <a:latin typeface="Georgia" pitchFamily="18" charset="0"/>
              </a:rPr>
              <a:t>Vyjmenujte čtyři faktory ovlivňující konstrukci obalu a jeho kvalitu?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600" dirty="0" smtClean="0">
                <a:latin typeface="Georgia" pitchFamily="18" charset="0"/>
              </a:rPr>
              <a:t>Podle čeho se vybírá materiál na obaly?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600" dirty="0" smtClean="0">
                <a:latin typeface="Georgia" pitchFamily="18" charset="0"/>
              </a:rPr>
              <a:t>Uveďte vždy dva příklady použití u každého druhu materiálu (např.: papír – sáčky a vinutá kartonáž)?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600" dirty="0" smtClean="0">
                <a:latin typeface="Georgia" pitchFamily="18" charset="0"/>
              </a:rPr>
              <a:t>Charakterizujte novodobé trendy v této oblasti</a:t>
            </a:r>
            <a:r>
              <a:rPr lang="cs-CZ" sz="2600" dirty="0">
                <a:latin typeface="Georgia" pitchFamily="18" charset="0"/>
              </a:rPr>
              <a:t>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153400" cy="153928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Použité zdroje: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772816"/>
            <a:ext cx="8153400" cy="4323184"/>
          </a:xfrm>
        </p:spPr>
        <p:txBody>
          <a:bodyPr/>
          <a:lstStyle/>
          <a:p>
            <a:pPr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PERNICA, Petr. </a:t>
            </a: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Logistika pro 21. století 2.díl.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1. vyd. Praha: Radix, 2005, ISBN 80-86031-59-4</a:t>
            </a:r>
          </a:p>
          <a:p>
            <a:pPr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KREJCAR, Jaroslav. </a:t>
            </a:r>
            <a:r>
              <a:rPr lang="cs-CZ" sz="2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Přepravní balení, ložení a fixace zboží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Pardubice: Univerzita Pardubice, 1998, ISBN 80-7194-142-X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</a:t>
            </a:r>
            <a:r>
              <a:rPr lang="cs-CZ" sz="2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není uvedeno jinak, použitý materiál je z vlastních zdrojů autora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301</TotalTime>
  <Words>490</Words>
  <Application>Microsoft Office PowerPoint</Application>
  <PresentationFormat>Předvádění na obrazovce (4:3)</PresentationFormat>
  <Paragraphs>117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Medián</vt:lpstr>
      <vt:lpstr>Motiv sady Office</vt:lpstr>
      <vt:lpstr>Prezentace aplikace PowerPoint</vt:lpstr>
      <vt:lpstr>Prezentace aplikace PowerPoint</vt:lpstr>
      <vt:lpstr>MATERIÁLY  A  KONSTRUKCE OBALŮ</vt:lpstr>
      <vt:lpstr>Konstrukce obalů</vt:lpstr>
      <vt:lpstr>Faktory ovlivňující konstrukci obalu                        a jeho kvalitu</vt:lpstr>
      <vt:lpstr>Materiály obalů </vt:lpstr>
      <vt:lpstr>Materiály obalů</vt:lpstr>
      <vt:lpstr>Materiály obalů</vt:lpstr>
      <vt:lpstr>  Materiály obalů  </vt:lpstr>
      <vt:lpstr>Novodobé trendy</vt:lpstr>
      <vt:lpstr>Kontrolní úkoly a otázky: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SMITKA František</dc:creator>
  <cp:lastModifiedBy>SMITKA František</cp:lastModifiedBy>
  <cp:revision>13</cp:revision>
  <dcterms:modified xsi:type="dcterms:W3CDTF">2013-11-12T07:05:31Z</dcterms:modified>
</cp:coreProperties>
</file>