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68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3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259632" y="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972507"/>
              </p:ext>
            </p:extLst>
          </p:nvPr>
        </p:nvGraphicFramePr>
        <p:xfrm>
          <a:off x="1000100" y="2357430"/>
          <a:ext cx="6929486" cy="3643908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349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VY_32_INOVACE_14_A_09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Obslužné systémy v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Rozměry, identifikace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oblalů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Josef Imrich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altLang="cs-CZ" sz="5700" dirty="0" smtClean="0">
                <a:latin typeface="Times New Roman" pitchFamily="18" charset="0"/>
                <a:cs typeface="Times New Roman" pitchFamily="18" charset="0"/>
              </a:rPr>
              <a:t>Anotace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Materiál je určen </a:t>
            </a:r>
            <a:r>
              <a:rPr lang="cs-CZ" sz="3400" smtClean="0">
                <a:latin typeface="Times New Roman" pitchFamily="18" charset="0"/>
                <a:cs typeface="Times New Roman" pitchFamily="18" charset="0"/>
              </a:rPr>
              <a:t>pro </a:t>
            </a:r>
            <a:r>
              <a:rPr lang="cs-CZ" sz="340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 předmětu  Manipulace s materiálem, inovuje výuku použitím multimediálních pomůcek – prezentace s názornými obrázky doplněných textem podporujícím výklad učitele.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alt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altLang="cs-CZ" sz="57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                              a atraktivnost výuky a zároveň jej mohou využívat žáci pro domácí přípravu na výuku.</a:t>
            </a:r>
          </a:p>
          <a:p>
            <a:pPr>
              <a:buNone/>
            </a:pPr>
            <a:r>
              <a:rPr lang="cs-CZ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Pro možnost plného využití materiálu je potřebné být připojen k internetu.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043608" y="260648"/>
            <a:ext cx="6896100" cy="1440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1700808"/>
            <a:ext cx="8153400" cy="4536504"/>
          </a:xfrm>
        </p:spPr>
        <p:txBody>
          <a:bodyPr>
            <a:normAutofit/>
          </a:bodyPr>
          <a:lstStyle/>
          <a:p>
            <a:pPr algn="ctr"/>
            <a:r>
              <a:rPr lang="cs-CZ" sz="7200" b="1" dirty="0" smtClean="0"/>
              <a:t>ROZMĚRY, IDENTIFIKACE OBALŮ</a:t>
            </a:r>
            <a:endParaRPr lang="cs-CZ" sz="7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</a:rPr>
              <a:t>Rozměry obalů</a:t>
            </a:r>
            <a:endParaRPr lang="cs-CZ" sz="4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>
            <a:noAutofit/>
          </a:bodyPr>
          <a:lstStyle/>
          <a:p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nejsou libovolné</a:t>
            </a:r>
          </a:p>
          <a:p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musí umožňovat rozměrovou návaznost jednotlivých typů obalů s vazbou na rozměry standardních palet</a:t>
            </a:r>
          </a:p>
          <a:p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základní rozměr: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ISO výchozí rozměrový modul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600 x 400 mm</a:t>
            </a:r>
          </a:p>
          <a:p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vnější rozměry: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násobky výchozího rozměrového modelu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podíly výchozího rozměrového modelu</a:t>
            </a:r>
            <a:endParaRPr lang="cs-CZ" sz="2600" dirty="0">
              <a:solidFill>
                <a:schemeClr val="bg2">
                  <a:lumMod val="25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25000"/>
                  </a:schemeClr>
                </a:solidFill>
              </a:rPr>
              <a:t>Označení obalů</a:t>
            </a:r>
            <a:endParaRPr lang="cs-CZ" sz="4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09600" y="1589566"/>
            <a:ext cx="3886200" cy="5268433"/>
          </a:xfrm>
        </p:spPr>
        <p:txBody>
          <a:bodyPr>
            <a:normAutofit fontScale="77500" lnSpcReduction="20000"/>
          </a:bodyPr>
          <a:lstStyle/>
          <a:p>
            <a:r>
              <a:rPr lang="cs-CZ" sz="3400" dirty="0" smtClean="0">
                <a:latin typeface="Georgia" pitchFamily="18" charset="0"/>
              </a:rPr>
              <a:t>označení za účelem identifikace obalů</a:t>
            </a:r>
          </a:p>
          <a:p>
            <a:pPr>
              <a:buNone/>
            </a:pPr>
            <a:endParaRPr lang="cs-CZ" sz="3400" dirty="0" smtClean="0">
              <a:latin typeface="Georgia" pitchFamily="18" charset="0"/>
            </a:endParaRPr>
          </a:p>
          <a:p>
            <a:r>
              <a:rPr lang="cs-CZ" sz="3400" b="1" dirty="0" smtClean="0">
                <a:latin typeface="Georgia" pitchFamily="18" charset="0"/>
              </a:rPr>
              <a:t>objekty označování: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výrobky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díly samotné nebo výrobky zabalené ve spotřebitelských obalech, 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manipulační a přepravní jednotky</a:t>
            </a:r>
          </a:p>
          <a:p>
            <a:pPr>
              <a:buNone/>
            </a:pPr>
            <a:r>
              <a:rPr lang="cs-CZ" sz="3400" dirty="0" smtClean="0">
                <a:latin typeface="Georgia" pitchFamily="18" charset="0"/>
              </a:rPr>
              <a:t> (přepravky, palety, kontejnery apod.).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844901" y="1589566"/>
            <a:ext cx="3886200" cy="4935777"/>
          </a:xfrm>
        </p:spPr>
        <p:txBody>
          <a:bodyPr>
            <a:normAutofit fontScale="77500" lnSpcReduction="20000"/>
          </a:bodyPr>
          <a:lstStyle/>
          <a:p>
            <a:r>
              <a:rPr lang="cs-CZ" sz="3400" b="1" dirty="0" smtClean="0">
                <a:latin typeface="Georgia" pitchFamily="18" charset="0"/>
              </a:rPr>
              <a:t>nosiči označování: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výrobek, díl nebo obal, visačka, etiketa, magnetická páska, štítek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nosič ≠objekt, nosič musí být fyzicky vázán</a:t>
            </a:r>
          </a:p>
          <a:p>
            <a:pPr>
              <a:buFont typeface="Wingdings" pitchFamily="2" charset="2"/>
              <a:buChar char="§"/>
            </a:pPr>
            <a:endParaRPr lang="cs-CZ" sz="3400" dirty="0" smtClean="0">
              <a:latin typeface="Georgia" pitchFamily="18" charset="0"/>
            </a:endParaRPr>
          </a:p>
          <a:p>
            <a:r>
              <a:rPr lang="cs-CZ" sz="3400" b="1" dirty="0" smtClean="0">
                <a:latin typeface="Georgia" pitchFamily="18" charset="0"/>
              </a:rPr>
              <a:t>typy označení: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záznam v kódu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nápis</a:t>
            </a:r>
          </a:p>
          <a:p>
            <a:pPr>
              <a:buFont typeface="Wingdings" pitchFamily="2" charset="2"/>
              <a:buChar char="§"/>
            </a:pPr>
            <a:r>
              <a:rPr lang="cs-CZ" sz="3400" dirty="0" smtClean="0">
                <a:latin typeface="Georgia" pitchFamily="18" charset="0"/>
              </a:rPr>
              <a:t>grafická značka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Identifikace obalů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556792"/>
            <a:ext cx="7848872" cy="5040560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 smtClean="0">
                <a:latin typeface="Georgia" pitchFamily="18" charset="0"/>
              </a:rPr>
              <a:t>nutno rozlišit sledování objektů od identifikace objektů</a:t>
            </a:r>
          </a:p>
          <a:p>
            <a:endParaRPr lang="cs-CZ" sz="2800" dirty="0" smtClean="0">
              <a:latin typeface="Georgia" pitchFamily="18" charset="0"/>
            </a:endParaRPr>
          </a:p>
          <a:p>
            <a:r>
              <a:rPr lang="cs-CZ" sz="2800" b="1" dirty="0" smtClean="0">
                <a:latin typeface="Georgia" pitchFamily="18" charset="0"/>
              </a:rPr>
              <a:t>sledování objektů: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informace se týkají pouze struktury objektů v čase 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např.: počet přepravek přemísťovaných dopravníkem</a:t>
            </a:r>
          </a:p>
          <a:p>
            <a:pPr>
              <a:buFont typeface="Wingdings" pitchFamily="2" charset="2"/>
              <a:buChar char="§"/>
            </a:pPr>
            <a:endParaRPr lang="cs-CZ" sz="2800" dirty="0" smtClean="0">
              <a:latin typeface="Georgia" pitchFamily="18" charset="0"/>
            </a:endParaRPr>
          </a:p>
          <a:p>
            <a:r>
              <a:rPr lang="cs-CZ" sz="2800" b="1" dirty="0" smtClean="0">
                <a:latin typeface="Georgia" pitchFamily="18" charset="0"/>
              </a:rPr>
              <a:t>identifikace objektů: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je zjišťována totožnost objektů podle fyzických znaků, podle kódu, podle nosiče dat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nejnověji – automatická identifikace</a:t>
            </a:r>
            <a:endParaRPr lang="cs-CZ" sz="28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Automatická</a:t>
            </a:r>
            <a:r>
              <a:rPr lang="cs-CZ" dirty="0" smtClean="0"/>
              <a:t> </a:t>
            </a:r>
            <a:r>
              <a:rPr lang="cs-CZ" sz="4000" dirty="0" smtClean="0"/>
              <a:t>identifikace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09600" y="1844824"/>
            <a:ext cx="3886200" cy="468051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600" b="1" dirty="0" smtClean="0">
                <a:latin typeface="Georgia" pitchFamily="18" charset="0"/>
              </a:rPr>
              <a:t>účel automatické identifikace 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usnadnění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zefektivnění práce v oblasti:</a:t>
            </a:r>
          </a:p>
          <a:p>
            <a:pPr>
              <a:buFontTx/>
              <a:buChar char="–"/>
            </a:pPr>
            <a:r>
              <a:rPr lang="cs-CZ" sz="2600" dirty="0" smtClean="0">
                <a:latin typeface="Georgia" pitchFamily="18" charset="0"/>
              </a:rPr>
              <a:t>řízení procesů</a:t>
            </a:r>
          </a:p>
          <a:p>
            <a:pPr>
              <a:buFontTx/>
              <a:buChar char="–"/>
            </a:pPr>
            <a:r>
              <a:rPr lang="cs-CZ" sz="2600" dirty="0" smtClean="0">
                <a:latin typeface="Georgia" pitchFamily="18" charset="0"/>
              </a:rPr>
              <a:t>kontrola stavu</a:t>
            </a:r>
          </a:p>
          <a:p>
            <a:pPr>
              <a:buFontTx/>
              <a:buChar char="–"/>
            </a:pPr>
            <a:r>
              <a:rPr lang="cs-CZ" sz="2600" dirty="0" smtClean="0">
                <a:latin typeface="Georgia" pitchFamily="18" charset="0"/>
              </a:rPr>
              <a:t>sběr informací</a:t>
            </a:r>
          </a:p>
          <a:p>
            <a:pPr>
              <a:buFontTx/>
              <a:buChar char="–"/>
            </a:pPr>
            <a:r>
              <a:rPr lang="cs-CZ" sz="2600" dirty="0" smtClean="0">
                <a:latin typeface="Georgia" pitchFamily="18" charset="0"/>
              </a:rPr>
              <a:t>provádění transakčních procesů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4008" y="2492895"/>
            <a:ext cx="4499992" cy="3312369"/>
          </a:xfrm>
        </p:spPr>
        <p:txBody>
          <a:bodyPr>
            <a:normAutofit/>
          </a:bodyPr>
          <a:lstStyle/>
          <a:p>
            <a:r>
              <a:rPr lang="cs-CZ" sz="2600" b="1" dirty="0" smtClean="0">
                <a:latin typeface="Georgia" pitchFamily="18" charset="0"/>
              </a:rPr>
              <a:t>typy použitých principů pro vytvoření aut. identifikací: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optický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err="1" smtClean="0">
                <a:latin typeface="Georgia" pitchFamily="18" charset="0"/>
              </a:rPr>
              <a:t>radiofrekvenční</a:t>
            </a:r>
            <a:endParaRPr lang="cs-CZ" sz="26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magnetický 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>
                <a:latin typeface="Georgia" pitchFamily="18" charset="0"/>
              </a:rPr>
              <a:t>hlasový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Příklady identifikačních nástrojů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628800"/>
            <a:ext cx="3886200" cy="4572000"/>
          </a:xfrm>
        </p:spPr>
        <p:txBody>
          <a:bodyPr>
            <a:normAutofit fontScale="85000" lnSpcReduction="10000"/>
          </a:bodyPr>
          <a:lstStyle/>
          <a:p>
            <a:r>
              <a:rPr lang="cs-CZ" sz="3100" b="1" dirty="0" smtClean="0">
                <a:latin typeface="Georgia" pitchFamily="18" charset="0"/>
              </a:rPr>
              <a:t>Čárový kód EAN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označování spotřebitelských obalů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složen z tmavších čar a světlejších mezer</a:t>
            </a:r>
          </a:p>
          <a:p>
            <a:pPr>
              <a:buNone/>
            </a:pPr>
            <a:endParaRPr lang="cs-CZ" sz="2600" dirty="0" smtClean="0">
              <a:latin typeface="Georg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13 znaků (prefix, označení výrobce,druh výrobku, kontrolní číslice)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umístění čárového kódu se řídí normami </a:t>
            </a:r>
          </a:p>
          <a:p>
            <a:pPr>
              <a:buNone/>
            </a:pPr>
            <a:r>
              <a:rPr lang="cs-CZ" sz="3100" dirty="0" smtClean="0">
                <a:latin typeface="Georgia" pitchFamily="18" charset="0"/>
              </a:rPr>
              <a:t>    (jedna obalová jednotka = jeden čárový kód)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>
                <a:latin typeface="Georgia" pitchFamily="18" charset="0"/>
              </a:rPr>
              <a:t>pro snímání kódu se používají snímače</a:t>
            </a:r>
          </a:p>
          <a:p>
            <a:endParaRPr lang="cs-CZ" dirty="0"/>
          </a:p>
        </p:txBody>
      </p:sp>
      <p:pic>
        <p:nvPicPr>
          <p:cNvPr id="4" name="Obrázek 3" descr="3459_E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645024"/>
            <a:ext cx="4248472" cy="273189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39552" y="6237313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http://www.</a:t>
            </a:r>
            <a:r>
              <a:rPr lang="cs-CZ" dirty="0" err="1" smtClean="0"/>
              <a:t>internetrecht</a:t>
            </a:r>
            <a:r>
              <a:rPr lang="cs-CZ" dirty="0" smtClean="0"/>
              <a:t>-</a:t>
            </a:r>
            <a:r>
              <a:rPr lang="cs-CZ" dirty="0" err="1" smtClean="0"/>
              <a:t>rostock.de</a:t>
            </a:r>
            <a:r>
              <a:rPr lang="cs-CZ" dirty="0" smtClean="0"/>
              <a:t>/</a:t>
            </a:r>
            <a:r>
              <a:rPr lang="cs-CZ" dirty="0" err="1" smtClean="0"/>
              <a:t>abmahnung</a:t>
            </a:r>
            <a:r>
              <a:rPr lang="cs-CZ" dirty="0" smtClean="0"/>
              <a:t>-</a:t>
            </a:r>
            <a:r>
              <a:rPr lang="cs-CZ" dirty="0" err="1" smtClean="0"/>
              <a:t>ean</a:t>
            </a:r>
            <a:r>
              <a:rPr lang="cs-CZ" dirty="0" smtClean="0"/>
              <a:t>-</a:t>
            </a:r>
            <a:r>
              <a:rPr lang="cs-CZ" dirty="0" err="1" smtClean="0"/>
              <a:t>amazon.htm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identifikačních nástrojů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772816"/>
            <a:ext cx="8153400" cy="4824536"/>
          </a:xfrm>
        </p:spPr>
        <p:txBody>
          <a:bodyPr>
            <a:normAutofit fontScale="92500" lnSpcReduction="20000"/>
          </a:bodyPr>
          <a:lstStyle/>
          <a:p>
            <a:r>
              <a:rPr lang="cs-CZ" sz="2800" b="1" dirty="0" smtClean="0">
                <a:latin typeface="Georgia" pitchFamily="18" charset="0"/>
              </a:rPr>
              <a:t>Přepravní etiketa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fyzické pojítko mezi informacemi a distribuční jednotkou s hmotným zbožím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etiketa je normovaná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tři části:</a:t>
            </a:r>
          </a:p>
          <a:p>
            <a:pPr>
              <a:buFont typeface="Georgia" pitchFamily="18" charset="0"/>
              <a:buChar char="–"/>
            </a:pPr>
            <a:r>
              <a:rPr lang="cs-CZ" sz="2800" dirty="0" smtClean="0">
                <a:latin typeface="Georgia" pitchFamily="18" charset="0"/>
              </a:rPr>
              <a:t>horní část – údaje o výrobci</a:t>
            </a:r>
          </a:p>
          <a:p>
            <a:pPr>
              <a:buFont typeface="Georgia" pitchFamily="18" charset="0"/>
              <a:buChar char="–"/>
            </a:pPr>
            <a:r>
              <a:rPr lang="cs-CZ" sz="2800" dirty="0" smtClean="0">
                <a:latin typeface="Georgia" pitchFamily="18" charset="0"/>
              </a:rPr>
              <a:t>střední část – logistické údaje</a:t>
            </a:r>
          </a:p>
          <a:p>
            <a:pPr>
              <a:buFont typeface="Georgia" pitchFamily="18" charset="0"/>
              <a:buChar char="–"/>
            </a:pPr>
            <a:r>
              <a:rPr lang="cs-CZ" sz="2800" dirty="0" smtClean="0">
                <a:latin typeface="Georgia" pitchFamily="18" charset="0"/>
              </a:rPr>
              <a:t>dolní část – čárové kódy</a:t>
            </a:r>
          </a:p>
          <a:p>
            <a:pPr>
              <a:buFont typeface="Georgia" pitchFamily="18" charset="0"/>
              <a:buChar char="–"/>
            </a:pPr>
            <a:endParaRPr lang="cs-CZ" sz="2800" dirty="0" smtClean="0">
              <a:latin typeface="Georgia" pitchFamily="18" charset="0"/>
            </a:endParaRPr>
          </a:p>
          <a:p>
            <a:r>
              <a:rPr lang="cs-CZ" sz="2800" b="1" dirty="0" smtClean="0">
                <a:latin typeface="Georgia" pitchFamily="18" charset="0"/>
              </a:rPr>
              <a:t>Písmo OCR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technologie optického rozpoznávání znaků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latin typeface="Georgia" pitchFamily="18" charset="0"/>
              </a:rPr>
              <a:t>použití při vyplňování a čtení dokumentů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craextende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052736"/>
            <a:ext cx="7920880" cy="5495046"/>
          </a:xfrm>
        </p:spPr>
      </p:pic>
      <p:sp>
        <p:nvSpPr>
          <p:cNvPr id="6" name="TextovéPole 5"/>
          <p:cNvSpPr txBox="1"/>
          <p:nvPr/>
        </p:nvSpPr>
        <p:spPr>
          <a:xfrm>
            <a:off x="0" y="6488668"/>
            <a:ext cx="377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</a:t>
            </a:r>
            <a:r>
              <a:rPr lang="cs-CZ" dirty="0" err="1" smtClean="0"/>
              <a:t>cooltext.com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33265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Georgia" pitchFamily="18" charset="0"/>
              </a:rPr>
              <a:t>Ukázka  písma OCR</a:t>
            </a:r>
            <a:endParaRPr lang="cs-CZ" sz="2400" b="1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identifikačních nástrojů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28801"/>
            <a:ext cx="4034408" cy="5229200"/>
          </a:xfrm>
        </p:spPr>
        <p:txBody>
          <a:bodyPr>
            <a:normAutofit fontScale="62500" lnSpcReduction="20000"/>
          </a:bodyPr>
          <a:lstStyle/>
          <a:p>
            <a:r>
              <a:rPr lang="cs-CZ" sz="4200" b="1" dirty="0" err="1" smtClean="0">
                <a:latin typeface="Georgia" pitchFamily="18" charset="0"/>
              </a:rPr>
              <a:t>Radiofrekvenční</a:t>
            </a:r>
            <a:r>
              <a:rPr lang="cs-CZ" sz="4200" b="1" dirty="0" smtClean="0">
                <a:latin typeface="Georgia" pitchFamily="18" charset="0"/>
              </a:rPr>
              <a:t> technologie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použití:</a:t>
            </a:r>
          </a:p>
          <a:p>
            <a:pPr>
              <a:buFont typeface="Georgia" pitchFamily="18" charset="0"/>
              <a:buChar char="–"/>
            </a:pPr>
            <a:r>
              <a:rPr lang="cs-CZ" sz="4200" dirty="0" smtClean="0">
                <a:latin typeface="Georgia" pitchFamily="18" charset="0"/>
              </a:rPr>
              <a:t>v nečistém prostředí</a:t>
            </a:r>
          </a:p>
          <a:p>
            <a:pPr>
              <a:buFont typeface="Georgia" pitchFamily="18" charset="0"/>
              <a:buChar char="–"/>
            </a:pPr>
            <a:r>
              <a:rPr lang="cs-CZ" sz="4200" dirty="0" smtClean="0">
                <a:latin typeface="Georgia" pitchFamily="18" charset="0"/>
              </a:rPr>
              <a:t>omezená viditelnost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oblast využití:</a:t>
            </a:r>
          </a:p>
          <a:p>
            <a:pPr>
              <a:buFont typeface="Georgia" pitchFamily="18" charset="0"/>
              <a:buChar char="–"/>
            </a:pPr>
            <a:r>
              <a:rPr lang="cs-CZ" sz="4200" dirty="0" smtClean="0">
                <a:latin typeface="Georgia" pitchFamily="18" charset="0"/>
              </a:rPr>
              <a:t>doprava</a:t>
            </a:r>
          </a:p>
          <a:p>
            <a:pPr>
              <a:buFont typeface="Georgia" pitchFamily="18" charset="0"/>
              <a:buChar char="–"/>
            </a:pPr>
            <a:r>
              <a:rPr lang="cs-CZ" sz="4200" dirty="0" smtClean="0">
                <a:latin typeface="Georgia" pitchFamily="18" charset="0"/>
              </a:rPr>
              <a:t>skladové hospodářství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nosiče dat:</a:t>
            </a:r>
          </a:p>
          <a:p>
            <a:pPr>
              <a:buFont typeface="Georgia" pitchFamily="18" charset="0"/>
              <a:buChar char="–"/>
            </a:pPr>
            <a:r>
              <a:rPr lang="cs-CZ" sz="4200" dirty="0" smtClean="0">
                <a:latin typeface="Georgia" pitchFamily="18" charset="0"/>
              </a:rPr>
              <a:t>identifikační štítky (</a:t>
            </a:r>
            <a:r>
              <a:rPr lang="cs-CZ" sz="4200" dirty="0" err="1" smtClean="0">
                <a:latin typeface="Georgia" pitchFamily="18" charset="0"/>
              </a:rPr>
              <a:t>transpondéry</a:t>
            </a:r>
            <a:r>
              <a:rPr lang="cs-CZ" sz="4200" dirty="0" smtClean="0">
                <a:latin typeface="Georgia" pitchFamily="18" charset="0"/>
              </a:rPr>
              <a:t>)</a:t>
            </a:r>
          </a:p>
          <a:p>
            <a:pPr>
              <a:buFont typeface="Georgia" pitchFamily="18" charset="0"/>
              <a:buChar char="–"/>
            </a:pPr>
            <a:endParaRPr lang="cs-CZ" sz="4200" dirty="0" smtClean="0">
              <a:latin typeface="Georgia" pitchFamily="18" charset="0"/>
            </a:endParaRPr>
          </a:p>
          <a:p>
            <a:pPr>
              <a:buFont typeface="Georgia" pitchFamily="18" charset="0"/>
              <a:buChar char="–"/>
            </a:pPr>
            <a:endParaRPr lang="cs-CZ" sz="3700" dirty="0" smtClean="0">
              <a:latin typeface="Georgia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844901" y="1844824"/>
            <a:ext cx="3886200" cy="4536505"/>
          </a:xfrm>
        </p:spPr>
        <p:txBody>
          <a:bodyPr>
            <a:normAutofit fontScale="62500" lnSpcReduction="20000"/>
          </a:bodyPr>
          <a:lstStyle/>
          <a:p>
            <a:pPr>
              <a:buFont typeface="Georgia" pitchFamily="18" charset="0"/>
              <a:buChar char="–"/>
            </a:pPr>
            <a:endParaRPr lang="cs-CZ" sz="3700" dirty="0" smtClean="0">
              <a:latin typeface="Georgia" pitchFamily="18" charset="0"/>
            </a:endParaRPr>
          </a:p>
          <a:p>
            <a:pPr lvl="1">
              <a:buNone/>
            </a:pPr>
            <a:r>
              <a:rPr lang="cs-CZ" sz="3900" b="1" dirty="0" err="1" smtClean="0">
                <a:latin typeface="Georgia" pitchFamily="18" charset="0"/>
              </a:rPr>
              <a:t>Transpondér</a:t>
            </a:r>
            <a:r>
              <a:rPr lang="cs-CZ" sz="3900" b="1" dirty="0" smtClean="0">
                <a:latin typeface="Georgia" pitchFamily="18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plastový štítek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obsahuje čip, možnost naprogramování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vysílač </a:t>
            </a:r>
            <a:r>
              <a:rPr lang="cs-CZ" sz="4200" dirty="0" err="1" smtClean="0">
                <a:latin typeface="Georgia" pitchFamily="18" charset="0"/>
              </a:rPr>
              <a:t>radiofrekvenčního</a:t>
            </a:r>
            <a:r>
              <a:rPr lang="cs-CZ" sz="4200" dirty="0" smtClean="0">
                <a:latin typeface="Georgia" pitchFamily="18" charset="0"/>
              </a:rPr>
              <a:t> systému</a:t>
            </a:r>
          </a:p>
          <a:p>
            <a:pPr>
              <a:buFont typeface="Wingdings" pitchFamily="2" charset="2"/>
              <a:buChar char="§"/>
            </a:pPr>
            <a:r>
              <a:rPr lang="cs-CZ" sz="4200" dirty="0" smtClean="0">
                <a:latin typeface="Georgia" pitchFamily="18" charset="0"/>
              </a:rPr>
              <a:t>možnost propojení se systémem satelitní komunikace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Kontrolní úkoly a otázky: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Mohou být rozměry obalů libovolné?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 Kolik činní základní rozměr obalů a podle čeho se řídí?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Popište rozdíl mezi sledováním objektů                          a identifikací objektů?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K čemu slouží  automatická identifikace?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Georgia" pitchFamily="18" charset="0"/>
              </a:rPr>
              <a:t>Vyberte si jeden z příkladů identifikačních nástrojů a charakterizujte jej?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>
              <a:latin typeface="Georgia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sz="2800" dirty="0" smtClean="0">
              <a:latin typeface="Georgia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sz="2800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PERNICA, Petr.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Logistika pro 21. století 2.díl.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1. vyd. Praha: Radix, 2005, ISBN 80-86031-59-4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KREJCAR, Jaroslav. </a:t>
            </a:r>
            <a:r>
              <a:rPr lang="cs-CZ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Přepravní balení, ložení a fixace zboží</a:t>
            </a:r>
            <a:r>
              <a:rPr lang="cs-C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s-CZ" sz="2800">
                <a:latin typeface="Times New Roman" panose="02020603050405020304" pitchFamily="18" charset="0"/>
                <a:cs typeface="Times New Roman" panose="02020603050405020304" pitchFamily="18" charset="0"/>
              </a:rPr>
              <a:t>Pardubice: Univerzita Pardubice, 1998, ISBN 80-7194-142-X</a:t>
            </a: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http://www.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internetrecht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rostock.de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abmahnung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ean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amazon.htm</a:t>
            </a: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http://cooltext.com/Download-Font-OCR+A+Extended</a:t>
            </a:r>
          </a:p>
          <a:p>
            <a:pPr>
              <a:buNone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930</TotalTime>
  <Words>407</Words>
  <Application>Microsoft Office PowerPoint</Application>
  <PresentationFormat>Předvádění na obrazovce (4:3)</PresentationFormat>
  <Paragraphs>124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Medián</vt:lpstr>
      <vt:lpstr>Motiv sady Office</vt:lpstr>
      <vt:lpstr>Prezentace aplikace PowerPoint</vt:lpstr>
      <vt:lpstr>Prezentace aplikace PowerPoint</vt:lpstr>
      <vt:lpstr>ROZMĚRY, IDENTIFIKACE OBALŮ</vt:lpstr>
      <vt:lpstr>Rozměry obalů</vt:lpstr>
      <vt:lpstr>Označení obalů</vt:lpstr>
      <vt:lpstr>Identifikace obalů</vt:lpstr>
      <vt:lpstr>Automatická identifikace</vt:lpstr>
      <vt:lpstr>Příklady identifikačních nástrojů</vt:lpstr>
      <vt:lpstr>Příklady identifikačních nástrojů</vt:lpstr>
      <vt:lpstr>Prezentace aplikace PowerPoint</vt:lpstr>
      <vt:lpstr>Příklady identifikačních nástrojů</vt:lpstr>
      <vt:lpstr>Kontrolní úkoly a otázky: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SMITKA František</dc:creator>
  <cp:lastModifiedBy>SMITKA František</cp:lastModifiedBy>
  <cp:revision>14</cp:revision>
  <dcterms:modified xsi:type="dcterms:W3CDTF">2013-11-12T07:06:05Z</dcterms:modified>
</cp:coreProperties>
</file>