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6" r:id="rId4"/>
    <p:sldId id="258" r:id="rId5"/>
    <p:sldId id="259" r:id="rId6"/>
    <p:sldId id="267" r:id="rId7"/>
    <p:sldId id="260" r:id="rId8"/>
    <p:sldId id="261" r:id="rId9"/>
    <p:sldId id="262" r:id="rId10"/>
    <p:sldId id="269" r:id="rId11"/>
    <p:sldId id="263" r:id="rId12"/>
    <p:sldId id="264" r:id="rId13"/>
    <p:sldId id="268" r:id="rId14"/>
    <p:sldId id="26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64390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349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VY_32_INOVACE_14_A_10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Přepravní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ložení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Materiál je určen </a:t>
            </a:r>
            <a:r>
              <a:rPr lang="cs-CZ" sz="3400" smtClean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340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učitele.</a:t>
            </a: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</a:p>
          <a:p>
            <a:endParaRPr lang="cs-CZ" dirty="0"/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079971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4806280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	</a:t>
            </a:r>
            <a:r>
              <a:rPr lang="cs-CZ" sz="7200" b="1" dirty="0" smtClean="0"/>
              <a:t>PŘEPRAVNÍ LOŽENÍ</a:t>
            </a:r>
            <a:endParaRPr lang="cs-CZ" sz="7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Podmínky 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856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600" dirty="0" smtClean="0"/>
              <a:t>nakládání a zajišťování zboží do dopravního</a:t>
            </a:r>
          </a:p>
          <a:p>
            <a:pPr>
              <a:buNone/>
            </a:pPr>
            <a:r>
              <a:rPr lang="cs-CZ" sz="2600" dirty="0" smtClean="0"/>
              <a:t>prostředku musí plnit základní tři věci: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b="1" dirty="0" smtClean="0"/>
              <a:t> ochranu před  před ztrátou a poškozením zboží</a:t>
            </a:r>
          </a:p>
          <a:p>
            <a:pPr>
              <a:buFont typeface="Wingdings" pitchFamily="2" charset="2"/>
              <a:buChar char="q"/>
            </a:pPr>
            <a:endParaRPr lang="cs-CZ" sz="2600" b="1" dirty="0" smtClean="0"/>
          </a:p>
          <a:p>
            <a:pPr>
              <a:buFont typeface="Wingdings" pitchFamily="2" charset="2"/>
              <a:buChar char="q"/>
            </a:pPr>
            <a:r>
              <a:rPr lang="cs-CZ" sz="2600" b="1" dirty="0" smtClean="0"/>
              <a:t> zamezení  škody na jiných zásilkách                              a dopravních prostředcích</a:t>
            </a:r>
          </a:p>
          <a:p>
            <a:pPr>
              <a:buFont typeface="Wingdings" pitchFamily="2" charset="2"/>
              <a:buChar char="q"/>
            </a:pPr>
            <a:endParaRPr lang="cs-CZ" sz="2600" b="1" dirty="0" smtClean="0"/>
          </a:p>
          <a:p>
            <a:pPr>
              <a:buFont typeface="Wingdings" pitchFamily="2" charset="2"/>
              <a:buChar char="q"/>
            </a:pPr>
            <a:r>
              <a:rPr lang="cs-CZ" sz="2600" b="1" dirty="0" smtClean="0"/>
              <a:t>neohrožovat osoby a bezpečnost provozu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Odpovědnost za uložení zboží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 správné uložení zboží odpovídá: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odesílat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železniční vůz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kontejner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odpovědnost není jednoznačně stanovena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silniční nákladní vozidlo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73832"/>
          </a:xfrm>
        </p:spPr>
        <p:txBody>
          <a:bodyPr/>
          <a:lstStyle/>
          <a:p>
            <a:r>
              <a:rPr lang="cs-CZ" dirty="0" smtClean="0"/>
              <a:t>Všeobecné zásady 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15719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dirty="0" smtClean="0"/>
              <a:t>před nakládkou: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zajištění způsobilost zboží k přepravě,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volba  odpovídající řadu vozu, kontejneru nebo typ nákladního automobilu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určení správný způsob uložení a zajištění nákladu, včetně fixačních prostředků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způsob nakládání a zajištění vždy v souladu                           s platnými předpisy a normami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 při nakládce: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dodržovat omezení dle technických parametrů trasy a dopravního prostředku (přepravní podmínky)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obecné platné zásady nakládky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066800"/>
          </a:xfrm>
        </p:spPr>
        <p:txBody>
          <a:bodyPr/>
          <a:lstStyle/>
          <a:p>
            <a:r>
              <a:rPr lang="cs-CZ" dirty="0" smtClean="0"/>
              <a:t>Způsobilost zboží k přepravě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600" b="1" dirty="0" smtClean="0"/>
              <a:t>způsobilost zboží k přepravě </a:t>
            </a:r>
          </a:p>
          <a:p>
            <a:pPr algn="ctr">
              <a:buNone/>
            </a:pPr>
            <a:r>
              <a:rPr lang="cs-CZ" sz="2600" b="1" dirty="0" smtClean="0"/>
              <a:t>= </a:t>
            </a:r>
          </a:p>
          <a:p>
            <a:pPr algn="ctr">
              <a:buNone/>
            </a:pPr>
            <a:r>
              <a:rPr lang="cs-CZ" sz="2600" b="1" dirty="0" smtClean="0"/>
              <a:t>odolnost zboží pro daný druh přepravy</a:t>
            </a:r>
          </a:p>
          <a:p>
            <a:pPr algn="ctr">
              <a:buNone/>
            </a:pPr>
            <a:endParaRPr lang="cs-CZ" sz="2600" b="1" dirty="0" smtClean="0"/>
          </a:p>
          <a:p>
            <a:pPr>
              <a:buNone/>
            </a:pPr>
            <a:r>
              <a:rPr lang="cs-CZ" sz="2600" dirty="0" smtClean="0"/>
              <a:t>vztahující se pojmy: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úložnost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povaha zásilek zboží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volně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ložné jednotky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přepravně technické parametry výrobku</a:t>
            </a:r>
            <a:endParaRPr lang="cs-CZ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způsoby uložení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tři základní způsoby: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Kompaktní způsob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Tuhý (nepohyblivý) způsob uložení 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Způsob umožňující klouzavé posuvy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77784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Kompaktní způsob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zásilka = kompaktní celek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zboží loženo těsně vedle sebe, mez mezer, po celé ploše dopravního prostředku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volné prostory vyplněné vhodným těsnícím materiálem nebo rozpaženy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dva druhy: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zcela kompaktní způsob ložení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částečně kompaktní způsob přepravy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23528" y="548680"/>
            <a:ext cx="4032448" cy="1008112"/>
          </a:xfrm>
        </p:spPr>
        <p:txBody>
          <a:bodyPr/>
          <a:lstStyle/>
          <a:p>
            <a:pPr algn="ctr"/>
            <a:r>
              <a:rPr lang="cs-CZ" sz="2000" dirty="0" smtClean="0"/>
              <a:t>Tuhý (nepohyblivý) způsob uložení</a:t>
            </a: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572000" y="476672"/>
            <a:ext cx="3816424" cy="1080120"/>
          </a:xfrm>
        </p:spPr>
        <p:txBody>
          <a:bodyPr/>
          <a:lstStyle/>
          <a:p>
            <a:pPr algn="ctr"/>
            <a:r>
              <a:rPr lang="cs-CZ" sz="2000" dirty="0" smtClean="0"/>
              <a:t>Způsob umožňující klouzavé posuvy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23528" y="1628800"/>
            <a:ext cx="4041648" cy="4893911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uložení pro velké, objemné zásilky (tvoří jeden kus)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zásilka se nemůže pohybovat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prostředky k zajištění – zachycení všech setrvačních sil ve všech směrech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nesmí dojít k jednostrannému zatížení vozidla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427984" y="1628800"/>
            <a:ext cx="4464496" cy="52292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ložní jednotka se může posouvat v podélném směru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vhodné pro výrobky tyčovitého a deskového tvaru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využití:</a:t>
            </a:r>
          </a:p>
          <a:p>
            <a:pPr>
              <a:buFont typeface="Georgia" pitchFamily="18" charset="0"/>
              <a:buChar char="–"/>
            </a:pPr>
            <a:r>
              <a:rPr lang="cs-CZ" sz="2800" dirty="0" smtClean="0"/>
              <a:t>železniční přeprava</a:t>
            </a:r>
          </a:p>
          <a:p>
            <a:pPr>
              <a:buFont typeface="Georgia" pitchFamily="18" charset="0"/>
              <a:buChar char="–"/>
            </a:pPr>
            <a:r>
              <a:rPr lang="cs-CZ" sz="2800" dirty="0" smtClean="0"/>
              <a:t>přeprava zboží na plošinových kontejnerech s klanicemi</a:t>
            </a:r>
          </a:p>
          <a:p>
            <a:pPr>
              <a:buFont typeface="Georgia" pitchFamily="18" charset="0"/>
              <a:buChar char="–"/>
            </a:pPr>
            <a:r>
              <a:rPr lang="cs-CZ" sz="2800" dirty="0" smtClean="0"/>
              <a:t>silniční přeprava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nesmí dojít                                       k jednostrannému zatížení vozidla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Volba základního způsobu uložení věcí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/>
              <a:t> správný způsob uložení a zajištění se určuje na základě: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technických parametrů použitého dopravního prostředku a technických údajích použité přepravní cesty,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rozměrů a množství přepravovaného zboží,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přirozené vlastnosti zboží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druhu a vlastnosti obalu, použitého při přepravě zboží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Volba základního způsobu uložení věcí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600" dirty="0" smtClean="0"/>
              <a:t> zvolený způsob musí zabezpečit: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maximální míru neporušenosti přepravovaného zboží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využití dopravního prostředku 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přiměřenou spotřebou zajišťovacích prostředků (nejnižší náklady)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zvolený způsob musí odpovídat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platným nakládacím předpisům a normám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schválením odpovídajícího orgánu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 kterých případech odpovídá za správné uložení zboží odesílatel?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Jmenujte tři všeobecné zásady před nakládkou a tři všeobecné zásady při nakládce?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Uveďte základní způsoby uložení zboží, jeden si vyberte a charakterizujte ho?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Vysvětlete, podle čeho se volí způsob uložení věcí?</a:t>
            </a:r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PERNICA, Petr.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Logistika pro 21. století 2.díl.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1. vyd. Praha: Radix, 2005, ISBN 80-86031-59-4</a:t>
            </a:r>
          </a:p>
          <a:p>
            <a:pPr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KREJCAR, Jaroslav.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Přepravní balení, ložení a fixace zboží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Pardubice: Univerzita Pardubice, 1998, ISBN 80-7194-142-X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není uvedeno jinak, použitý materiál je z vlastních zdrojů autora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496</TotalTime>
  <Words>461</Words>
  <Application>Microsoft Office PowerPoint</Application>
  <PresentationFormat>Předvádění na obrazovce (4:3)</PresentationFormat>
  <Paragraphs>115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Urbanistický</vt:lpstr>
      <vt:lpstr>Motiv sady Office</vt:lpstr>
      <vt:lpstr>Prezentace aplikace PowerPoint</vt:lpstr>
      <vt:lpstr>Prezentace aplikace PowerPoint</vt:lpstr>
      <vt:lpstr> PŘEPRAVNÍ LOŽENÍ</vt:lpstr>
      <vt:lpstr>Podmínky ložení</vt:lpstr>
      <vt:lpstr>Odpovědnost za uložení zboží</vt:lpstr>
      <vt:lpstr>Všeobecné zásady ložení</vt:lpstr>
      <vt:lpstr>Způsobilost zboží k přepravě</vt:lpstr>
      <vt:lpstr>Základní způsoby uložení zboží</vt:lpstr>
      <vt:lpstr>Prezentace aplikace PowerPoint</vt:lpstr>
      <vt:lpstr>Prezentace aplikace PowerPoint</vt:lpstr>
      <vt:lpstr>Volba základního způsobu uložení věcí</vt:lpstr>
      <vt:lpstr>Volba základního způsobu uložení věcí</vt:lpstr>
      <vt:lpstr>Kontrolní otázky a úkoly: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15</cp:revision>
  <dcterms:modified xsi:type="dcterms:W3CDTF">2013-11-12T07:06:57Z</dcterms:modified>
</cp:coreProperties>
</file>