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7" r:id="rId10"/>
    <p:sldId id="269" r:id="rId11"/>
    <p:sldId id="270" r:id="rId12"/>
    <p:sldId id="268" r:id="rId13"/>
    <p:sldId id="271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A39C0A7-B6B7-469E-8B6B-9BDEF34C453C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B008022-F23F-4E87-81D5-1365A93408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ftwaffe_(Wehrmacht)" TargetMode="External"/><Relationship Id="rId7" Type="http://schemas.openxmlformats.org/officeDocument/2006/relationships/hyperlink" Target="http://www.jiznivalassko.cz/lokalita/72/nedasov" TargetMode="External"/><Relationship Id="rId2" Type="http://schemas.openxmlformats.org/officeDocument/2006/relationships/hyperlink" Target="http://www.lidice-memorial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-stredocesky.cz/portal/odbory/kultura-a-kulturni-dedictvi/narodni-kulturni-pamatky/pamatnik-lidice.htm" TargetMode="External"/><Relationship Id="rId5" Type="http://schemas.openxmlformats.org/officeDocument/2006/relationships/hyperlink" Target="http://praha.idnes.cz/lidice-chystaji-k-70-vyroci-vyhlazeni-dokumenty-i-unikatni-audiodrama-12d-/praha-zpravy.aspx?c=A120111_1714278_praha-zpravy_jpl" TargetMode="External"/><Relationship Id="rId4" Type="http://schemas.openxmlformats.org/officeDocument/2006/relationships/hyperlink" Target="http://www.lonesentry.com/articles/ju8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872207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2. světová válka v </a:t>
            </a:r>
            <a:r>
              <a:rPr lang="cs-CZ" dirty="0" err="1" smtClean="0">
                <a:latin typeface="Comic Sans MS" pitchFamily="66" charset="0"/>
              </a:rPr>
              <a:t>Nedašově</a:t>
            </a:r>
            <a:r>
              <a:rPr lang="cs-CZ" smtClean="0">
                <a:latin typeface="Comic Sans MS" pitchFamily="66" charset="0"/>
              </a:rPr>
              <a:t/>
            </a:r>
            <a:br>
              <a:rPr lang="cs-CZ" smtClean="0">
                <a:latin typeface="Comic Sans MS" pitchFamily="66" charset="0"/>
              </a:rPr>
            </a:br>
            <a:r>
              <a:rPr lang="cs-CZ" smtClean="0">
                <a:latin typeface="Comic Sans MS" pitchFamily="66" charset="0"/>
              </a:rPr>
              <a:t>VY_32_Inovace_07SJ-4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348880"/>
            <a:ext cx="6400800" cy="1872208"/>
          </a:xfrm>
        </p:spPr>
        <p:txBody>
          <a:bodyPr/>
          <a:lstStyle/>
          <a:p>
            <a:pPr marL="448056" indent="-384048">
              <a:defRPr/>
            </a:pPr>
            <a:r>
              <a:rPr lang="cs-CZ" kern="0" dirty="0">
                <a:solidFill>
                  <a:schemeClr val="tx1"/>
                </a:solidFill>
                <a:latin typeface="Comic Sans MS" pitchFamily="66" charset="0"/>
              </a:rPr>
              <a:t>Mgr. Jana </a:t>
            </a:r>
            <a:r>
              <a:rPr lang="cs-CZ" kern="0" dirty="0" err="1">
                <a:solidFill>
                  <a:schemeClr val="tx1"/>
                </a:solidFill>
                <a:latin typeface="Comic Sans MS" pitchFamily="66" charset="0"/>
              </a:rPr>
              <a:t>Šenkeříková</a:t>
            </a:r>
            <a:endParaRPr lang="cs-CZ" kern="0" dirty="0">
              <a:solidFill>
                <a:schemeClr val="tx1"/>
              </a:solidFill>
              <a:latin typeface="Comic Sans MS" pitchFamily="66" charset="0"/>
            </a:endParaRPr>
          </a:p>
          <a:p>
            <a:pPr marL="448056" indent="-384048">
              <a:defRPr/>
            </a:pPr>
            <a:r>
              <a:rPr lang="cs-CZ" kern="0" dirty="0">
                <a:solidFill>
                  <a:schemeClr val="tx1"/>
                </a:solidFill>
                <a:latin typeface="Comic Sans MS" pitchFamily="66" charset="0"/>
              </a:rPr>
              <a:t>ZŠ A MŠ </a:t>
            </a:r>
            <a:r>
              <a:rPr lang="cs-CZ" kern="0" dirty="0" err="1">
                <a:solidFill>
                  <a:schemeClr val="tx1"/>
                </a:solidFill>
                <a:latin typeface="Comic Sans MS" pitchFamily="66" charset="0"/>
              </a:rPr>
              <a:t>Nedašov</a:t>
            </a:r>
            <a:endParaRPr lang="cs-CZ" kern="0" dirty="0">
              <a:solidFill>
                <a:schemeClr val="tx1"/>
              </a:solidFill>
              <a:latin typeface="Comic Sans MS" pitchFamily="66" charset="0"/>
            </a:endParaRPr>
          </a:p>
          <a:p>
            <a:pPr marL="448056" indent="-384048">
              <a:defRPr/>
            </a:pPr>
            <a:r>
              <a:rPr lang="cs-CZ" dirty="0">
                <a:solidFill>
                  <a:schemeClr val="tx1"/>
                </a:solidFill>
                <a:latin typeface="Comic Sans MS" pitchFamily="66" charset="0"/>
              </a:rPr>
              <a:t>Květen 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</a:rPr>
              <a:t>2012</a:t>
            </a:r>
          </a:p>
          <a:p>
            <a:pPr marL="448056" indent="-384048">
              <a:defRPr/>
            </a:pP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pPr marL="448056" indent="-384048">
              <a:defRPr/>
            </a:pPr>
            <a:endParaRPr lang="cs-CZ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4581525"/>
            <a:ext cx="7251700" cy="19288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Anotace		</a:t>
            </a:r>
            <a:r>
              <a:rPr lang="cs-CZ" b="1" dirty="0" smtClean="0"/>
              <a:t>	2. světová válka v </a:t>
            </a:r>
            <a:r>
              <a:rPr lang="cs-CZ" b="1" dirty="0" err="1" smtClean="0"/>
              <a:t>Nedašově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Autor		</a:t>
            </a:r>
            <a:r>
              <a:rPr lang="cs-CZ" b="1" dirty="0" smtClean="0"/>
              <a:t>	Mgr</a:t>
            </a:r>
            <a:r>
              <a:rPr lang="cs-CZ" b="1" dirty="0"/>
              <a:t>. Jana </a:t>
            </a:r>
            <a:r>
              <a:rPr lang="cs-CZ" b="1" dirty="0" err="1"/>
              <a:t>Šenkeříková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Jazyk		</a:t>
            </a:r>
            <a:r>
              <a:rPr lang="cs-CZ" b="1" dirty="0" smtClean="0"/>
              <a:t>	český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Očekávaný výstup	</a:t>
            </a:r>
            <a:r>
              <a:rPr lang="cs-CZ" b="1" dirty="0" smtClean="0"/>
              <a:t>	2.sv.válka v </a:t>
            </a:r>
            <a:r>
              <a:rPr lang="cs-CZ" b="1" dirty="0" err="1" smtClean="0"/>
              <a:t>Nedašově</a:t>
            </a:r>
            <a:endParaRPr lang="cs-CZ" b="1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Speciální vzdělávací potřeby	</a:t>
            </a:r>
            <a:r>
              <a:rPr lang="cs-CZ" b="1" dirty="0" smtClean="0"/>
              <a:t>Prezentace</a:t>
            </a:r>
            <a:endParaRPr lang="cs-CZ" b="1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 smtClean="0"/>
              <a:t>Klíčová slova</a:t>
            </a:r>
            <a:r>
              <a:rPr lang="cs-CZ" b="1" dirty="0"/>
              <a:t>	</a:t>
            </a:r>
            <a:r>
              <a:rPr lang="cs-CZ" b="1" dirty="0" smtClean="0"/>
              <a:t>	</a:t>
            </a:r>
            <a:r>
              <a:rPr lang="cs-CZ" b="1" dirty="0" err="1" smtClean="0"/>
              <a:t>Böhmen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Mähren</a:t>
            </a:r>
            <a:r>
              <a:rPr lang="cs-CZ" b="1" dirty="0" smtClean="0"/>
              <a:t>, </a:t>
            </a:r>
            <a:r>
              <a:rPr lang="cs-CZ" b="1" dirty="0" err="1" smtClean="0"/>
              <a:t>Raf</a:t>
            </a:r>
            <a:r>
              <a:rPr lang="cs-CZ" b="1" dirty="0" smtClean="0"/>
              <a:t>, Lidice, 		  		</a:t>
            </a:r>
            <a:r>
              <a:rPr lang="cs-CZ" b="1" dirty="0" err="1" smtClean="0"/>
              <a:t>Pearl</a:t>
            </a:r>
            <a:r>
              <a:rPr lang="cs-CZ" b="1" dirty="0" smtClean="0"/>
              <a:t> </a:t>
            </a:r>
            <a:r>
              <a:rPr lang="cs-CZ" b="1" dirty="0" err="1" smtClean="0"/>
              <a:t>Harbor</a:t>
            </a:r>
            <a:r>
              <a:rPr lang="cs-CZ" b="1" dirty="0" smtClean="0"/>
              <a:t>, Jan Novák</a:t>
            </a:r>
            <a:endParaRPr lang="cs-CZ" b="1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 smtClean="0"/>
              <a:t>Datum vyhotovení		Květen 2012</a:t>
            </a:r>
            <a:endParaRPr lang="cs-CZ" b="1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Druh učebního materiálu	Prezentace</a:t>
            </a:r>
            <a:endParaRPr lang="cs-CZ" dirty="0"/>
          </a:p>
          <a:p>
            <a:pPr marL="265176" indent="-265176">
              <a:buFont typeface="Wingdings 2"/>
              <a:buChar char=""/>
              <a:defRPr/>
            </a:pPr>
            <a:r>
              <a:rPr lang="cs-CZ" b="1" dirty="0"/>
              <a:t>Druh </a:t>
            </a:r>
            <a:r>
              <a:rPr lang="cs-CZ" b="1" dirty="0" err="1"/>
              <a:t>interaktivity</a:t>
            </a:r>
            <a:r>
              <a:rPr lang="cs-CZ" b="1" dirty="0"/>
              <a:t>		</a:t>
            </a:r>
            <a:r>
              <a:rPr lang="cs-CZ" b="1" dirty="0" smtClean="0"/>
              <a:t>Test</a:t>
            </a:r>
            <a:endParaRPr lang="cs-CZ" b="1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Cílová skupina		</a:t>
            </a:r>
            <a:r>
              <a:rPr lang="cs-CZ" b="1" dirty="0" smtClean="0"/>
              <a:t>Žák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Stupeň a typ vzdělávání	</a:t>
            </a:r>
            <a:r>
              <a:rPr lang="cs-CZ" b="1" dirty="0" smtClean="0"/>
              <a:t>Základní </a:t>
            </a:r>
            <a:r>
              <a:rPr lang="cs-CZ" b="1" dirty="0"/>
              <a:t>vzdělávání, 2. stupeň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Typická věková skupina	</a:t>
            </a:r>
            <a:r>
              <a:rPr lang="cs-CZ" b="1" dirty="0" smtClean="0"/>
              <a:t>9. </a:t>
            </a:r>
            <a:r>
              <a:rPr lang="cs-CZ" b="1" dirty="0"/>
              <a:t>ročník</a:t>
            </a:r>
            <a:endParaRPr lang="cs-CZ" dirty="0"/>
          </a:p>
          <a:p>
            <a:pPr marL="265176" indent="-265176" fontAlgn="b">
              <a:buFont typeface="Wingdings 2"/>
              <a:buChar char=""/>
              <a:defRPr/>
            </a:pPr>
            <a:r>
              <a:rPr lang="cs-CZ" b="1" dirty="0"/>
              <a:t>Celková velikost	</a:t>
            </a:r>
            <a:r>
              <a:rPr lang="cs-CZ" b="1"/>
              <a:t>	</a:t>
            </a:r>
            <a:r>
              <a:rPr lang="cs-CZ" b="1" smtClean="0"/>
              <a:t>2,81 MB</a:t>
            </a:r>
            <a:endParaRPr lang="cs-CZ" b="1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76672"/>
            <a:ext cx="6985000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764704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Franklin Gothic Demi Cond" pitchFamily="34" charset="0"/>
              </a:rPr>
              <a:t>Čechy a Morava byly 15.března 1939 okupovány hitlerovskou armádou.</a:t>
            </a:r>
          </a:p>
          <a:p>
            <a:endParaRPr lang="cs-CZ" sz="2800" dirty="0" smtClean="0">
              <a:latin typeface="Franklin Gothic Demi Cond" pitchFamily="34" charset="0"/>
            </a:endParaRPr>
          </a:p>
          <a:p>
            <a:r>
              <a:rPr lang="cs-CZ" sz="2800" dirty="0" smtClean="0">
                <a:latin typeface="Franklin Gothic Demi Cond" pitchFamily="34" charset="0"/>
              </a:rPr>
              <a:t>Nastala šestiletá doba tvrdého politického a národního útlaku. Byl zřízen Protektorát </a:t>
            </a:r>
            <a:r>
              <a:rPr lang="cs-CZ" sz="2800" dirty="0" err="1" smtClean="0">
                <a:solidFill>
                  <a:srgbClr val="FF3300"/>
                </a:solidFill>
                <a:latin typeface="Franklin Gothic Demi Cond" pitchFamily="34" charset="0"/>
              </a:rPr>
              <a:t>Böhmen</a:t>
            </a:r>
            <a:r>
              <a:rPr lang="cs-CZ" sz="2800" dirty="0" smtClean="0">
                <a:solidFill>
                  <a:srgbClr val="FF3300"/>
                </a:solidFill>
                <a:latin typeface="Franklin Gothic Demi Cond" pitchFamily="34" charset="0"/>
              </a:rPr>
              <a:t> </a:t>
            </a:r>
            <a:r>
              <a:rPr lang="cs-CZ" sz="2800" dirty="0" err="1" smtClean="0">
                <a:solidFill>
                  <a:srgbClr val="FF3300"/>
                </a:solidFill>
                <a:latin typeface="Franklin Gothic Demi Cond" pitchFamily="34" charset="0"/>
              </a:rPr>
              <a:t>und</a:t>
            </a:r>
            <a:r>
              <a:rPr lang="cs-CZ" sz="2800" dirty="0" smtClean="0">
                <a:solidFill>
                  <a:srgbClr val="FF3300"/>
                </a:solidFill>
                <a:latin typeface="Franklin Gothic Demi Cond" pitchFamily="34" charset="0"/>
              </a:rPr>
              <a:t> </a:t>
            </a:r>
            <a:r>
              <a:rPr lang="cs-CZ" sz="2800" dirty="0" err="1" smtClean="0">
                <a:solidFill>
                  <a:srgbClr val="FF3300"/>
                </a:solidFill>
                <a:latin typeface="Franklin Gothic Demi Cond" pitchFamily="34" charset="0"/>
              </a:rPr>
              <a:t>Mähren</a:t>
            </a:r>
            <a:r>
              <a:rPr lang="cs-CZ" sz="2800" dirty="0" smtClean="0">
                <a:latin typeface="Franklin Gothic Demi Cond" pitchFamily="34" charset="0"/>
              </a:rPr>
              <a:t> . </a:t>
            </a:r>
          </a:p>
          <a:p>
            <a:endParaRPr lang="cs-CZ" sz="2800" dirty="0" smtClean="0">
              <a:latin typeface="Franklin Gothic Demi Cond" pitchFamily="34" charset="0"/>
            </a:endParaRPr>
          </a:p>
          <a:p>
            <a:r>
              <a:rPr lang="cs-CZ" sz="2800" dirty="0" err="1" smtClean="0">
                <a:latin typeface="Franklin Gothic Demi Cond" pitchFamily="34" charset="0"/>
              </a:rPr>
              <a:t>Nedašov</a:t>
            </a:r>
            <a:r>
              <a:rPr lang="cs-CZ" sz="2800" dirty="0" smtClean="0">
                <a:latin typeface="Franklin Gothic Demi Cond" pitchFamily="34" charset="0"/>
              </a:rPr>
              <a:t> se stal svým chotárem pohraniční oblastí se Slovenskem, kde byl utvořen Slovenský stát.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76672"/>
            <a:ext cx="9144000" cy="5695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rgbClr val="FF3300"/>
                </a:solidFill>
                <a:latin typeface="Franklin Gothic Demi Cond" pitchFamily="34" charset="0"/>
              </a:rPr>
              <a:t>Jan Novák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4176464" cy="58326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latin typeface="Franklin Gothic Demi Cond" pitchFamily="34" charset="0"/>
              </a:rPr>
              <a:t>Narodil se v </a:t>
            </a:r>
            <a:r>
              <a:rPr lang="cs-CZ" dirty="0" err="1" smtClean="0">
                <a:latin typeface="Franklin Gothic Demi Cond" pitchFamily="34" charset="0"/>
              </a:rPr>
              <a:t>Nedašově</a:t>
            </a:r>
            <a:r>
              <a:rPr lang="cs-CZ" dirty="0" smtClean="0">
                <a:latin typeface="Franklin Gothic Demi Cond" pitchFamily="34" charset="0"/>
              </a:rPr>
              <a:t> 22.6.1914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latin typeface="Franklin Gothic Demi Cond" pitchFamily="34" charset="0"/>
              </a:rPr>
              <a:t>1936 -1938 sloužil jako telegrafista v hodnosti četaře u technické roty 28. pěšího pluku v Praze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latin typeface="Franklin Gothic Demi Cond" pitchFamily="34" charset="0"/>
              </a:rPr>
              <a:t>Od 1. října 1938 do 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latin typeface="Franklin Gothic Demi Cond" pitchFamily="34" charset="0"/>
              </a:rPr>
              <a:t>    18. listopadu 1938 se zúčastnil mobilizace v Sudetech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latin typeface="Franklin Gothic Demi Cond" pitchFamily="34" charset="0"/>
              </a:rPr>
              <a:t>Od roku 1939 byl pracovníkem Baťa závodu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latin typeface="Franklin Gothic Demi Cond" pitchFamily="34" charset="0"/>
              </a:rPr>
              <a:t>1939 byl zařazen jako gumař do oddělení určeného pro Peru</a:t>
            </a:r>
          </a:p>
          <a:p>
            <a:endParaRPr lang="cs-CZ" dirty="0"/>
          </a:p>
        </p:txBody>
      </p:sp>
      <p:pic>
        <p:nvPicPr>
          <p:cNvPr id="4" name="Picture 7" descr="AMERICA_AIRLINE_FOTO0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60350"/>
            <a:ext cx="3546475" cy="638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476672"/>
            <a:ext cx="7498080" cy="577172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Po událostech v Lidicích a </a:t>
            </a:r>
            <a:r>
              <a:rPr lang="cs-CZ" sz="2800" dirty="0" err="1" smtClean="0">
                <a:latin typeface="Franklin Gothic Demi Cond" pitchFamily="34" charset="0"/>
              </a:rPr>
              <a:t>Pearl</a:t>
            </a:r>
            <a:r>
              <a:rPr lang="cs-CZ" sz="2800" dirty="0" smtClean="0">
                <a:latin typeface="Franklin Gothic Demi Cond" pitchFamily="34" charset="0"/>
              </a:rPr>
              <a:t> </a:t>
            </a:r>
            <a:r>
              <a:rPr lang="cs-CZ" sz="2800" dirty="0" err="1" smtClean="0">
                <a:latin typeface="Franklin Gothic Demi Cond" pitchFamily="34" charset="0"/>
              </a:rPr>
              <a:t>Harboru</a:t>
            </a:r>
            <a:r>
              <a:rPr lang="cs-CZ" sz="2800" dirty="0" smtClean="0">
                <a:latin typeface="Franklin Gothic Demi Cond" pitchFamily="34" charset="0"/>
              </a:rPr>
              <a:t> se rozhodl připojit k odboji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Hlásí se do RAF, kde absolvuje telegrafický kurz, povýšen na seržanta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Odjezd na Bahamy, kde se tvoří posádky pro 311. bombardovací perutě RAF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Podnikl  více jak tři desítky operací. Ve většině operací byl v posádce jako první telegrafista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Po válce mu bylo nabídnuto setrvání v armádě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Jan Novák nepřijal a 30.6.1946 demobilizoval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latin typeface="Franklin Gothic Demi Cond" pitchFamily="34" charset="0"/>
              </a:rPr>
              <a:t>Odjel do Limy (Peru), kde pracoval v Baťově továrně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Franklin Gothic Demi Cond" pitchFamily="34" charset="0"/>
              </a:rPr>
              <a:t>1989 rehabilitován a povýšen na podplukovníka ve výslužbě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2800" dirty="0" smtClean="0">
                <a:latin typeface="Franklin Gothic Demi Cond" pitchFamily="34" charset="0"/>
              </a:rPr>
              <a:t>Zemřel 3. prosince 2010 v Peru Limě ve věku 96 let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b="1" dirty="0" err="1" smtClean="0">
                <a:solidFill>
                  <a:srgbClr val="FF3300"/>
                </a:solidFill>
                <a:latin typeface="Franklin Gothic Book" pitchFamily="34" charset="0"/>
              </a:rPr>
              <a:t>Nedašovské</a:t>
            </a:r>
            <a:r>
              <a:rPr lang="cs-CZ" sz="4400" b="1" dirty="0" smtClean="0">
                <a:solidFill>
                  <a:srgbClr val="FF3300"/>
                </a:solidFill>
                <a:latin typeface="Franklin Gothic Book" pitchFamily="34" charset="0"/>
              </a:rPr>
              <a:t> oběti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Franklin Gothic Demi Cond" pitchFamily="34" charset="0"/>
              </a:rPr>
              <a:t>	Na </a:t>
            </a:r>
            <a:r>
              <a:rPr lang="cs-CZ" dirty="0" err="1" smtClean="0">
                <a:latin typeface="Franklin Gothic Demi Cond" pitchFamily="34" charset="0"/>
              </a:rPr>
              <a:t>nedašovském</a:t>
            </a:r>
            <a:r>
              <a:rPr lang="cs-CZ" dirty="0" smtClean="0">
                <a:latin typeface="Franklin Gothic Demi Cond" pitchFamily="34" charset="0"/>
              </a:rPr>
              <a:t> hřbitově byl pochován partyzán, důstojník čs. Armády,</a:t>
            </a:r>
          </a:p>
          <a:p>
            <a:pPr algn="ctr"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r>
              <a:rPr lang="cs-CZ" dirty="0" smtClean="0">
                <a:solidFill>
                  <a:srgbClr val="FF3300"/>
                </a:solidFill>
                <a:latin typeface="Franklin Gothic Demi Cond" pitchFamily="34" charset="0"/>
              </a:rPr>
              <a:t>Bohumil </a:t>
            </a:r>
            <a:r>
              <a:rPr lang="cs-CZ" dirty="0" err="1" smtClean="0">
                <a:solidFill>
                  <a:srgbClr val="FF3300"/>
                </a:solidFill>
                <a:latin typeface="Franklin Gothic Demi Cond" pitchFamily="34" charset="0"/>
              </a:rPr>
              <a:t>Buzek</a:t>
            </a:r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Franklin Gothic Demi Cond" pitchFamily="34" charset="0"/>
              </a:rPr>
              <a:t>	zastřelený nacisty v posledních fázích války. Jeho manželka byla učitelkou zdejší školy. </a:t>
            </a:r>
          </a:p>
          <a:p>
            <a:pPr>
              <a:buNone/>
            </a:pPr>
            <a:r>
              <a:rPr lang="cs-CZ" dirty="0" smtClean="0">
                <a:latin typeface="Franklin Gothic Demi Cond" pitchFamily="34" charset="0"/>
              </a:rPr>
              <a:t>	V dnech stanného práva byl na Vsetíně zastřelen náš občan, 25 </a:t>
            </a:r>
            <a:r>
              <a:rPr lang="cs-CZ" dirty="0" err="1" smtClean="0">
                <a:latin typeface="Franklin Gothic Demi Cond" pitchFamily="34" charset="0"/>
              </a:rPr>
              <a:t>letý</a:t>
            </a:r>
            <a:endParaRPr lang="cs-CZ" dirty="0" smtClean="0">
              <a:latin typeface="Franklin Gothic Demi Cond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FF3300"/>
                </a:solidFill>
                <a:latin typeface="Franklin Gothic Demi Cond" pitchFamily="34" charset="0"/>
              </a:rPr>
              <a:t>Jindřich Šulák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5062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Shrnutí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6712"/>
            <a:ext cx="7498080" cy="541168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Napiš několik vět ke shrnutí 2. světová válka v </a:t>
            </a:r>
            <a:r>
              <a:rPr lang="cs-CZ" sz="2400" dirty="0" err="1" smtClean="0"/>
              <a:t>Nedašově</a:t>
            </a:r>
            <a:r>
              <a:rPr lang="cs-CZ" sz="2400" dirty="0" smtClean="0"/>
              <a:t>, kde se vyskytly tyto termíny.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marL="539496" indent="-457200">
              <a:buFont typeface="+mj-lt"/>
              <a:buAutoNum type="arabicPeriod"/>
            </a:pPr>
            <a:r>
              <a:rPr lang="cs-CZ" sz="2400" dirty="0" err="1" smtClean="0"/>
              <a:t>Böhmen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Mähren</a:t>
            </a:r>
            <a:endParaRPr lang="cs-CZ" sz="2400" dirty="0" smtClean="0"/>
          </a:p>
          <a:p>
            <a:pPr marL="539496" indent="-457200">
              <a:buFont typeface="+mj-lt"/>
              <a:buAutoNum type="arabicPeriod"/>
            </a:pPr>
            <a:r>
              <a:rPr lang="cs-CZ" sz="2400" dirty="0" err="1" smtClean="0"/>
              <a:t>Raf</a:t>
            </a:r>
            <a:endParaRPr lang="cs-CZ" sz="2400" dirty="0" smtClean="0"/>
          </a:p>
          <a:p>
            <a:pPr marL="539496" indent="-457200">
              <a:buFont typeface="+mj-lt"/>
              <a:buAutoNum type="arabicPeriod"/>
            </a:pPr>
            <a:r>
              <a:rPr lang="cs-CZ" sz="2400" dirty="0" smtClean="0"/>
              <a:t>Lidice</a:t>
            </a:r>
          </a:p>
          <a:p>
            <a:pPr marL="539496" indent="-457200">
              <a:buFont typeface="+mj-lt"/>
              <a:buAutoNum type="arabicPeriod"/>
            </a:pPr>
            <a:r>
              <a:rPr lang="cs-CZ" sz="2400" dirty="0" err="1" smtClean="0"/>
              <a:t>Pearl</a:t>
            </a:r>
            <a:r>
              <a:rPr lang="cs-CZ" sz="2400" dirty="0" smtClean="0"/>
              <a:t> </a:t>
            </a:r>
            <a:r>
              <a:rPr lang="cs-CZ" sz="2400" dirty="0" err="1" smtClean="0"/>
              <a:t>Harbor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err="1" smtClean="0">
                <a:solidFill>
                  <a:schemeClr val="tx1"/>
                </a:solidFill>
                <a:latin typeface="Franklin Gothic Demi Cond" pitchFamily="34" charset="0"/>
              </a:rPr>
              <a:t>Böhmen</a:t>
            </a:r>
            <a:r>
              <a:rPr lang="cs-CZ" sz="4400" dirty="0" smtClean="0">
                <a:solidFill>
                  <a:schemeClr val="tx1"/>
                </a:solidFill>
                <a:latin typeface="Franklin Gothic Demi Cond" pitchFamily="34" charset="0"/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  <a:latin typeface="Franklin Gothic Demi Cond" pitchFamily="34" charset="0"/>
              </a:rPr>
              <a:t>und</a:t>
            </a:r>
            <a:r>
              <a:rPr lang="cs-CZ" sz="4400" dirty="0" smtClean="0">
                <a:solidFill>
                  <a:schemeClr val="tx1"/>
                </a:solidFill>
                <a:latin typeface="Franklin Gothic Demi Cond" pitchFamily="34" charset="0"/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  <a:latin typeface="Franklin Gothic Demi Cond" pitchFamily="34" charset="0"/>
              </a:rPr>
              <a:t>Mähren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15. března 1939 – okupace</a:t>
            </a:r>
          </a:p>
          <a:p>
            <a:r>
              <a:rPr lang="cs-CZ" sz="2800" dirty="0" smtClean="0"/>
              <a:t>Vpád německých vojsk na zbytek území </a:t>
            </a:r>
            <a:r>
              <a:rPr lang="cs-CZ" sz="2800" dirty="0" err="1" smtClean="0"/>
              <a:t>Česko</a:t>
            </a:r>
            <a:r>
              <a:rPr lang="cs-CZ" sz="2800" dirty="0" smtClean="0"/>
              <a:t>-Slovenska a obsadila je</a:t>
            </a:r>
          </a:p>
          <a:p>
            <a:r>
              <a:rPr lang="cs-CZ" sz="2800" dirty="0" smtClean="0"/>
              <a:t>O den později Hitler vyhlásil Protektorát Čechy a Morava = připojení k Německu</a:t>
            </a:r>
          </a:p>
          <a:p>
            <a:r>
              <a:rPr lang="cs-CZ" sz="2800" dirty="0" smtClean="0"/>
              <a:t>Protektor (</a:t>
            </a:r>
            <a:r>
              <a:rPr lang="cs-CZ" sz="2800" dirty="0" err="1" smtClean="0"/>
              <a:t>Reinhard</a:t>
            </a:r>
            <a:r>
              <a:rPr lang="cs-CZ" sz="2800" dirty="0" smtClean="0"/>
              <a:t> </a:t>
            </a:r>
            <a:r>
              <a:rPr lang="cs-CZ" sz="2800" dirty="0" err="1" smtClean="0"/>
              <a:t>Heydrich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Prezident (Emil </a:t>
            </a:r>
            <a:r>
              <a:rPr lang="cs-CZ" sz="2800" dirty="0" err="1" smtClean="0"/>
              <a:t>Hácha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Říšskoněmecké a okupační úřady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RAF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400" b="1" u="sng" dirty="0" err="1" smtClean="0"/>
              <a:t>Raf</a:t>
            </a:r>
            <a:r>
              <a:rPr lang="cs-CZ" sz="2400" b="1" u="sng" dirty="0" smtClean="0"/>
              <a:t> </a:t>
            </a:r>
            <a:r>
              <a:rPr lang="cs-CZ" sz="2400" dirty="0" smtClean="0"/>
              <a:t>- </a:t>
            </a:r>
            <a:r>
              <a:rPr lang="cs-CZ" sz="2400" b="1" dirty="0" err="1" smtClean="0"/>
              <a:t>Royal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Force</a:t>
            </a:r>
            <a:r>
              <a:rPr lang="cs-CZ" sz="2400" dirty="0" smtClean="0"/>
              <a:t> (</a:t>
            </a:r>
            <a:r>
              <a:rPr lang="cs-CZ" sz="2400" b="1" dirty="0" smtClean="0"/>
              <a:t>RAF</a:t>
            </a:r>
            <a:r>
              <a:rPr lang="cs-CZ" sz="2400" dirty="0" smtClean="0"/>
              <a:t>)</a:t>
            </a:r>
          </a:p>
          <a:p>
            <a:pPr lvl="0"/>
            <a:r>
              <a:rPr lang="cs-CZ" sz="2400" dirty="0" smtClean="0"/>
              <a:t>Vojenské letectvo britských ozbrojených sil. Jde o nejstarší nezávislé vojenské letectvo na světě, které vzniklo 1. dubna 1918</a:t>
            </a:r>
          </a:p>
          <a:p>
            <a:pPr lvl="0"/>
            <a:r>
              <a:rPr lang="cs-CZ" sz="2400" dirty="0" smtClean="0"/>
              <a:t>RAF od té doby hrálo významnou roli v britské vojenské historii, především během druhé světové války. </a:t>
            </a:r>
          </a:p>
          <a:p>
            <a:pPr lvl="0"/>
            <a:r>
              <a:rPr lang="cs-CZ" sz="2400" dirty="0" smtClean="0"/>
              <a:t>Od července 1940 do října probíhala tzv. Bitva o Británii. </a:t>
            </a:r>
          </a:p>
          <a:p>
            <a:pPr lvl="0"/>
            <a:r>
              <a:rPr lang="cs-CZ" sz="2400" dirty="0" smtClean="0"/>
              <a:t>RAF se ubránila mnohonásobné přesile </a:t>
            </a:r>
            <a:r>
              <a:rPr lang="cs-CZ" sz="2400" dirty="0" err="1" smtClean="0"/>
              <a:t>Luftwaffe</a:t>
            </a:r>
            <a:r>
              <a:rPr lang="cs-CZ" sz="2400" dirty="0" smtClean="0"/>
              <a:t>*</a:t>
            </a:r>
            <a:r>
              <a:rPr lang="cs-CZ" sz="2400" baseline="30000" dirty="0" smtClean="0"/>
              <a:t> </a:t>
            </a:r>
            <a:r>
              <a:rPr lang="cs-CZ" sz="2400" dirty="0" smtClean="0"/>
              <a:t>a zabránila tak Hitlerovi podniknout operaci Lvoun - invazi do Británie</a:t>
            </a:r>
          </a:p>
          <a:p>
            <a:pPr lvl="0"/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2002234"/>
          </a:xfrm>
        </p:spPr>
        <p:txBody>
          <a:bodyPr>
            <a:normAutofit fontScale="90000"/>
          </a:bodyPr>
          <a:lstStyle/>
          <a:p>
            <a:r>
              <a:rPr lang="cs-CZ" b="1" dirty="0" err="1" smtClean="0"/>
              <a:t>Luftwaffe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je souhrnné označení pro německé vzdušné síly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348880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437112"/>
            <a:ext cx="2257425" cy="202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Lidice</a:t>
            </a:r>
            <a:endParaRPr lang="cs-CZ" dirty="0"/>
          </a:p>
        </p:txBody>
      </p:sp>
      <p:pic>
        <p:nvPicPr>
          <p:cNvPr id="6" name="ctl00_BodyCph_PhotogalleryClanek1_imgPreviewImg" descr="Památník Lidice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412776"/>
            <a:ext cx="5207595" cy="3721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97152"/>
            <a:ext cx="24765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340768"/>
            <a:ext cx="6096762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5486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Odkazy: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8178112" cy="584373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lidice</a:t>
            </a:r>
            <a:r>
              <a:rPr lang="cs-CZ" sz="2000" i="1" dirty="0" smtClean="0"/>
              <a:t>-</a:t>
            </a:r>
            <a:r>
              <a:rPr lang="cs-CZ" sz="2000" i="1" dirty="0" err="1" smtClean="0"/>
              <a:t>memoriahttp</a:t>
            </a:r>
            <a:r>
              <a:rPr lang="cs-CZ" sz="2000" i="1" dirty="0" smtClean="0"/>
              <a:t>://www.</a:t>
            </a:r>
            <a:r>
              <a:rPr lang="cs-CZ" sz="2000" i="1" dirty="0" err="1" smtClean="0"/>
              <a:t>nedasov.cz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cestne</a:t>
            </a:r>
            <a:r>
              <a:rPr lang="cs-CZ" sz="2000" i="1" dirty="0" smtClean="0"/>
              <a:t>-</a:t>
            </a:r>
            <a:r>
              <a:rPr lang="cs-CZ" sz="2000" i="1" dirty="0" err="1" smtClean="0"/>
              <a:t>obcanstvi</a:t>
            </a:r>
            <a:r>
              <a:rPr lang="cs-CZ" sz="2000" i="1" dirty="0" smtClean="0"/>
              <a:t>/l.</a:t>
            </a:r>
            <a:r>
              <a:rPr lang="cs-CZ" sz="2000" i="1" dirty="0" err="1" smtClean="0"/>
              <a:t>cz</a:t>
            </a:r>
            <a:r>
              <a:rPr lang="cs-CZ" sz="2000" dirty="0" smtClean="0"/>
              <a:t> [online]. [cit. 5. 5. 2012]. Dostupný na WWW: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lidice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memorial.cz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smtClean="0"/>
              <a:t>     </a:t>
            </a:r>
            <a:endParaRPr lang="cs-CZ" sz="2000" dirty="0" smtClean="0"/>
          </a:p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cs.wikipedia.org</a:t>
            </a:r>
            <a:r>
              <a:rPr lang="cs-CZ" sz="2000" dirty="0" smtClean="0"/>
              <a:t> [online]. [cit. 5. 5. 2012]. Dostupný na WWW: </a:t>
            </a:r>
            <a:r>
              <a:rPr lang="cs-CZ" sz="2000" dirty="0" smtClean="0">
                <a:hlinkClick r:id="rId3"/>
              </a:rPr>
              <a:t>http://cs.wikipedia.org/wiki/Luftwaffe_(Wehrmacht</a:t>
            </a:r>
            <a:r>
              <a:rPr lang="cs-CZ" sz="2000" dirty="0" smtClean="0">
                <a:hlinkClick r:id="rId3"/>
              </a:rPr>
              <a:t>)</a:t>
            </a:r>
            <a:r>
              <a:rPr lang="cs-CZ" sz="2000" dirty="0" smtClean="0"/>
              <a:t>   </a:t>
            </a:r>
            <a:endParaRPr lang="cs-CZ" sz="2000" dirty="0" smtClean="0"/>
          </a:p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lonesentry.com</a:t>
            </a:r>
            <a:r>
              <a:rPr lang="cs-CZ" sz="2000" dirty="0" smtClean="0"/>
              <a:t> [online]. [cit. 5. 5. 2012]. Dostupný na WWW: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lonesentry.com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articles</a:t>
            </a:r>
            <a:r>
              <a:rPr lang="cs-CZ" sz="2000" dirty="0" smtClean="0">
                <a:hlinkClick r:id="rId4"/>
              </a:rPr>
              <a:t>/ju88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smtClean="0"/>
              <a:t>   </a:t>
            </a:r>
            <a:endParaRPr lang="cs-CZ" sz="2000" dirty="0" smtClean="0"/>
          </a:p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praha.idnes.cz</a:t>
            </a:r>
            <a:r>
              <a:rPr lang="cs-CZ" sz="2000" dirty="0" smtClean="0"/>
              <a:t> [online]. [cit. 5. 5. 2012]. Dostupný na WWW: </a:t>
            </a:r>
            <a:r>
              <a:rPr lang="cs-CZ" sz="2000" dirty="0" smtClean="0">
                <a:hlinkClick r:id="rId5"/>
              </a:rPr>
              <a:t>http://praha.idnes.cz/lidice-chystaji-k-70-vyroci-vyhlazeni-dokumenty-i-unikatni-audiodrama-12d-/</a:t>
            </a:r>
            <a:r>
              <a:rPr lang="cs-CZ" sz="2000" dirty="0" smtClean="0">
                <a:hlinkClick r:id="rId5"/>
              </a:rPr>
              <a:t>praha-zpravy.aspx?c=A120111_1714278_praha-zpravy_jpl</a:t>
            </a:r>
            <a:r>
              <a:rPr lang="cs-CZ" sz="2000" dirty="0" smtClean="0"/>
              <a:t>   </a:t>
            </a:r>
            <a:endParaRPr lang="cs-CZ" sz="2000" dirty="0" smtClean="0"/>
          </a:p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kr</a:t>
            </a:r>
            <a:r>
              <a:rPr lang="cs-CZ" sz="2000" i="1" dirty="0" smtClean="0"/>
              <a:t>-</a:t>
            </a:r>
            <a:r>
              <a:rPr lang="cs-CZ" sz="2000" i="1" dirty="0" err="1" smtClean="0"/>
              <a:t>stredocesky.cz</a:t>
            </a:r>
            <a:r>
              <a:rPr lang="cs-CZ" sz="2000" dirty="0" smtClean="0"/>
              <a:t> [online]. [cit 5. 5. 2012]. Dostupný na WWW: </a:t>
            </a:r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kr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stredocesky.cz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portal</a:t>
            </a:r>
            <a:r>
              <a:rPr lang="cs-CZ" sz="2000" dirty="0" smtClean="0">
                <a:hlinkClick r:id="rId6"/>
              </a:rPr>
              <a:t>/odbory/kultura-a-</a:t>
            </a:r>
            <a:r>
              <a:rPr lang="cs-CZ" sz="2000" dirty="0" err="1" smtClean="0">
                <a:hlinkClick r:id="rId6"/>
              </a:rPr>
              <a:t>kulturni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dedictvi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narodni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kulturni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pamatky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pamatnik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lidice.htm</a:t>
            </a:r>
            <a:r>
              <a:rPr lang="cs-CZ" sz="2000" dirty="0" smtClean="0"/>
              <a:t>   </a:t>
            </a:r>
            <a:endParaRPr lang="cs-CZ" sz="2000" dirty="0" smtClean="0"/>
          </a:p>
          <a:p>
            <a:r>
              <a:rPr lang="cs-CZ" sz="2000" dirty="0" smtClean="0"/>
              <a:t>NEZNÁMÝ, </a:t>
            </a:r>
            <a:r>
              <a:rPr lang="cs-CZ" sz="2000" dirty="0" err="1" smtClean="0"/>
              <a:t>Neznámý</a:t>
            </a:r>
            <a:r>
              <a:rPr lang="cs-CZ" sz="2000" dirty="0" smtClean="0"/>
              <a:t>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jiznivalassko.cz</a:t>
            </a:r>
            <a:r>
              <a:rPr lang="cs-CZ" sz="2000" dirty="0" smtClean="0"/>
              <a:t> [online]. [cit. 5. 5. 2012]. Dostupný na WWW: </a:t>
            </a:r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</a:t>
            </a:r>
            <a:r>
              <a:rPr lang="cs-CZ" sz="2000" dirty="0" err="1" smtClean="0">
                <a:hlinkClick r:id="rId7"/>
              </a:rPr>
              <a:t>jiznivalassko.cz</a:t>
            </a:r>
            <a:r>
              <a:rPr lang="cs-CZ" sz="2000" dirty="0" smtClean="0">
                <a:hlinkClick r:id="rId7"/>
              </a:rPr>
              <a:t>/lokalita/72/</a:t>
            </a:r>
            <a:r>
              <a:rPr lang="cs-CZ" sz="2000" dirty="0" err="1" smtClean="0">
                <a:hlinkClick r:id="rId7"/>
              </a:rPr>
              <a:t>nedasov</a:t>
            </a:r>
            <a:r>
              <a:rPr lang="cs-CZ" sz="2000" smtClean="0"/>
              <a:t>  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273</TotalTime>
  <Words>377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2. světová válka v Nedašově VY_32_Inovace_07SJ-4</vt:lpstr>
      <vt:lpstr>Snímek 2</vt:lpstr>
      <vt:lpstr>Snímek 3</vt:lpstr>
      <vt:lpstr>Snímek 4</vt:lpstr>
      <vt:lpstr>Snímek 5</vt:lpstr>
      <vt:lpstr>Jan Novák</vt:lpstr>
      <vt:lpstr>Snímek 7</vt:lpstr>
      <vt:lpstr>Nedašovské oběti</vt:lpstr>
      <vt:lpstr>Shrnutí   </vt:lpstr>
      <vt:lpstr>Böhmen und Mähren</vt:lpstr>
      <vt:lpstr>RAF</vt:lpstr>
      <vt:lpstr>Luftwaffe  je souhrnné označení pro německé vzdušné síly</vt:lpstr>
      <vt:lpstr>Lidice</vt:lpstr>
      <vt:lpstr>Pearl Harbor</vt:lpstr>
      <vt:lpstr>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2. světová válka v Nedašově VY_32_Inovace_07 ŠJ - 4</dc:title>
  <dc:creator>SENKJA-NB</dc:creator>
  <cp:lastModifiedBy>Nanakova-NB</cp:lastModifiedBy>
  <cp:revision>56</cp:revision>
  <dcterms:created xsi:type="dcterms:W3CDTF">2012-05-01T05:12:21Z</dcterms:created>
  <dcterms:modified xsi:type="dcterms:W3CDTF">2013-09-21T19:19:29Z</dcterms:modified>
</cp:coreProperties>
</file>