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7" r:id="rId9"/>
    <p:sldId id="270" r:id="rId10"/>
    <p:sldId id="263" r:id="rId11"/>
    <p:sldId id="268" r:id="rId12"/>
    <p:sldId id="269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6CD6EB4D-1EF5-43C2-A206-3417D5B76C98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CC06544-2FFC-4669-A9E8-3278F49B3FD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Povrch krychle a kvádru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VY_32_Inovace_18SOU-2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000372"/>
            <a:ext cx="57531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00100" y="1000108"/>
            <a:ext cx="1218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1071538" y="1428736"/>
            <a:ext cx="7500990" cy="433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Anotace: výpočet povrchu krychle a kvádru, sestrojení sítě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             kvádru a krychle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Mgr.Ludmila</a:t>
            </a:r>
            <a:r>
              <a:rPr lang="cs-CZ" dirty="0" smtClean="0"/>
              <a:t> </a:t>
            </a:r>
            <a:r>
              <a:rPr lang="cs-CZ" dirty="0" err="1" smtClean="0"/>
              <a:t>Souralová</a:t>
            </a:r>
            <a:endParaRPr lang="cs-CZ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Jazyk: </a:t>
            </a:r>
            <a:r>
              <a:rPr lang="cs-CZ" dirty="0" smtClean="0"/>
              <a:t>čeština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Datum zhotovení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květen 2012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Očekávaný výstup</a:t>
            </a:r>
            <a:r>
              <a:rPr lang="cs-CZ" b="1" dirty="0" smtClean="0">
                <a:solidFill>
                  <a:srgbClr val="FF0000"/>
                </a:solidFill>
              </a:rPr>
              <a:t>: </a:t>
            </a:r>
            <a:r>
              <a:rPr lang="cs-CZ" dirty="0" smtClean="0"/>
              <a:t>upevnění a procvičení znalostí výpočtu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                                    povrchu  krychle a kvádru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Speciální vzdělávací potřeby</a:t>
            </a:r>
            <a:r>
              <a:rPr lang="cs-CZ" b="1" dirty="0" smtClean="0">
                <a:solidFill>
                  <a:srgbClr val="FF0000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 žádné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Klíčová slova: </a:t>
            </a:r>
            <a:r>
              <a:rPr lang="cs-CZ" dirty="0" smtClean="0"/>
              <a:t>krychle, kvádr, sítě, povrch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Druh učebního materiálu: </a:t>
            </a:r>
            <a:r>
              <a:rPr lang="cs-CZ" dirty="0" smtClean="0"/>
              <a:t>prezentace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Druh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interaktivity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cs-CZ" dirty="0" smtClean="0"/>
              <a:t>aktivita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Cílová skupina: </a:t>
            </a:r>
            <a:r>
              <a:rPr lang="cs-CZ" dirty="0" smtClean="0"/>
              <a:t>žák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Stupeň a typ vzdělávání: </a:t>
            </a:r>
            <a:r>
              <a:rPr lang="cs-CZ" dirty="0" smtClean="0"/>
              <a:t>základní vzdělávání – pro druhý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                                                  stupeň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Typická věková skupina: </a:t>
            </a:r>
            <a:r>
              <a:rPr lang="cs-CZ" dirty="0" smtClean="0"/>
              <a:t>6.ročník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 dirty="0" smtClean="0"/>
              <a:t>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Celková velikost: </a:t>
            </a:r>
            <a:r>
              <a:rPr lang="cs-CZ" dirty="0" smtClean="0"/>
              <a:t>177kB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71670" y="1785926"/>
            <a:ext cx="129715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Krychle:</a:t>
            </a:r>
          </a:p>
          <a:p>
            <a:endParaRPr lang="cs-CZ" dirty="0"/>
          </a:p>
        </p:txBody>
      </p:sp>
      <p:sp>
        <p:nvSpPr>
          <p:cNvPr id="3" name="Krychle 2"/>
          <p:cNvSpPr/>
          <p:nvPr/>
        </p:nvSpPr>
        <p:spPr>
          <a:xfrm>
            <a:off x="1928794" y="3071810"/>
            <a:ext cx="1071570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500562" y="2000240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Kvádr:</a:t>
            </a:r>
            <a:endParaRPr lang="cs-CZ" sz="24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Krychle 6"/>
          <p:cNvSpPr/>
          <p:nvPr/>
        </p:nvSpPr>
        <p:spPr>
          <a:xfrm>
            <a:off x="5857884" y="3357562"/>
            <a:ext cx="171451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7290" y="1142984"/>
            <a:ext cx="1600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Síť kvádru</a:t>
            </a:r>
            <a:endParaRPr lang="cs-CZ" sz="24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285852" y="2214554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285852" y="2214554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071670" y="2214554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857488" y="2214554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43306" y="2214554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857488" y="1285860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857488" y="3143248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00100" y="257174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 flipH="1">
            <a:off x="1597324" y="328612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57422" y="3357562"/>
            <a:ext cx="71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43174" y="364331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 flipH="1">
            <a:off x="3214678" y="4214818"/>
            <a:ext cx="71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43043" y="1785926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357422" y="178592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86182" y="350043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00562" y="2571744"/>
            <a:ext cx="188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000496" y="321468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071934" y="178592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714744" y="157161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214678" y="85723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643174" y="157161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572132" y="714356"/>
            <a:ext cx="1654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Sít kvádru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929454" y="1357298"/>
            <a:ext cx="91440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přední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929454" y="1857364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levá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929454" y="2285992"/>
            <a:ext cx="91440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zadní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6929454" y="2857496"/>
            <a:ext cx="91440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pravá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572264" y="2285992"/>
            <a:ext cx="342896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cs-CZ" sz="1200" dirty="0" smtClean="0">
                <a:latin typeface="Arial" pitchFamily="34" charset="0"/>
                <a:cs typeface="Arial" pitchFamily="34" charset="0"/>
              </a:rPr>
              <a:t>dolní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7858148" y="2285992"/>
            <a:ext cx="35719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cs-CZ" sz="1200" dirty="0" smtClean="0">
                <a:latin typeface="Arial" pitchFamily="34" charset="0"/>
                <a:cs typeface="Arial" pitchFamily="34" charset="0"/>
              </a:rPr>
              <a:t>horní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58082" y="928670"/>
            <a:ext cx="71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715140" y="142873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715140" y="1857364"/>
            <a:ext cx="32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572264" y="2071678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b</a:t>
            </a:r>
            <a:endParaRPr lang="cs-CZ" sz="1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429388" y="2357430"/>
            <a:ext cx="142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643702" y="2786058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b</a:t>
            </a:r>
            <a:endParaRPr lang="cs-CZ" sz="1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643702" y="3000372"/>
            <a:ext cx="32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286644" y="3286124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1"/>
      <p:bldP spid="14" grpId="0"/>
      <p:bldP spid="16" grpId="0"/>
      <p:bldP spid="18" grpId="0"/>
      <p:bldP spid="19" grpId="0"/>
      <p:bldP spid="20" grpId="0"/>
      <p:bldP spid="21" grpId="0"/>
      <p:bldP spid="24" grpId="1"/>
      <p:bldP spid="25" grpId="0"/>
      <p:bldP spid="26" grpId="0"/>
      <p:bldP spid="29" grpId="0"/>
      <p:bldP spid="30" grpId="0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6" grpId="0" animBg="1"/>
      <p:bldP spid="36" grpId="1" animBg="1"/>
      <p:bldP spid="37" grpId="0"/>
      <p:bldP spid="38" grpId="0"/>
      <p:bldP spid="40" grpId="1"/>
      <p:bldP spid="41" grpId="0"/>
      <p:bldP spid="42" grpId="0"/>
      <p:bldP spid="43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1500166" y="857232"/>
            <a:ext cx="2271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Povrch krychle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14942" y="2285992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000760" y="4071942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S=a.a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000760" y="3214686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S=a.a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000760" y="2285992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S=a.a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000760" y="1357298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S=a.a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786578" y="2285992"/>
            <a:ext cx="78581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7158" y="2000240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S=a.a+a.a+a.a+a.a+a.a+a.a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2227846" y="3456316"/>
            <a:ext cx="148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 smtClean="0">
                <a:solidFill>
                  <a:prstClr val="white"/>
                </a:solidFill>
              </a:rPr>
              <a:t>S= 6.a.a</a:t>
            </a:r>
            <a:endParaRPr lang="cs-CZ" sz="2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  <p:bldP spid="17" grpId="0" build="allAtOnce" animBg="1"/>
      <p:bldP spid="20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0166" y="1214422"/>
            <a:ext cx="22381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Povrch kvádru:</a:t>
            </a:r>
            <a:endParaRPr lang="cs-CZ" sz="24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571744"/>
            <a:ext cx="485772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cs-CZ" dirty="0" smtClean="0"/>
              <a:t>S=a.b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143504" y="1928802"/>
            <a:ext cx="135732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</a:t>
            </a:r>
            <a:r>
              <a:rPr lang="cs-CZ" dirty="0" err="1" smtClean="0"/>
              <a:t>b.c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143504" y="1071546"/>
            <a:ext cx="135732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S=a.c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143504" y="2571744"/>
            <a:ext cx="135732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S=a.c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143504" y="3500438"/>
            <a:ext cx="1357322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S=</a:t>
            </a:r>
            <a:r>
              <a:rPr lang="cs-CZ" dirty="0" err="1" smtClean="0"/>
              <a:t>b.c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500826" y="2571744"/>
            <a:ext cx="500066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cs-CZ" dirty="0" smtClean="0"/>
              <a:t>S=a.b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643570" y="642918"/>
            <a:ext cx="399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86314" y="1285860"/>
            <a:ext cx="32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57752" y="207167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 flipH="1">
            <a:off x="4714876" y="2143116"/>
            <a:ext cx="7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 flipH="1">
            <a:off x="4357686" y="2857496"/>
            <a:ext cx="285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1472" y="2143116"/>
            <a:ext cx="2715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 = 2. ( a.b + a.c + b . c 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108" y="1071546"/>
            <a:ext cx="382829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Výpočet:  Povrchu  krychle</a:t>
            </a:r>
          </a:p>
          <a:p>
            <a:endParaRPr lang="cs-CZ" dirty="0"/>
          </a:p>
        </p:txBody>
      </p:sp>
      <p:sp>
        <p:nvSpPr>
          <p:cNvPr id="3" name="Krychle 2"/>
          <p:cNvSpPr/>
          <p:nvPr/>
        </p:nvSpPr>
        <p:spPr>
          <a:xfrm>
            <a:off x="2000232" y="2786058"/>
            <a:ext cx="1071570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071538" y="3357562"/>
            <a:ext cx="1020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a=3cm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57818" y="2571744"/>
            <a:ext cx="1273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S= 6. a . 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29256" y="314324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S= 6. 3 . 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 flipH="1">
            <a:off x="5500693" y="3857628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S= 54 cm²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28728" y="1643050"/>
            <a:ext cx="36070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Výpočet: Povrchu kvádru</a:t>
            </a:r>
            <a:endParaRPr lang="cs-CZ" sz="24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Krychle 2"/>
          <p:cNvSpPr/>
          <p:nvPr/>
        </p:nvSpPr>
        <p:spPr>
          <a:xfrm>
            <a:off x="1428728" y="3000372"/>
            <a:ext cx="1785950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57158" y="3500438"/>
            <a:ext cx="928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c=3cm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428625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a=7cm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43240" y="4000504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b= 2cm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643438" y="3244334"/>
            <a:ext cx="3071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 = 2. ( a.b + a.c + b . c )</a:t>
            </a:r>
          </a:p>
          <a:p>
            <a:r>
              <a:rPr lang="cs-CZ" dirty="0" smtClean="0"/>
              <a:t>S = 2. ( 7.2 + 7.3 + 2.3 )</a:t>
            </a:r>
          </a:p>
          <a:p>
            <a:r>
              <a:rPr lang="cs-CZ" dirty="0" smtClean="0"/>
              <a:t>S = 2 . 41</a:t>
            </a:r>
          </a:p>
          <a:p>
            <a:r>
              <a:rPr lang="cs-CZ" dirty="0" smtClean="0"/>
              <a:t>S = 82 cm²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Zopakuj si vzorce a jednotky  povrchů krychle a kvádru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2910" y="1714488"/>
            <a:ext cx="6562181" cy="4985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Krychle 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  </a:t>
            </a:r>
            <a:r>
              <a:rPr lang="cs-CZ" dirty="0" smtClean="0"/>
              <a:t>                                             S = 6.a.a</a:t>
            </a:r>
          </a:p>
          <a:p>
            <a:endParaRPr lang="cs-CZ" dirty="0" smtClean="0"/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Kvádr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/>
              <a:t>                                                 S = 2. ( a b + a c + b c 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 m² = 100 dm² = 10 000 cm² = 1 000 </a:t>
            </a:r>
            <a:r>
              <a:rPr lang="cs-CZ" dirty="0" err="1" smtClean="0"/>
              <a:t>000</a:t>
            </a:r>
            <a:r>
              <a:rPr lang="cs-CZ" dirty="0" smtClean="0"/>
              <a:t> mm²</a:t>
            </a:r>
          </a:p>
          <a:p>
            <a:r>
              <a:rPr lang="cs-CZ" dirty="0" smtClean="0"/>
              <a:t>                  1 dm² = 100 cm² = 10 000 mm²</a:t>
            </a:r>
          </a:p>
          <a:p>
            <a:r>
              <a:rPr lang="cs-CZ" dirty="0" smtClean="0"/>
              <a:t>                                      1 cm² = 100 mm²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 mm² = 0, 01 cm² = 0,000 1 dm² = 0, 000 001 m²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Úkoly: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Krychle ABCDEFGH: a= 4 cm, S = 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= 6 . a . a</a:t>
            </a:r>
          </a:p>
          <a:p>
            <a:pPr>
              <a:buNone/>
            </a:pPr>
            <a:r>
              <a:rPr lang="cs-CZ" dirty="0" smtClean="0"/>
              <a:t>S = 6.  4 . 4 </a:t>
            </a:r>
          </a:p>
          <a:p>
            <a:pPr>
              <a:buNone/>
            </a:pPr>
            <a:r>
              <a:rPr lang="cs-CZ" dirty="0" smtClean="0"/>
              <a:t>S = 96 cm²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244280" cy="452628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Kvádr CDEFGHIJ :</a:t>
            </a:r>
          </a:p>
          <a:p>
            <a:pPr>
              <a:buNone/>
            </a:pPr>
            <a:r>
              <a:rPr lang="cs-CZ" dirty="0" smtClean="0"/>
              <a:t>a= 8 cm, b= 9 cm, </a:t>
            </a:r>
          </a:p>
          <a:p>
            <a:pPr>
              <a:buNone/>
            </a:pPr>
            <a:r>
              <a:rPr lang="cs-CZ" dirty="0" smtClean="0"/>
              <a:t>c=6cm, S = 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= 2 .(a.b + a.c +b .</a:t>
            </a:r>
            <a:r>
              <a:rPr lang="cs-CZ" dirty="0" smtClean="0"/>
              <a:t>c)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 = 2.  ( 8.9 + 8.6 + </a:t>
            </a:r>
            <a:r>
              <a:rPr lang="cs-CZ" dirty="0" smtClean="0"/>
              <a:t>9.6)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 = 2.  ( 72 + 48 + </a:t>
            </a:r>
            <a:r>
              <a:rPr lang="cs-CZ" dirty="0" smtClean="0"/>
              <a:t>54)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 = 2.  174</a:t>
            </a:r>
          </a:p>
          <a:p>
            <a:pPr>
              <a:buNone/>
            </a:pPr>
            <a:r>
              <a:rPr lang="cs-CZ" dirty="0" smtClean="0"/>
              <a:t>S = 348 cm²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Vypočítej, vyber  a přiřaď správný výsledek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 = 6.8.8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= 2. </a:t>
            </a:r>
            <a:r>
              <a:rPr lang="cs-CZ" dirty="0" smtClean="0"/>
              <a:t>(4.2+4.3+3.2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 = 2. </a:t>
            </a:r>
            <a:r>
              <a:rPr lang="cs-CZ" dirty="0" smtClean="0"/>
              <a:t>(6.8+6.7+8.7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= 6.2,5 . 2,5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37,5 cm²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384 m²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52 mm²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292 dm²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Kontrola předchozího úkolu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 = 6.8.8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= 2. </a:t>
            </a:r>
            <a:r>
              <a:rPr lang="cs-CZ" dirty="0" smtClean="0"/>
              <a:t>(4.2+4.3+3.2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 = 2. </a:t>
            </a:r>
            <a:r>
              <a:rPr lang="cs-CZ" dirty="0" smtClean="0"/>
              <a:t>(6.8+6.7+8.7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= 6.2,5 . 2,5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384 m²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52 mm²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292 dm²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37,5 cm²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6000" y="199783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Metodický list: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1.Prezentace slouží k opakování učiva. 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2.Žáci nejprve splní zadaný úkol a pak následuje kontrola 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Nástroje sady Microsoft Office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208</TotalTime>
  <Words>514</Words>
  <Application>Microsoft Office PowerPoint</Application>
  <PresentationFormat>Předvádění na obrazovce (4:3)</PresentationFormat>
  <Paragraphs>157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Lití písma</vt:lpstr>
      <vt:lpstr>Povrch krychle a kvádru VY_32_Inovace_18SOU-2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Zopakuj si vzorce a jednotky  povrchů krychle a kvádru</vt:lpstr>
      <vt:lpstr>Úkoly:</vt:lpstr>
      <vt:lpstr>Vypočítej, vyber  a přiřaď správný výsledek</vt:lpstr>
      <vt:lpstr>Kontrola předchozího úkolu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Zástupce</dc:creator>
  <cp:lastModifiedBy>Dum</cp:lastModifiedBy>
  <cp:revision>32</cp:revision>
  <dcterms:created xsi:type="dcterms:W3CDTF">2012-05-10T10:17:03Z</dcterms:created>
  <dcterms:modified xsi:type="dcterms:W3CDTF">2013-11-12T11:08:35Z</dcterms:modified>
</cp:coreProperties>
</file>