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2" r:id="rId8"/>
    <p:sldId id="263" r:id="rId9"/>
    <p:sldId id="266" r:id="rId10"/>
    <p:sldId id="273" r:id="rId11"/>
    <p:sldId id="274" r:id="rId12"/>
    <p:sldId id="271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98" autoAdjust="0"/>
    <p:restoredTop sz="94660"/>
  </p:normalViewPr>
  <p:slideViewPr>
    <p:cSldViewPr>
      <p:cViewPr varScale="1">
        <p:scale>
          <a:sx n="69" d="100"/>
          <a:sy n="69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E36DE7A-FCF4-4907-8036-2CCFFC133214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8EA18FB-ED0C-4E9F-93B1-2F18415FC4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36DE7A-FCF4-4907-8036-2CCFFC133214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A18FB-ED0C-4E9F-93B1-2F18415FC4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E36DE7A-FCF4-4907-8036-2CCFFC133214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8EA18FB-ED0C-4E9F-93B1-2F18415FC4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36DE7A-FCF4-4907-8036-2CCFFC133214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A18FB-ED0C-4E9F-93B1-2F18415FC4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36DE7A-FCF4-4907-8036-2CCFFC133214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A18FB-ED0C-4E9F-93B1-2F18415FC4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36DE7A-FCF4-4907-8036-2CCFFC133214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A18FB-ED0C-4E9F-93B1-2F18415FC4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E36DE7A-FCF4-4907-8036-2CCFFC133214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A18FB-ED0C-4E9F-93B1-2F18415FC4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36DE7A-FCF4-4907-8036-2CCFFC133214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A18FB-ED0C-4E9F-93B1-2F18415FC4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36DE7A-FCF4-4907-8036-2CCFFC133214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A18FB-ED0C-4E9F-93B1-2F18415FC4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36DE7A-FCF4-4907-8036-2CCFFC133214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A18FB-ED0C-4E9F-93B1-2F18415FC4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E36DE7A-FCF4-4907-8036-2CCFFC133214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8EA18FB-ED0C-4E9F-93B1-2F18415FC4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E36DE7A-FCF4-4907-8036-2CCFFC133214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8EA18FB-ED0C-4E9F-93B1-2F18415FC4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Úlohy na závěr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Ludmila </a:t>
            </a:r>
            <a:r>
              <a:rPr lang="cs-CZ" dirty="0" err="1" smtClean="0"/>
              <a:t>Souralová</a:t>
            </a:r>
            <a:endParaRPr lang="cs-CZ" dirty="0" smtClean="0"/>
          </a:p>
          <a:p>
            <a:r>
              <a:rPr lang="cs-CZ" dirty="0" smtClean="0"/>
              <a:t>VY_32_Inovace_20SOU-2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340768"/>
            <a:ext cx="5753100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71472" y="357166"/>
            <a:ext cx="6929486" cy="45797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Anotace: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Anotace: Úlohy na závěr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dirty="0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Mgr.Ludmila</a:t>
            </a:r>
            <a:r>
              <a:rPr lang="cs-CZ" dirty="0" smtClean="0"/>
              <a:t> </a:t>
            </a:r>
            <a:r>
              <a:rPr lang="cs-CZ" dirty="0" err="1" smtClean="0"/>
              <a:t>Souralová</a:t>
            </a:r>
            <a:endParaRPr lang="cs-CZ" dirty="0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 Jazyk: </a:t>
            </a:r>
            <a:r>
              <a:rPr lang="cs-CZ" dirty="0" smtClean="0"/>
              <a:t>čeština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Datum zhotovení</a:t>
            </a:r>
            <a:r>
              <a:rPr lang="cs-CZ" b="1" dirty="0" smtClean="0">
                <a:solidFill>
                  <a:srgbClr val="FF0000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červen 2012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Očekávaný výstup</a:t>
            </a:r>
            <a:r>
              <a:rPr lang="cs-CZ" b="1" dirty="0" smtClean="0">
                <a:solidFill>
                  <a:srgbClr val="FF0000"/>
                </a:solidFill>
              </a:rPr>
              <a:t>: </a:t>
            </a:r>
            <a:r>
              <a:rPr lang="cs-CZ" dirty="0" smtClean="0"/>
              <a:t>upevnění a procvičení znalostí výpočtu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           povrchu, objemu, převodu jednotek objemu                                   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 Speciální vzdělávací potřeby</a:t>
            </a:r>
            <a:r>
              <a:rPr lang="cs-CZ" b="1" dirty="0" smtClean="0">
                <a:solidFill>
                  <a:srgbClr val="FF0000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 žádné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Klíčová slova: </a:t>
            </a:r>
            <a:r>
              <a:rPr lang="cs-CZ" dirty="0" smtClean="0"/>
              <a:t> povrch, objem, síť, jednotky objemu                          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Druh učebního materiálu: </a:t>
            </a:r>
            <a:r>
              <a:rPr lang="cs-CZ" dirty="0" smtClean="0"/>
              <a:t>prezentace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Druh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interaktivity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: </a:t>
            </a:r>
            <a:r>
              <a:rPr lang="cs-CZ" dirty="0" smtClean="0"/>
              <a:t>aktivita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Cílová skupina: </a:t>
            </a:r>
            <a:r>
              <a:rPr lang="cs-CZ" dirty="0" smtClean="0"/>
              <a:t>žák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Stupeň a typ vzdělávání: </a:t>
            </a:r>
            <a:r>
              <a:rPr lang="cs-CZ" dirty="0" smtClean="0"/>
              <a:t>základní vzdělávání – pro druhý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                                        stupeň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Typická věková skupina: </a:t>
            </a:r>
            <a:r>
              <a:rPr lang="cs-CZ" dirty="0" smtClean="0"/>
              <a:t>6.ročník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Celková velikost</a:t>
            </a:r>
            <a:r>
              <a:rPr lang="cs-CZ" b="1" smtClean="0">
                <a:solidFill>
                  <a:schemeClr val="accent6">
                    <a:lumMod val="50000"/>
                  </a:schemeClr>
                </a:solidFill>
              </a:rPr>
              <a:t>: 184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kB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Rozhodni: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7239000" cy="484632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Které z krychlí 1,2,3 mohou mít takovou síť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411760" y="314096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283968" y="314096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47864" y="501317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47864" y="220486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347864" y="407707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347864" y="314096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3635896" y="249289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3635896" y="522920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2627784" y="335699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5940152" y="2132856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26" name="Krychle 25"/>
          <p:cNvSpPr/>
          <p:nvPr/>
        </p:nvSpPr>
        <p:spPr>
          <a:xfrm>
            <a:off x="6012160" y="3645024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Krychle 26"/>
          <p:cNvSpPr/>
          <p:nvPr/>
        </p:nvSpPr>
        <p:spPr>
          <a:xfrm>
            <a:off x="5940152" y="5157192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příprava 28"/>
          <p:cNvSpPr/>
          <p:nvPr/>
        </p:nvSpPr>
        <p:spPr>
          <a:xfrm>
            <a:off x="4355976" y="3284984"/>
            <a:ext cx="720080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příprava 29"/>
          <p:cNvSpPr/>
          <p:nvPr/>
        </p:nvSpPr>
        <p:spPr>
          <a:xfrm>
            <a:off x="6084168" y="2564904"/>
            <a:ext cx="720080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příprava 30"/>
          <p:cNvSpPr/>
          <p:nvPr/>
        </p:nvSpPr>
        <p:spPr>
          <a:xfrm>
            <a:off x="6084168" y="4149080"/>
            <a:ext cx="720080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3347864" y="3140968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6012160" y="5517232"/>
            <a:ext cx="914400" cy="84239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6300192" y="3645024"/>
            <a:ext cx="648072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vyjmutí 36"/>
          <p:cNvSpPr/>
          <p:nvPr/>
        </p:nvSpPr>
        <p:spPr>
          <a:xfrm>
            <a:off x="6876256" y="2348880"/>
            <a:ext cx="288032" cy="57606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ěticípá hvězda 38"/>
          <p:cNvSpPr/>
          <p:nvPr/>
        </p:nvSpPr>
        <p:spPr>
          <a:xfrm>
            <a:off x="6300192" y="2060848"/>
            <a:ext cx="576064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cípá hvězda 39"/>
          <p:cNvSpPr/>
          <p:nvPr/>
        </p:nvSpPr>
        <p:spPr>
          <a:xfrm>
            <a:off x="6804248" y="3717032"/>
            <a:ext cx="432048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vyjmutí 41"/>
          <p:cNvSpPr/>
          <p:nvPr/>
        </p:nvSpPr>
        <p:spPr>
          <a:xfrm>
            <a:off x="6156176" y="5157192"/>
            <a:ext cx="685800" cy="288032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příprava 42"/>
          <p:cNvSpPr/>
          <p:nvPr/>
        </p:nvSpPr>
        <p:spPr>
          <a:xfrm>
            <a:off x="6804248" y="5517232"/>
            <a:ext cx="432048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vyjmutí 44"/>
          <p:cNvSpPr/>
          <p:nvPr/>
        </p:nvSpPr>
        <p:spPr>
          <a:xfrm>
            <a:off x="3419872" y="4149080"/>
            <a:ext cx="685800" cy="68580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5652120" y="242088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724128" y="414908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652120" y="558924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 animBg="1"/>
      <p:bldP spid="16" grpId="0" animBg="1"/>
      <p:bldP spid="17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  <p:bldP spid="37" grpId="0" animBg="1"/>
      <p:bldP spid="39" grpId="0" animBg="1"/>
      <p:bldP spid="40" grpId="0" animBg="1"/>
      <p:bldP spid="42" grpId="0" animBg="1"/>
      <p:bldP spid="43" grpId="0" animBg="1"/>
      <p:bldP spid="4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239000" cy="484632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Krychle číslo 2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1547664" y="2780928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/>
          <p:cNvSpPr/>
          <p:nvPr/>
        </p:nvSpPr>
        <p:spPr>
          <a:xfrm>
            <a:off x="1619672" y="3212976"/>
            <a:ext cx="792088" cy="648072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2483768" y="3212976"/>
            <a:ext cx="288032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vyjmutí 6"/>
          <p:cNvSpPr/>
          <p:nvPr/>
        </p:nvSpPr>
        <p:spPr>
          <a:xfrm>
            <a:off x="1835696" y="2780928"/>
            <a:ext cx="576064" cy="21602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Kvádr má tyto rozměry:</a:t>
            </a:r>
          </a:p>
          <a:p>
            <a:pPr>
              <a:buNone/>
            </a:pPr>
            <a:r>
              <a:rPr lang="cs-CZ" dirty="0" smtClean="0"/>
              <a:t>délku 5cm, šířku 3cm a výšku 2cm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jeho povrch</a:t>
            </a:r>
          </a:p>
          <a:p>
            <a:pPr marL="514350" indent="-514350">
              <a:buAutoNum type="alphaLcParenR"/>
            </a:pPr>
            <a:r>
              <a:rPr lang="cs-CZ" dirty="0" smtClean="0"/>
              <a:t>jeho objem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a)  S= 2. ( ab+</a:t>
            </a:r>
            <a:r>
              <a:rPr lang="cs-CZ" dirty="0" err="1" smtClean="0"/>
              <a:t>bc</a:t>
            </a:r>
            <a:r>
              <a:rPr lang="cs-CZ" dirty="0" smtClean="0"/>
              <a:t>+</a:t>
            </a:r>
            <a:r>
              <a:rPr lang="cs-CZ" dirty="0" err="1" smtClean="0"/>
              <a:t>ac</a:t>
            </a:r>
            <a:r>
              <a:rPr lang="cs-CZ" dirty="0" smtClean="0"/>
              <a:t> )</a:t>
            </a:r>
          </a:p>
          <a:p>
            <a:pPr marL="514350" indent="-514350">
              <a:buNone/>
            </a:pPr>
            <a:r>
              <a:rPr lang="cs-CZ" dirty="0" smtClean="0"/>
              <a:t>     S = 2. ( 5.3+3.2+5.2)</a:t>
            </a:r>
          </a:p>
          <a:p>
            <a:pPr marL="514350" indent="-514350">
              <a:buNone/>
            </a:pPr>
            <a:r>
              <a:rPr lang="cs-CZ" dirty="0" smtClean="0"/>
              <a:t>     S = 2. ( 15+6+10)</a:t>
            </a:r>
          </a:p>
          <a:p>
            <a:pPr marL="514350" indent="-514350">
              <a:buNone/>
            </a:pPr>
            <a:r>
              <a:rPr lang="cs-CZ" dirty="0" smtClean="0"/>
              <a:t>     S = 2. 31</a:t>
            </a:r>
          </a:p>
          <a:p>
            <a:pPr marL="514350" indent="-514350">
              <a:buNone/>
            </a:pPr>
            <a:r>
              <a:rPr lang="cs-CZ" dirty="0" smtClean="0"/>
              <a:t>     S = 62 cm²</a:t>
            </a:r>
          </a:p>
          <a:p>
            <a:pPr marL="514350" indent="-514350">
              <a:buNone/>
            </a:pPr>
            <a:r>
              <a:rPr lang="cs-CZ" dirty="0" smtClean="0"/>
              <a:t>b)  V = a.</a:t>
            </a:r>
            <a:r>
              <a:rPr lang="cs-CZ" dirty="0" err="1" smtClean="0"/>
              <a:t>b.c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V = 5.3.2</a:t>
            </a:r>
          </a:p>
          <a:p>
            <a:pPr marL="514350" indent="-514350">
              <a:buNone/>
            </a:pPr>
            <a:r>
              <a:rPr lang="cs-CZ" dirty="0" smtClean="0"/>
              <a:t>     V = 30 cm³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Na krychlové decimetry</a:t>
            </a:r>
          </a:p>
          <a:p>
            <a:pPr>
              <a:buNone/>
            </a:pPr>
            <a:r>
              <a:rPr lang="cs-CZ" dirty="0" smtClean="0"/>
              <a:t>Na krychlové centimetry</a:t>
            </a:r>
          </a:p>
          <a:p>
            <a:pPr>
              <a:buNone/>
            </a:pPr>
            <a:r>
              <a:rPr lang="cs-CZ" dirty="0" smtClean="0"/>
              <a:t>Na hektolitry</a:t>
            </a:r>
          </a:p>
          <a:p>
            <a:pPr>
              <a:buNone/>
            </a:pPr>
            <a:r>
              <a:rPr lang="cs-CZ" dirty="0" smtClean="0"/>
              <a:t>Na litry</a:t>
            </a:r>
          </a:p>
          <a:p>
            <a:pPr>
              <a:buNone/>
            </a:pPr>
            <a:r>
              <a:rPr lang="cs-CZ" dirty="0" smtClean="0"/>
              <a:t>Na krychlové decimetry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0,82 m³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376 mm³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294 l</a:t>
            </a:r>
          </a:p>
          <a:p>
            <a:pPr>
              <a:buNone/>
            </a:pPr>
            <a:r>
              <a:rPr lang="cs-CZ" dirty="0" smtClean="0"/>
              <a:t>378 ml</a:t>
            </a:r>
          </a:p>
          <a:p>
            <a:pPr>
              <a:buNone/>
            </a:pPr>
            <a:r>
              <a:rPr lang="cs-CZ" dirty="0" smtClean="0"/>
              <a:t>16 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0,82 m³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376 mm³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294 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378 ml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16 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820 dm³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0,376 cm³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2,94 cl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0,378 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16 dm³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Zkontroluj převody, chyby oprav: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352044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0,5 </a:t>
            </a:r>
            <a:r>
              <a:rPr lang="cs-CZ" dirty="0" err="1" smtClean="0"/>
              <a:t>hl</a:t>
            </a:r>
            <a:r>
              <a:rPr lang="cs-CZ" dirty="0" smtClean="0"/>
              <a:t>               50 l</a:t>
            </a:r>
          </a:p>
          <a:p>
            <a:pPr>
              <a:buNone/>
            </a:pPr>
            <a:r>
              <a:rPr lang="cs-CZ" dirty="0" smtClean="0"/>
              <a:t>2,9 dl               29 cl</a:t>
            </a:r>
          </a:p>
          <a:p>
            <a:pPr>
              <a:buNone/>
            </a:pPr>
            <a:r>
              <a:rPr lang="cs-CZ" dirty="0" smtClean="0"/>
              <a:t>0,3 m³             30 </a:t>
            </a:r>
            <a:r>
              <a:rPr lang="cs-CZ" dirty="0" err="1" smtClean="0"/>
              <a:t>hl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75 l                  7,5hl</a:t>
            </a:r>
          </a:p>
          <a:p>
            <a:pPr>
              <a:buNone/>
            </a:pPr>
            <a:r>
              <a:rPr lang="cs-CZ" dirty="0" smtClean="0"/>
              <a:t>640 ml             64 dl</a:t>
            </a:r>
          </a:p>
          <a:p>
            <a:pPr>
              <a:buNone/>
            </a:pPr>
            <a:r>
              <a:rPr lang="cs-CZ" dirty="0" smtClean="0"/>
              <a:t>4,5 dm³            45 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ano</a:t>
            </a:r>
          </a:p>
          <a:p>
            <a:pPr>
              <a:buNone/>
            </a:pPr>
            <a:r>
              <a:rPr lang="cs-CZ" dirty="0" smtClean="0"/>
              <a:t>    ano</a:t>
            </a:r>
          </a:p>
          <a:p>
            <a:pPr>
              <a:buNone/>
            </a:pPr>
            <a:r>
              <a:rPr lang="cs-CZ" dirty="0" smtClean="0"/>
              <a:t>    ne 3 </a:t>
            </a:r>
            <a:r>
              <a:rPr lang="cs-CZ" dirty="0" err="1" smtClean="0"/>
              <a:t>hl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ne 0,75 </a:t>
            </a:r>
            <a:r>
              <a:rPr lang="cs-CZ" dirty="0" err="1" smtClean="0"/>
              <a:t>hl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ne 6,4 dl</a:t>
            </a:r>
          </a:p>
          <a:p>
            <a:pPr>
              <a:buNone/>
            </a:pPr>
            <a:r>
              <a:rPr lang="cs-CZ" dirty="0" smtClean="0"/>
              <a:t>    ne 4,5 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hrníčkové buchty: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Smícháme:</a:t>
            </a:r>
          </a:p>
          <a:p>
            <a:pPr>
              <a:buNone/>
            </a:pPr>
            <a:r>
              <a:rPr lang="cs-CZ" dirty="0" smtClean="0"/>
              <a:t>3 hrnky polohrubé mouky</a:t>
            </a:r>
          </a:p>
          <a:p>
            <a:pPr>
              <a:buNone/>
            </a:pPr>
            <a:r>
              <a:rPr lang="cs-CZ" dirty="0" smtClean="0"/>
              <a:t>1 hrnek cukru</a:t>
            </a:r>
          </a:p>
          <a:p>
            <a:pPr>
              <a:buNone/>
            </a:pPr>
            <a:r>
              <a:rPr lang="cs-CZ" dirty="0" smtClean="0"/>
              <a:t>2 hrnky kefíru</a:t>
            </a:r>
          </a:p>
          <a:p>
            <a:pPr>
              <a:buNone/>
            </a:pPr>
            <a:r>
              <a:rPr lang="cs-CZ" dirty="0" smtClean="0"/>
              <a:t>½ hrnku oleje</a:t>
            </a:r>
          </a:p>
          <a:p>
            <a:pPr>
              <a:buNone/>
            </a:pPr>
            <a:r>
              <a:rPr lang="cs-CZ" dirty="0" smtClean="0"/>
              <a:t>1 ½ lžičky sody</a:t>
            </a:r>
          </a:p>
          <a:p>
            <a:pPr>
              <a:buNone/>
            </a:pPr>
            <a:r>
              <a:rPr lang="cs-CZ" dirty="0" smtClean="0"/>
              <a:t>2 lžíce kakaa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4283968" y="1988840"/>
            <a:ext cx="432048" cy="50405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ostup 17"/>
          <p:cNvSpPr/>
          <p:nvPr/>
        </p:nvSpPr>
        <p:spPr>
          <a:xfrm>
            <a:off x="5004048" y="1988840"/>
            <a:ext cx="432048" cy="50405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postup 18"/>
          <p:cNvSpPr/>
          <p:nvPr/>
        </p:nvSpPr>
        <p:spPr>
          <a:xfrm>
            <a:off x="5652120" y="1988840"/>
            <a:ext cx="432048" cy="50405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postup 19"/>
          <p:cNvSpPr/>
          <p:nvPr/>
        </p:nvSpPr>
        <p:spPr>
          <a:xfrm>
            <a:off x="4283968" y="2852936"/>
            <a:ext cx="432048" cy="50405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ostup 20"/>
          <p:cNvSpPr/>
          <p:nvPr/>
        </p:nvSpPr>
        <p:spPr>
          <a:xfrm>
            <a:off x="4283968" y="3573016"/>
            <a:ext cx="432048" cy="50405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postup 21"/>
          <p:cNvSpPr/>
          <p:nvPr/>
        </p:nvSpPr>
        <p:spPr>
          <a:xfrm>
            <a:off x="5004048" y="3573016"/>
            <a:ext cx="432048" cy="50405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4283968" y="4221088"/>
            <a:ext cx="432048" cy="36004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ukončení 23"/>
          <p:cNvSpPr/>
          <p:nvPr/>
        </p:nvSpPr>
        <p:spPr>
          <a:xfrm>
            <a:off x="4139952" y="4725144"/>
            <a:ext cx="842392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ukončení 25"/>
          <p:cNvSpPr/>
          <p:nvPr/>
        </p:nvSpPr>
        <p:spPr>
          <a:xfrm>
            <a:off x="5220072" y="4797152"/>
            <a:ext cx="576064" cy="21602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ukončení 26"/>
          <p:cNvSpPr/>
          <p:nvPr/>
        </p:nvSpPr>
        <p:spPr>
          <a:xfrm>
            <a:off x="4139952" y="5157192"/>
            <a:ext cx="842392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ukončení 27"/>
          <p:cNvSpPr/>
          <p:nvPr/>
        </p:nvSpPr>
        <p:spPr>
          <a:xfrm>
            <a:off x="5220072" y="5157192"/>
            <a:ext cx="842392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Kolik čtvrtlitrových hrnků se nasype a </a:t>
            </a:r>
            <a:r>
              <a:rPr lang="cs-CZ" dirty="0" smtClean="0"/>
              <a:t>nalije </a:t>
            </a:r>
            <a:r>
              <a:rPr lang="cs-CZ" dirty="0" smtClean="0"/>
              <a:t>do směsi?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Kolik litrů směsi vznikne? ( Kakao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a </a:t>
            </a:r>
            <a:r>
              <a:rPr lang="cs-CZ" dirty="0" smtClean="0"/>
              <a:t>sodu nepočítej 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6,5 hrnku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1,625 litru</a:t>
            </a:r>
          </a:p>
          <a:p>
            <a:pPr>
              <a:buNone/>
            </a:pPr>
            <a:r>
              <a:rPr lang="cs-CZ" dirty="0" smtClean="0"/>
              <a:t>( ¼ l = 0,25 l )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427984" y="2204864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148064" y="2204864"/>
            <a:ext cx="5040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40152" y="2204864"/>
            <a:ext cx="5040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660232" y="2204864"/>
            <a:ext cx="5040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27984" y="2924944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220072" y="2924944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012160" y="2924944"/>
            <a:ext cx="3600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latin typeface="Arial" pitchFamily="34" charset="0"/>
                <a:cs typeface="Arial" pitchFamily="34" charset="0"/>
              </a:rPr>
              <a:t>1/2</a:t>
            </a:r>
            <a:endParaRPr lang="cs-CZ" sz="9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1720840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Metodický list: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1.Prezentace slouží k opakování učiva.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2.Žáci nejprve splní zadaný úkol a pak  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  následuje kontrola 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3.Je možno doplnit i pracovními listy.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82883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Nástroje sady Microsoft Office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136</TotalTime>
  <Words>395</Words>
  <Application>Microsoft Office PowerPoint</Application>
  <PresentationFormat>Předvádění na obrazovce (4:3)</PresentationFormat>
  <Paragraphs>133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Úlohy na závěr     </vt:lpstr>
      <vt:lpstr>Snímek 2</vt:lpstr>
      <vt:lpstr>Rozhodni:</vt:lpstr>
      <vt:lpstr>řešení:</vt:lpstr>
      <vt:lpstr>Vypočítej:</vt:lpstr>
      <vt:lpstr>Řešení:</vt:lpstr>
      <vt:lpstr>Převeď:</vt:lpstr>
      <vt:lpstr>řešení</vt:lpstr>
      <vt:lpstr>Zkontroluj převody, chyby oprav:</vt:lpstr>
      <vt:lpstr>Z hrníčkové buchty:</vt:lpstr>
      <vt:lpstr>Vypočítej: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Úlohy na závěr</dc:title>
  <dc:creator>Souralova-NB</dc:creator>
  <cp:lastModifiedBy>Zástupce</cp:lastModifiedBy>
  <cp:revision>17</cp:revision>
  <dcterms:created xsi:type="dcterms:W3CDTF">2012-06-19T17:12:12Z</dcterms:created>
  <dcterms:modified xsi:type="dcterms:W3CDTF">2013-11-08T11:42:03Z</dcterms:modified>
</cp:coreProperties>
</file>