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77" r:id="rId6"/>
    <p:sldId id="258" r:id="rId7"/>
    <p:sldId id="263" r:id="rId8"/>
    <p:sldId id="261" r:id="rId9"/>
    <p:sldId id="262" r:id="rId10"/>
    <p:sldId id="276" r:id="rId11"/>
    <p:sldId id="264" r:id="rId12"/>
    <p:sldId id="265" r:id="rId13"/>
    <p:sldId id="266" r:id="rId14"/>
    <p:sldId id="267" r:id="rId15"/>
    <p:sldId id="279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0" r:id="rId24"/>
    <p:sldId id="281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D43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6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1D438">
            <a:alpha val="4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B11FD-29E2-403F-BECC-3A44FFFD4FFD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93622-97AD-4FC0-BC44-24DBC2F41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crarasek.wz.cz/prilohy/rikanky%20s%20ukazovanim.pdf" TargetMode="External"/><Relationship Id="rId2" Type="http://schemas.openxmlformats.org/officeDocument/2006/relationships/hyperlink" Target="http://www.gsp.cc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veskole.cz/download/2/9/5/rukavi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83568" y="836712"/>
            <a:ext cx="7772400" cy="1470025"/>
          </a:xfrm>
          <a:prstGeom prst="rect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Budík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555776" y="3645024"/>
            <a:ext cx="3672408" cy="69532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Autor : Mgr. Romana Vítková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5157192"/>
            <a:ext cx="6081712" cy="1485900"/>
          </a:xfrm>
          <a:prstGeom prst="rect">
            <a:avLst/>
          </a:prstGeom>
          <a:ln w="38100"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7" name="TextovéPole 6"/>
          <p:cNvSpPr txBox="1"/>
          <p:nvPr/>
        </p:nvSpPr>
        <p:spPr>
          <a:xfrm>
            <a:off x="2699792" y="4437112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ZŠ a MŠ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Nedašov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55776" y="2924944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VY_32_Inovace_13VR-2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00" y="3717032"/>
            <a:ext cx="1152128" cy="132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92696"/>
            <a:ext cx="8208912" cy="5078313"/>
          </a:xfrm>
          <a:prstGeom prst="rect">
            <a:avLst/>
          </a:prstGeom>
          <a:noFill/>
          <a:ln w="762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Materiál obsahuje pracovní postup výroby budíku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z papíru formou prezentace.                                     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Romana Vítková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zhotovení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březen  2012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Jazyk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český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Očekávaný výstup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pracuje podle jednoduchého slovního návodu a                                                                         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předlohy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Speciální vzdělávací potřeby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žádné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Klíčová slova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budík, hodiny, pracovní postup, práce s papírem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učebního materiálu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prezentace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interaktivity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aktivita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Cílová skupina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žák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Stupeň a typ vzdělání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základní vzdělávání - první stupeň                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Typická věková skupina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2.třída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Celková velikost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4,70 MB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899592" y="692696"/>
            <a:ext cx="7416824" cy="5509200"/>
          </a:xfrm>
          <a:prstGeom prst="rect">
            <a:avLst/>
          </a:prstGeom>
          <a:solidFill>
            <a:schemeClr val="accent3">
              <a:lumMod val="60000"/>
              <a:lumOff val="40000"/>
              <a:alpha val="0"/>
            </a:schemeClr>
          </a:solidFill>
          <a:ln w="762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BUDÍK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Já mám doma budíka,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tik - tak, tik - tak,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ale on mi netiká,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tik - tak, tik - tak. </a:t>
            </a:r>
          </a:p>
          <a:p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2708920"/>
            <a:ext cx="2088232" cy="3617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08720"/>
            <a:ext cx="7272808" cy="4585871"/>
          </a:xfrm>
          <a:prstGeom prst="rect">
            <a:avLst/>
          </a:prstGeom>
          <a:solidFill>
            <a:schemeClr val="accent3">
              <a:lumMod val="60000"/>
              <a:lumOff val="40000"/>
              <a:alpha val="0"/>
            </a:schemeClr>
          </a:solidFill>
          <a:ln w="762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Já však vím co provedu,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tik - tak, tik - tak,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odnesu ho k sousedu,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tik - tak, tik - tak.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64088" y="3501008"/>
            <a:ext cx="2543375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92696"/>
            <a:ext cx="7416824" cy="507831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Hleďte, já mám budíka,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tik – tak, tik – tak,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ale on mi netiká,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tik – tak, tik - tak.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Jenom, když se nakloní,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tik – tak, tik – tak,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 bříšku mu to zazvoní,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tik – tak, tik - tak.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2276872"/>
            <a:ext cx="2543375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42851">
            <a:off x="6008113" y="2537091"/>
            <a:ext cx="1008112" cy="1159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899592" y="692696"/>
            <a:ext cx="7344816" cy="5570756"/>
          </a:xfrm>
          <a:prstGeom prst="rect">
            <a:avLst/>
          </a:prstGeom>
          <a:solidFill>
            <a:schemeClr val="accent3">
              <a:lumMod val="60000"/>
              <a:lumOff val="40000"/>
              <a:alpha val="0"/>
            </a:schemeClr>
          </a:solidFill>
          <a:ln w="76200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Soused pérko natočil,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tik - tak, tik - tak,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budík si hned poskočil,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tik - tak, tik - tak,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tik - tik, tak.</a:t>
            </a:r>
          </a:p>
          <a:p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292080" y="2564904"/>
            <a:ext cx="2535999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2780928"/>
            <a:ext cx="2078279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Mamka\Plocha\budík 2\P1010014.JPG"/>
          <p:cNvPicPr>
            <a:picLocks noChangeAspect="1" noChangeArrowheads="1"/>
          </p:cNvPicPr>
          <p:nvPr/>
        </p:nvPicPr>
        <p:blipFill>
          <a:blip r:embed="rId3" cstate="print"/>
          <a:srcRect l="5515" r="8456"/>
          <a:stretch>
            <a:fillRect/>
          </a:stretch>
        </p:blipFill>
        <p:spPr bwMode="auto">
          <a:xfrm>
            <a:off x="395536" y="1628800"/>
            <a:ext cx="5616624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323528" y="620688"/>
            <a:ext cx="8424936" cy="707886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Vyrob si svůj vlastní budík.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Mamka\Plocha\budík\P1010027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539552" y="1484784"/>
            <a:ext cx="5952661" cy="4464496"/>
          </a:xfrm>
          <a:prstGeom prst="rect">
            <a:avLst/>
          </a:prstGeom>
          <a:noFill/>
          <a:ln w="76200">
            <a:solidFill>
              <a:schemeClr val="accent3">
                <a:lumMod val="40000"/>
                <a:lumOff val="60000"/>
              </a:schemeClr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467544" y="620688"/>
            <a:ext cx="6048672" cy="648072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Co budeš potřebovat?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337720"/>
            <a:ext cx="145479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732240" y="620688"/>
            <a:ext cx="2088232" cy="1200329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2 tvrdé barevné papíry různých barev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32240" y="1916832"/>
            <a:ext cx="2088232" cy="461665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ciferník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32240" y="2492896"/>
            <a:ext cx="2088232" cy="461665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erný papír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32240" y="3140968"/>
            <a:ext cx="2088232" cy="461665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nůžky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3789040"/>
            <a:ext cx="2088232" cy="461665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tužka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32240" y="4509120"/>
            <a:ext cx="2088232" cy="461665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lepidlo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32240" y="5157192"/>
            <a:ext cx="2088232" cy="83099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osazná sponka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3861048"/>
            <a:ext cx="145479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Mamka\Plocha\budík\P1010030.JPG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 r="5307"/>
          <a:stretch>
            <a:fillRect/>
          </a:stretch>
        </p:blipFill>
        <p:spPr bwMode="auto">
          <a:xfrm>
            <a:off x="539552" y="1556792"/>
            <a:ext cx="6048672" cy="4790728"/>
          </a:xfrm>
          <a:prstGeom prst="rect">
            <a:avLst/>
          </a:prstGeom>
          <a:noFill/>
          <a:ln w="76200">
            <a:solidFill>
              <a:schemeClr val="accent3">
                <a:lumMod val="75000"/>
              </a:schemeClr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467544" y="620688"/>
            <a:ext cx="8424936" cy="646331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 co ještě? Šablony na obkreslení.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1916832"/>
            <a:ext cx="2244541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4716016" y="1988840"/>
            <a:ext cx="2376264" cy="707886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Do práce!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Mamka\Plocha\budík\P1010036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2326" t="1550" r="1163" b="3876"/>
          <a:stretch>
            <a:fillRect/>
          </a:stretch>
        </p:blipFill>
        <p:spPr bwMode="auto">
          <a:xfrm>
            <a:off x="539552" y="2204864"/>
            <a:ext cx="5976664" cy="4392488"/>
          </a:xfrm>
          <a:prstGeom prst="rect">
            <a:avLst/>
          </a:prstGeom>
          <a:noFill/>
          <a:ln w="76200">
            <a:solidFill>
              <a:schemeClr val="accent3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467544" y="620688"/>
            <a:ext cx="8136904" cy="1200329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Všechny šablony si tužkou obkresli </a:t>
            </a:r>
          </a:p>
          <a:p>
            <a:pPr algn="ctr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 barevný papír.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3933056"/>
            <a:ext cx="145479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Mamka\Plocha\budík\P1010037.JPG"/>
          <p:cNvPicPr>
            <a:picLocks noChangeAspect="1" noChangeArrowheads="1"/>
          </p:cNvPicPr>
          <p:nvPr/>
        </p:nvPicPr>
        <p:blipFill>
          <a:blip r:embed="rId2" cstate="print"/>
          <a:srcRect t="6385" b="4329"/>
          <a:stretch>
            <a:fillRect/>
          </a:stretch>
        </p:blipFill>
        <p:spPr bwMode="auto">
          <a:xfrm>
            <a:off x="323528" y="1844824"/>
            <a:ext cx="6768752" cy="4532647"/>
          </a:xfrm>
          <a:prstGeom prst="rect">
            <a:avLst/>
          </a:prstGeom>
          <a:noFill/>
          <a:ln w="76200">
            <a:solidFill>
              <a:schemeClr val="accent3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251520" y="764704"/>
            <a:ext cx="8136904" cy="646331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Potom jednotlivé tvary vystřihni.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3933056"/>
            <a:ext cx="145479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596336" y="1772816"/>
            <a:ext cx="936104" cy="178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836712"/>
            <a:ext cx="3528392" cy="2862322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Postupně k sobě části slepuj.</a:t>
            </a:r>
          </a:p>
          <a:p>
            <a:pPr algn="ctr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2132856"/>
            <a:ext cx="811992" cy="1406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Mamka\Plocha\budík 2\P1010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77072"/>
            <a:ext cx="3456384" cy="2592288"/>
          </a:xfrm>
          <a:prstGeom prst="rect">
            <a:avLst/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7172" name="Picture 4" descr="C:\Documents and Settings\Mamka\Plocha\budík 2\P1010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005064"/>
            <a:ext cx="3480387" cy="2610290"/>
          </a:xfrm>
          <a:prstGeom prst="rect">
            <a:avLst/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1026" name="Picture 2" descr="C:\Documents and Settings\Mamka\Plocha\budík\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052736"/>
            <a:ext cx="3384376" cy="2538282"/>
          </a:xfrm>
          <a:prstGeom prst="rect">
            <a:avLst/>
          </a:prstGeom>
          <a:noFill/>
          <a:ln w="57150">
            <a:solidFill>
              <a:schemeClr val="accent3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Mamka\Plocha\budík 2\P101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88840"/>
            <a:ext cx="6168685" cy="4626514"/>
          </a:xfrm>
          <a:prstGeom prst="rect">
            <a:avLst/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395536" y="548680"/>
            <a:ext cx="8136904" cy="1200329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Nakonec připevni ručičky. Popros paní učitelku, ráda ti pomůže. 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4005064"/>
            <a:ext cx="145479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3356992"/>
            <a:ext cx="145479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51520" y="980728"/>
            <a:ext cx="2160240" cy="1200329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 máme hotovo.</a:t>
            </a:r>
          </a:p>
        </p:txBody>
      </p:sp>
      <p:pic>
        <p:nvPicPr>
          <p:cNvPr id="4" name="Picture 2" descr="C:\Documents and Settings\Mamka\Plocha\budík 2\P1010014.JPG"/>
          <p:cNvPicPr>
            <a:picLocks noChangeAspect="1" noChangeArrowheads="1"/>
          </p:cNvPicPr>
          <p:nvPr/>
        </p:nvPicPr>
        <p:blipFill>
          <a:blip r:embed="rId3" cstate="print"/>
          <a:srcRect l="5515" r="8456"/>
          <a:stretch>
            <a:fillRect/>
          </a:stretch>
        </p:blipFill>
        <p:spPr bwMode="auto">
          <a:xfrm>
            <a:off x="2843808" y="1052736"/>
            <a:ext cx="5616624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Mamka\Plocha\budík 2\P1010014.JPG"/>
          <p:cNvPicPr>
            <a:picLocks noChangeAspect="1" noChangeArrowheads="1"/>
          </p:cNvPicPr>
          <p:nvPr/>
        </p:nvPicPr>
        <p:blipFill>
          <a:blip r:embed="rId2" cstate="print"/>
          <a:srcRect l="5515" r="8456"/>
          <a:stretch>
            <a:fillRect/>
          </a:stretch>
        </p:blipFill>
        <p:spPr bwMode="auto">
          <a:xfrm>
            <a:off x="467544" y="1628800"/>
            <a:ext cx="5616624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395536" y="620688"/>
            <a:ext cx="8496944" cy="646331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Poznáš hodiny? Vyber správnou odpověď.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32240" y="1556792"/>
            <a:ext cx="2088232" cy="523220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dvě hodiny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32240" y="3212976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čtrnáct 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32240" y="2420888"/>
            <a:ext cx="2088232" cy="523220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pět 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4653136"/>
            <a:ext cx="1080705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Mamka\Plocha\budík 2\P1010016.JPG"/>
          <p:cNvPicPr>
            <a:picLocks noChangeAspect="1" noChangeArrowheads="1"/>
          </p:cNvPicPr>
          <p:nvPr/>
        </p:nvPicPr>
        <p:blipFill>
          <a:blip r:embed="rId2" cstate="print"/>
          <a:srcRect l="9795" r="12826"/>
          <a:stretch>
            <a:fillRect/>
          </a:stretch>
        </p:blipFill>
        <p:spPr bwMode="auto">
          <a:xfrm>
            <a:off x="539552" y="836712"/>
            <a:ext cx="5688632" cy="55137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588224" y="764704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jedna hodina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88224" y="2276872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dvacet dva 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88224" y="3789040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deset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5085184"/>
            <a:ext cx="792673" cy="1373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Mamka\Plocha\budík 2\P1010017.JPG"/>
          <p:cNvPicPr>
            <a:picLocks noChangeAspect="1" noChangeArrowheads="1"/>
          </p:cNvPicPr>
          <p:nvPr/>
        </p:nvPicPr>
        <p:blipFill>
          <a:blip r:embed="rId2" cstate="print"/>
          <a:srcRect l="6818" r="15260"/>
          <a:stretch>
            <a:fillRect/>
          </a:stretch>
        </p:blipFill>
        <p:spPr bwMode="auto">
          <a:xfrm>
            <a:off x="323528" y="692696"/>
            <a:ext cx="5760641" cy="5544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588224" y="764704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šest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88224" y="2276872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osm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88224" y="3789040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osmnáct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5085184"/>
            <a:ext cx="792673" cy="1373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Mamka\Plocha\budík 2\P1010018.JPG"/>
          <p:cNvPicPr>
            <a:picLocks noChangeAspect="1" noChangeArrowheads="1"/>
          </p:cNvPicPr>
          <p:nvPr/>
        </p:nvPicPr>
        <p:blipFill>
          <a:blip r:embed="rId2" cstate="print"/>
          <a:srcRect l="5921" r="19079" b="2632"/>
          <a:stretch>
            <a:fillRect/>
          </a:stretch>
        </p:blipFill>
        <p:spPr bwMode="auto">
          <a:xfrm>
            <a:off x="683568" y="836712"/>
            <a:ext cx="5472608" cy="5328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588224" y="764704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půl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sedmé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88224" y="2276872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čtvrt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 sedm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88224" y="3789040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tři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hodiny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5085184"/>
            <a:ext cx="792673" cy="1373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Mamka\Plocha\budík 2\P1010019.JPG"/>
          <p:cNvPicPr>
            <a:picLocks noChangeAspect="1" noChangeArrowheads="1"/>
          </p:cNvPicPr>
          <p:nvPr/>
        </p:nvPicPr>
        <p:blipFill>
          <a:blip r:embed="rId2" cstate="print"/>
          <a:srcRect l="7095" r="15878"/>
          <a:stretch>
            <a:fillRect/>
          </a:stretch>
        </p:blipFill>
        <p:spPr bwMode="auto">
          <a:xfrm>
            <a:off x="755576" y="908720"/>
            <a:ext cx="5472608" cy="5328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588224" y="764704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půl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desáté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88224" y="2276872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deset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88224" y="3789040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tři čtvrtě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 deset </a:t>
            </a: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5085184"/>
            <a:ext cx="792673" cy="1373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:\DCIM\100OLYMP\P1010001.JPG"/>
          <p:cNvPicPr>
            <a:picLocks noChangeAspect="1" noChangeArrowheads="1"/>
          </p:cNvPicPr>
          <p:nvPr/>
        </p:nvPicPr>
        <p:blipFill>
          <a:blip r:embed="rId2" cstate="print"/>
          <a:srcRect l="5050" r="17171"/>
          <a:stretch>
            <a:fillRect/>
          </a:stretch>
        </p:blipFill>
        <p:spPr bwMode="auto">
          <a:xfrm>
            <a:off x="539552" y="908720"/>
            <a:ext cx="5544616" cy="5346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588224" y="764704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devět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88224" y="2276872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tři čtvrtě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 dvanáct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88224" y="3789040"/>
            <a:ext cx="2088232" cy="954107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čtyři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hodiny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5085184"/>
            <a:ext cx="792673" cy="1373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1556792"/>
            <a:ext cx="2410803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292080" y="1700808"/>
            <a:ext cx="2736304" cy="2308324"/>
          </a:xfrm>
          <a:prstGeom prst="rect">
            <a:avLst/>
          </a:prstGeom>
          <a:ln w="381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Jste šikulky.</a:t>
            </a:r>
          </a:p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Dejte se do práce.</a:t>
            </a:r>
          </a:p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Ahoj!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836712"/>
            <a:ext cx="734481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Metodika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 pomáhá učiteli při tradiční frontální výuce praktických činností ve třídě. Na začátku je motivace v podobě říkadla, které se dá ztvárnit pohybem. Prezentace pokračuje vysvětlením pracovního postupu při výrobě papírového budíku.V závěru si žáci na několika příkladech ověří své znalosti z prvouky - poznávání hodin. K prezentaci je doložen nákres šablon.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7408503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zdroje: 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120,000 CLIPART IMAGES. </a:t>
            </a:r>
            <a:r>
              <a:rPr lang="cs-CZ" sz="1200" i="1" dirty="0" err="1" smtClean="0">
                <a:latin typeface="Times New Roman" pitchFamily="18" charset="0"/>
                <a:cs typeface="Times New Roman" pitchFamily="18" charset="0"/>
              </a:rPr>
              <a:t>Ideal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i="1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i="1" dirty="0" err="1" smtClean="0"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, office </a:t>
            </a:r>
            <a:r>
              <a:rPr lang="cs-CZ" sz="1200" i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i="1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[CD-ROM]. [Cit. 2012-03-05]. Dostupný na WWW: 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gsp.cc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AUTOR NEUVEDEN. </a:t>
            </a:r>
            <a:r>
              <a:rPr lang="cs-CZ" sz="1200" i="1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1200" i="1" smtClean="0">
                <a:latin typeface="Times New Roman" pitchFamily="18" charset="0"/>
                <a:cs typeface="Times New Roman" pitchFamily="18" charset="0"/>
              </a:rPr>
              <a:t>crarasek.wz.cz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 [online]. [Cit. 2012-03-05]. Dostupný na WWW: 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mcrarasek.wz.cz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prilohy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rikanky</a:t>
            </a:r>
            <a:r>
              <a:rPr lang="cs-CZ" sz="1200" dirty="0" smtClean="0">
                <a:hlinkClick r:id="rId3"/>
              </a:rPr>
              <a:t>%20s%20ukazovanim.pdf</a:t>
            </a:r>
            <a:endParaRPr lang="cs-CZ" sz="1200" dirty="0" smtClean="0"/>
          </a:p>
          <a:p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VLASTNÍ TVORBA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465</Words>
  <Application>Microsoft Office PowerPoint</Application>
  <PresentationFormat>Předvádění na obrazovce (4:3)</PresentationFormat>
  <Paragraphs>114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Mamka</dc:creator>
  <cp:lastModifiedBy>Mamka</cp:lastModifiedBy>
  <cp:revision>59</cp:revision>
  <dcterms:created xsi:type="dcterms:W3CDTF">2012-02-18T17:02:03Z</dcterms:created>
  <dcterms:modified xsi:type="dcterms:W3CDTF">2013-09-16T17:22:20Z</dcterms:modified>
</cp:coreProperties>
</file>