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1" r:id="rId4"/>
    <p:sldId id="256" r:id="rId5"/>
    <p:sldId id="257" r:id="rId6"/>
    <p:sldId id="265" r:id="rId7"/>
    <p:sldId id="262" r:id="rId8"/>
    <p:sldId id="269" r:id="rId9"/>
    <p:sldId id="263" r:id="rId10"/>
    <p:sldId id="264" r:id="rId11"/>
    <p:sldId id="266" r:id="rId12"/>
    <p:sldId id="258" r:id="rId13"/>
    <p:sldId id="270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653"/>
    <a:srgbClr val="69F31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E4CD634-3F89-40AD-8174-EAEBF8F3A270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663990A-E558-4A03-92A7-39122658D37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7.jpeg"/><Relationship Id="rId4" Type="http://schemas.openxmlformats.org/officeDocument/2006/relationships/hyperlink" Target="http://cs.wikipedia.org/wiki/Meteora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esuvius_from_plane.jpg" TargetMode="External"/><Relationship Id="rId13" Type="http://schemas.openxmlformats.org/officeDocument/2006/relationships/hyperlink" Target="http://cs.wikipedia.org/wiki/Soubor:Leaning_Tower_of_Pisa.jpg" TargetMode="External"/><Relationship Id="rId3" Type="http://schemas.openxmlformats.org/officeDocument/2006/relationships/hyperlink" Target="http://bestpage.cz/gif/G290025.gif" TargetMode="External"/><Relationship Id="rId7" Type="http://schemas.openxmlformats.org/officeDocument/2006/relationships/hyperlink" Target="http://cs.wikipedia.org/wiki/Soubor:Ben%C3%A1tky_-_Velk%C3%BD_kan%C3%A1l.jpg" TargetMode="External"/><Relationship Id="rId12" Type="http://schemas.openxmlformats.org/officeDocument/2006/relationships/hyperlink" Target="http://cs.wikipedia.org/wiki/Soubor:Canal_Grande_Panorama2.jpg" TargetMode="External"/><Relationship Id="rId2" Type="http://schemas.openxmlformats.org/officeDocument/2006/relationships/hyperlink" Target="http://bestpage.cz/gif/G130237.gif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Flag_of_Italy.svg" TargetMode="External"/><Relationship Id="rId11" Type="http://schemas.openxmlformats.org/officeDocument/2006/relationships/hyperlink" Target="http://cs.wikipedia.org/wiki/Soubor:Fiat_Grande_Punto_rot.JPG" TargetMode="External"/><Relationship Id="rId5" Type="http://schemas.openxmlformats.org/officeDocument/2006/relationships/hyperlink" Target="http://cs.wikipedia.org/wiki/Soubor:Europe_topography_map.png" TargetMode="External"/><Relationship Id="rId10" Type="http://schemas.openxmlformats.org/officeDocument/2006/relationships/hyperlink" Target="http://cs.wikipedia.org/wiki/Soubor:Eq_it-na_pizza-margherita_sep2005_sml.jpg" TargetMode="External"/><Relationship Id="rId4" Type="http://schemas.openxmlformats.org/officeDocument/2006/relationships/hyperlink" Target="http://www.brenna.cz/img-letovisko/recko/29.jpg" TargetMode="External"/><Relationship Id="rId9" Type="http://schemas.openxmlformats.org/officeDocument/2006/relationships/hyperlink" Target="http://cs.wikipedia.org/wiki/Soubor:876MilanoDuomo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iew_on_Olymbos_Mountain_with_Elassona_and_Tsaritsani,_Greece.jpg" TargetMode="External"/><Relationship Id="rId13" Type="http://schemas.openxmlformats.org/officeDocument/2006/relationships/hyperlink" Target="http://cs.wikipedia.org/wiki/Soubor:Olea_lancea_fruit.jpg" TargetMode="External"/><Relationship Id="rId3" Type="http://schemas.openxmlformats.org/officeDocument/2006/relationships/hyperlink" Target="http://cs.wikipedia.org/wiki/Soubor:Cortina_dall'alto.jpg" TargetMode="External"/><Relationship Id="rId7" Type="http://schemas.openxmlformats.org/officeDocument/2006/relationships/hyperlink" Target="http://cs.wikipedia.org/wiki/Soubor:Barcelona_collage.JPG" TargetMode="External"/><Relationship Id="rId12" Type="http://schemas.openxmlformats.org/officeDocument/2006/relationships/hyperlink" Target="http://cs.wikipedia.org/wiki/Soubor:Meteora_Agios_Triadas_IMG_7632.jpg" TargetMode="External"/><Relationship Id="rId2" Type="http://schemas.openxmlformats.org/officeDocument/2006/relationships/hyperlink" Target="http://cs.wikipedia.org/wiki/Soubor:Sunset_over_florence_1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Ambersweet_oranges.jpg" TargetMode="External"/><Relationship Id="rId11" Type="http://schemas.openxmlformats.org/officeDocument/2006/relationships/hyperlink" Target="http://cs.wikipedia.org/wiki/Soubor:Parthenon.JPG" TargetMode="External"/><Relationship Id="rId5" Type="http://schemas.openxmlformats.org/officeDocument/2006/relationships/hyperlink" Target="http://cs.wikipedia.org/wiki/Soubor:San_marcos_bullfight_01.jpg" TargetMode="External"/><Relationship Id="rId10" Type="http://schemas.openxmlformats.org/officeDocument/2006/relationships/hyperlink" Target="http://recko-informace.cz/korfu-04.jpg" TargetMode="External"/><Relationship Id="rId4" Type="http://schemas.openxmlformats.org/officeDocument/2006/relationships/hyperlink" Target="http://cs.wikipedia.org/wiki/Soubor:Flag_of_Spain.svg" TargetMode="External"/><Relationship Id="rId9" Type="http://schemas.openxmlformats.org/officeDocument/2006/relationships/hyperlink" Target="http://cs.wikipedia.org/wiki/Soubor:Flag_of_Greece.svg" TargetMode="External"/><Relationship Id="rId14" Type="http://schemas.openxmlformats.org/officeDocument/2006/relationships/hyperlink" Target="http://cs.wikipedia.org/wiki/Soubor:AthensAcropolisDawnAdj06028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Jižní Evropa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VY_32_Inovace_04KR-7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1"/>
            <a:ext cx="8229600" cy="2548880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ZŠ a MŠ </a:t>
            </a:r>
            <a:r>
              <a:rPr lang="cs-CZ" dirty="0" err="1" smtClean="0"/>
              <a:t>Nedašov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619672" y="4725144"/>
            <a:ext cx="6083300" cy="1487488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Anotace:</a:t>
            </a:r>
            <a:r>
              <a:rPr lang="cs-CZ" b="1" dirty="0" smtClean="0"/>
              <a:t> </a:t>
            </a:r>
            <a:r>
              <a:rPr lang="cs-CZ" dirty="0" smtClean="0"/>
              <a:t>Seznámení s </a:t>
            </a:r>
            <a:r>
              <a:rPr lang="cs-CZ" dirty="0" err="1" smtClean="0"/>
              <a:t>s</a:t>
            </a:r>
            <a:r>
              <a:rPr lang="cs-CZ" dirty="0" smtClean="0"/>
              <a:t> regionem </a:t>
            </a:r>
            <a:r>
              <a:rPr lang="cs-CZ" dirty="0" err="1" smtClean="0"/>
              <a:t>JižníEvropa</a:t>
            </a:r>
            <a:r>
              <a:rPr lang="cs-CZ" dirty="0" smtClean="0"/>
              <a:t>, výklad spojený s aktivitou žáků při řešení zadaných úkolů, práce s mapou a učebnicí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Autor:</a:t>
            </a:r>
            <a:r>
              <a:rPr lang="cs-CZ" b="1" dirty="0" smtClean="0"/>
              <a:t> </a:t>
            </a:r>
            <a:r>
              <a:rPr lang="cs-CZ" dirty="0" err="1" smtClean="0"/>
              <a:t>Mgr.Lenka</a:t>
            </a:r>
            <a:r>
              <a:rPr lang="cs-CZ" dirty="0" smtClean="0"/>
              <a:t> Krčmářová</a:t>
            </a:r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Datum zhotovení: listopad 2012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Jazyk:</a:t>
            </a:r>
            <a:r>
              <a:rPr lang="cs-CZ" b="1" dirty="0" smtClean="0"/>
              <a:t> </a:t>
            </a:r>
            <a:r>
              <a:rPr lang="cs-CZ" dirty="0" smtClean="0"/>
              <a:t>Čeština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Očekávaný výstup:</a:t>
            </a:r>
            <a:r>
              <a:rPr lang="cs-CZ" b="1" dirty="0" smtClean="0"/>
              <a:t> </a:t>
            </a:r>
            <a:r>
              <a:rPr lang="cs-CZ" dirty="0" smtClean="0"/>
              <a:t>Lokalizuje na mapě daný region, určí jeho význam, přírodní i hospodářské poměry, stručně charakterizuje jednotlivé státy.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Speciální vzdělávací potřeby:</a:t>
            </a:r>
            <a:r>
              <a:rPr lang="cs-CZ" dirty="0" smtClean="0"/>
              <a:t> žádné 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Klíčová slova:</a:t>
            </a:r>
            <a:r>
              <a:rPr lang="cs-CZ" b="1" dirty="0" smtClean="0"/>
              <a:t> </a:t>
            </a:r>
            <a:r>
              <a:rPr lang="cs-CZ" dirty="0" smtClean="0"/>
              <a:t>jižní Evropa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učebního materiálu</a:t>
            </a:r>
            <a:r>
              <a:rPr lang="cs-CZ" b="1" dirty="0" smtClean="0"/>
              <a:t>: </a:t>
            </a:r>
            <a:r>
              <a:rPr lang="cs-CZ" dirty="0" smtClean="0"/>
              <a:t>Prezentace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Druh </a:t>
            </a:r>
            <a:r>
              <a:rPr lang="cs-CZ" b="1" dirty="0" err="1" smtClean="0">
                <a:solidFill>
                  <a:srgbClr val="D0B804"/>
                </a:solidFill>
              </a:rPr>
              <a:t>interaktivity</a:t>
            </a:r>
            <a:r>
              <a:rPr lang="cs-CZ" b="1" dirty="0" smtClean="0">
                <a:solidFill>
                  <a:srgbClr val="D0B804"/>
                </a:solidFill>
              </a:rPr>
              <a:t>:</a:t>
            </a:r>
            <a:r>
              <a:rPr lang="cs-CZ" b="1" dirty="0" smtClean="0"/>
              <a:t> </a:t>
            </a:r>
            <a:r>
              <a:rPr lang="cs-CZ" dirty="0" smtClean="0"/>
              <a:t>Výklad, aktivita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Cílová skupina:</a:t>
            </a:r>
            <a:r>
              <a:rPr lang="cs-CZ" b="1" dirty="0" smtClean="0"/>
              <a:t> </a:t>
            </a:r>
            <a:r>
              <a:rPr lang="cs-CZ" dirty="0" smtClean="0"/>
              <a:t>Žák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Stupeň a typ vzdělávání:</a:t>
            </a:r>
            <a:r>
              <a:rPr lang="cs-CZ" b="1" dirty="0" smtClean="0"/>
              <a:t> </a:t>
            </a:r>
            <a:r>
              <a:rPr lang="cs-CZ" dirty="0" smtClean="0"/>
              <a:t>základní vzdělávání – 2.stupeň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Typická věková skupina:</a:t>
            </a:r>
            <a:r>
              <a:rPr lang="cs-CZ" b="1" dirty="0" smtClean="0"/>
              <a:t> </a:t>
            </a:r>
            <a:r>
              <a:rPr lang="cs-CZ" dirty="0" smtClean="0"/>
              <a:t>8.ročník</a:t>
            </a:r>
          </a:p>
          <a:p>
            <a:pPr>
              <a:lnSpc>
                <a:spcPct val="90000"/>
              </a:lnSpc>
              <a:buNone/>
            </a:pPr>
            <a:r>
              <a:rPr lang="cs-CZ" b="1" dirty="0" smtClean="0">
                <a:solidFill>
                  <a:srgbClr val="D0B804"/>
                </a:solidFill>
              </a:rPr>
              <a:t>Celková velikost</a:t>
            </a:r>
            <a:r>
              <a:rPr lang="cs-CZ" b="1" smtClean="0">
                <a:solidFill>
                  <a:srgbClr val="D0B804"/>
                </a:solidFill>
              </a:rPr>
              <a:t>:</a:t>
            </a:r>
            <a:r>
              <a:rPr lang="cs-CZ" smtClean="0"/>
              <a:t>   1,03  MB 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D653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Forte" pitchFamily="66" charset="0"/>
              </a:rPr>
              <a:t>Cestovní agentura </a:t>
            </a:r>
            <a:r>
              <a:rPr lang="cs-CZ" dirty="0" smtClean="0">
                <a:solidFill>
                  <a:srgbClr val="69F31D"/>
                </a:solidFill>
                <a:latin typeface="Forte" pitchFamily="66" charset="0"/>
              </a:rPr>
              <a:t>Kudy-kam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Forte" pitchFamily="66" charset="0"/>
              </a:rPr>
              <a:t> vás zve na báječnou dovolenou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Forte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80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Chcete letět za sluncem, teplým mořem, </a:t>
            </a:r>
          </a:p>
          <a:p>
            <a:pPr>
              <a:buNone/>
            </a:pPr>
            <a:r>
              <a:rPr lang="cs-CZ" smtClean="0"/>
              <a:t>historickými památkami a dobrým jídlem ?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Pak tedy hurá – směr </a:t>
            </a:r>
            <a:r>
              <a:rPr lang="cs-CZ" b="1" dirty="0" smtClean="0">
                <a:solidFill>
                  <a:srgbClr val="FF0000"/>
                </a:solidFill>
              </a:rPr>
              <a:t>jižní Evropa</a:t>
            </a:r>
            <a:r>
              <a:rPr lang="cs-CZ" dirty="0" smtClean="0"/>
              <a:t>!!!</a:t>
            </a:r>
            <a:endParaRPr lang="cs-CZ" dirty="0"/>
          </a:p>
        </p:txBody>
      </p:sp>
      <p:pic>
        <p:nvPicPr>
          <p:cNvPr id="8196" name="Picture 4" descr="Obrázek 29 | &amp;Rcaron;eck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501008"/>
            <a:ext cx="4248472" cy="3024336"/>
          </a:xfrm>
          <a:prstGeom prst="rect">
            <a:avLst/>
          </a:prstGeom>
          <a:noFill/>
        </p:spPr>
      </p:pic>
      <p:pic>
        <p:nvPicPr>
          <p:cNvPr id="9218" name="Picture 2" descr="http://bestpage.cz/gif/G290025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3356992"/>
            <a:ext cx="1028700" cy="971551"/>
          </a:xfrm>
          <a:prstGeom prst="rect">
            <a:avLst/>
          </a:prstGeom>
          <a:noFill/>
        </p:spPr>
      </p:pic>
      <p:pic>
        <p:nvPicPr>
          <p:cNvPr id="9222" name="Picture 6" descr="http://bestpage.cz/gif/G130237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501008"/>
            <a:ext cx="1143000" cy="628651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D653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  <a:latin typeface="Gabriola" pitchFamily="82" charset="0"/>
              </a:rPr>
              <a:t>Jižní Evropa</a:t>
            </a:r>
            <a:br>
              <a:rPr lang="cs-CZ" sz="6000" b="1" dirty="0" smtClean="0">
                <a:solidFill>
                  <a:srgbClr val="7030A0"/>
                </a:solidFill>
                <a:latin typeface="Gabriola" pitchFamily="82" charset="0"/>
              </a:rPr>
            </a:br>
            <a:r>
              <a:rPr lang="cs-CZ" sz="3600" b="1" dirty="0" smtClean="0">
                <a:solidFill>
                  <a:srgbClr val="00B050"/>
                </a:solidFill>
                <a:latin typeface="Gabriola" pitchFamily="82" charset="0"/>
              </a:rPr>
              <a:t>Které země navštívíme?</a:t>
            </a:r>
            <a:endParaRPr lang="cs-CZ" sz="3600" b="1" dirty="0">
              <a:solidFill>
                <a:srgbClr val="00B050"/>
              </a:solidFill>
              <a:latin typeface="Gabriola" pitchFamily="82" charset="0"/>
            </a:endParaRPr>
          </a:p>
        </p:txBody>
      </p:sp>
      <p:pic>
        <p:nvPicPr>
          <p:cNvPr id="4710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652713"/>
            <a:ext cx="6264696" cy="26484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2195736" y="371703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3861048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16216" y="4797152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5473005"/>
            <a:ext cx="203074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Itálie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Španělsko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Řecko 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D653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i="1" u="sng" dirty="0" smtClean="0"/>
              <a:t>1.zastávka </a:t>
            </a:r>
            <a:r>
              <a:rPr lang="cs-CZ" sz="2800" i="1" dirty="0" smtClean="0"/>
              <a:t> -  </a:t>
            </a:r>
            <a:r>
              <a:rPr lang="cs-CZ" sz="4000" b="1" i="1" dirty="0" smtClean="0">
                <a:solidFill>
                  <a:schemeClr val="accent6">
                    <a:lumMod val="75000"/>
                  </a:schemeClr>
                </a:solidFill>
              </a:rPr>
              <a:t>Itálie</a:t>
            </a:r>
            <a:endParaRPr lang="cs-CZ" sz="40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836713"/>
            <a:ext cx="8229600" cy="216024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Přistáváme v hlavním městě …………………..</a:t>
            </a:r>
          </a:p>
          <a:p>
            <a:r>
              <a:rPr lang="cs-CZ" sz="2800" dirty="0" smtClean="0"/>
              <a:t>Svezeme se italským autem značky……………………….</a:t>
            </a:r>
          </a:p>
          <a:p>
            <a:r>
              <a:rPr lang="cs-CZ" sz="2800" dirty="0" smtClean="0"/>
              <a:t>Navštívíme sady, kde se pěstují……………………………..</a:t>
            </a:r>
          </a:p>
          <a:p>
            <a:r>
              <a:rPr lang="cs-CZ" sz="2800" dirty="0" smtClean="0"/>
              <a:t>Poobědváme typickou ………………..nebo ……………….</a:t>
            </a:r>
          </a:p>
          <a:p>
            <a:endParaRPr lang="cs-CZ" sz="2800" dirty="0"/>
          </a:p>
        </p:txBody>
      </p:sp>
      <p:pic>
        <p:nvPicPr>
          <p:cNvPr id="6146" name="Picture 2" descr="Vesuvius from pla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780928"/>
            <a:ext cx="2857500" cy="1981201"/>
          </a:xfrm>
          <a:prstGeom prst="rect">
            <a:avLst/>
          </a:prstGeom>
          <a:noFill/>
        </p:spPr>
      </p:pic>
      <p:pic>
        <p:nvPicPr>
          <p:cNvPr id="6148" name="Picture 4" descr="Benátky - Velký kaná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4509120"/>
            <a:ext cx="2857500" cy="2143125"/>
          </a:xfrm>
          <a:prstGeom prst="rect">
            <a:avLst/>
          </a:prstGeom>
          <a:noFill/>
        </p:spPr>
      </p:pic>
      <p:pic>
        <p:nvPicPr>
          <p:cNvPr id="6150" name="Picture 6" descr="876MilanoDuom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2780928"/>
            <a:ext cx="2857500" cy="2105026"/>
          </a:xfrm>
          <a:prstGeom prst="rect">
            <a:avLst/>
          </a:prstGeom>
          <a:noFill/>
        </p:spPr>
      </p:pic>
      <p:pic>
        <p:nvPicPr>
          <p:cNvPr id="6152" name="Picture 8" descr="http://upload.wikimedia.org/wikipedia/commons/thumb/a/a3/Eq_it-na_pizza-margherita_sep2005_sml.jpg/220px-Eq_it-na_pizza-margherita_sep2005_sml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3140968"/>
            <a:ext cx="2095500" cy="157162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67544" y="2924944"/>
            <a:ext cx="801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Vesuv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2924944"/>
            <a:ext cx="912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Miláno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6165304"/>
            <a:ext cx="9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Benátky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836712"/>
            <a:ext cx="5469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Řím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48702" y="1340768"/>
            <a:ext cx="2495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Fiat, Alfa Romeo, Ferrari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92280" y="1844824"/>
            <a:ext cx="189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Citrusy nebo olivy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48064" y="2348880"/>
            <a:ext cx="662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pizzu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668344" y="2348880"/>
            <a:ext cx="909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špagety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56" name="Picture 12" descr="Vlajka Itáli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260648"/>
            <a:ext cx="1047750" cy="695325"/>
          </a:xfrm>
          <a:prstGeom prst="rect">
            <a:avLst/>
          </a:prstGeom>
          <a:noFill/>
        </p:spPr>
      </p:pic>
      <p:pic>
        <p:nvPicPr>
          <p:cNvPr id="8194" name="Picture 2" descr="Soubor:Fiat Grande Punto rot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40152" y="4797152"/>
            <a:ext cx="2738314" cy="185159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D653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Itálie</a:t>
            </a:r>
            <a:b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b="1" i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 descr="Canal Grand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268760"/>
            <a:ext cx="8572500" cy="1828800"/>
          </a:xfrm>
          <a:prstGeom prst="rect">
            <a:avLst/>
          </a:prstGeom>
          <a:noFill/>
        </p:spPr>
      </p:pic>
      <p:pic>
        <p:nvPicPr>
          <p:cNvPr id="1028" name="Picture 4" descr="Šikmá v&amp;ecaron;&amp;zcaron;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56992"/>
            <a:ext cx="2381250" cy="3171826"/>
          </a:xfrm>
          <a:prstGeom prst="rect">
            <a:avLst/>
          </a:prstGeom>
          <a:noFill/>
        </p:spPr>
      </p:pic>
      <p:pic>
        <p:nvPicPr>
          <p:cNvPr id="1030" name="Picture 6" descr="Západ slunce nad Florenci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284984"/>
            <a:ext cx="3024336" cy="2160240"/>
          </a:xfrm>
          <a:prstGeom prst="rect">
            <a:avLst/>
          </a:prstGeom>
          <a:noFill/>
        </p:spPr>
      </p:pic>
      <p:pic>
        <p:nvPicPr>
          <p:cNvPr id="1032" name="Picture 8" descr="Cortina dall'alt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4653136"/>
            <a:ext cx="3027040" cy="200025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95536" y="1268760"/>
            <a:ext cx="1017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Benátky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3501008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Pisa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7864" y="3356992"/>
            <a:ext cx="10456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Florencie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4725144"/>
            <a:ext cx="1981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Cortina</a:t>
            </a:r>
            <a:r>
              <a:rPr lang="cs-CZ" b="1" dirty="0" smtClean="0"/>
              <a:t> d'</a:t>
            </a:r>
            <a:r>
              <a:rPr lang="cs-CZ" b="1" dirty="0" err="1" smtClean="0"/>
              <a:t>Ampezzo</a:t>
            </a:r>
            <a:endParaRPr lang="cs-CZ" b="1" dirty="0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D653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i="1" u="sng" dirty="0" smtClean="0"/>
              <a:t>2.zastávka</a:t>
            </a:r>
            <a:r>
              <a:rPr lang="cs-CZ" i="1" dirty="0" smtClean="0"/>
              <a:t> - </a:t>
            </a:r>
            <a:r>
              <a:rPr lang="cs-CZ" sz="4000" b="1" i="1" dirty="0" smtClean="0">
                <a:solidFill>
                  <a:srgbClr val="FF0000"/>
                </a:solidFill>
              </a:rPr>
              <a:t>Španělsko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23042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Mnohonárodnostní stát obývají kromě Španělů i…………………..</a:t>
            </a:r>
          </a:p>
          <a:p>
            <a:pPr>
              <a:buNone/>
            </a:pPr>
            <a:r>
              <a:rPr lang="cs-CZ" sz="2400" dirty="0" smtClean="0"/>
              <a:t>a…………………………..</a:t>
            </a:r>
          </a:p>
          <a:p>
            <a:pPr>
              <a:buNone/>
            </a:pPr>
            <a:r>
              <a:rPr lang="cs-CZ" sz="2400" dirty="0" smtClean="0"/>
              <a:t>Kromě hlavního města…………………………..můžeme  na fotbal i na </a:t>
            </a:r>
          </a:p>
          <a:p>
            <a:pPr>
              <a:buNone/>
            </a:pPr>
            <a:r>
              <a:rPr lang="cs-CZ" sz="2400" dirty="0" smtClean="0"/>
              <a:t>stadion Camp Nou v ……………………………..</a:t>
            </a:r>
          </a:p>
          <a:p>
            <a:pPr>
              <a:buNone/>
            </a:pPr>
            <a:r>
              <a:rPr lang="cs-CZ" sz="2400" dirty="0" smtClean="0"/>
              <a:t>A nebo nás zláká tradiční španělská zábava ………………………..?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5122" name="Picture 2" descr="Vlajka Špan&amp;ecaron;ls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88640"/>
            <a:ext cx="1047750" cy="695325"/>
          </a:xfrm>
          <a:prstGeom prst="rect">
            <a:avLst/>
          </a:prstGeom>
          <a:noFill/>
        </p:spPr>
      </p:pic>
      <p:pic>
        <p:nvPicPr>
          <p:cNvPr id="4" name="Picture 2" descr="http://img.ihned.cz/attachment.php/800/33677800/aiostuv3458CDE7GHILMk6QcpqTw29Vn/korid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501008"/>
            <a:ext cx="2736304" cy="1800200"/>
          </a:xfrm>
          <a:prstGeom prst="rect">
            <a:avLst/>
          </a:prstGeom>
          <a:noFill/>
        </p:spPr>
      </p:pic>
      <p:pic>
        <p:nvPicPr>
          <p:cNvPr id="5124" name="Picture 4" descr="Pomeran&amp;ccaron;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4149080"/>
            <a:ext cx="2238375" cy="252412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084168" y="5589240"/>
            <a:ext cx="1135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Barcelona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12360" y="836712"/>
            <a:ext cx="994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Baskové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736" y="1268760"/>
            <a:ext cx="1083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Katalánci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1700808"/>
            <a:ext cx="922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Madrid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2204864"/>
            <a:ext cx="11719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Barceloně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64288" y="2636912"/>
            <a:ext cx="768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korida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6" name="Picture 2" descr="Soubor:Barcelona collag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3284984"/>
            <a:ext cx="3384376" cy="338437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5580112" y="3284984"/>
            <a:ext cx="1188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Barcelona </a:t>
            </a:r>
            <a:endParaRPr lang="cs-CZ" b="1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D653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800" i="1" u="sng" dirty="0" smtClean="0"/>
              <a:t>3.zastávka</a:t>
            </a:r>
            <a:r>
              <a:rPr lang="cs-CZ" sz="2800" dirty="0" smtClean="0"/>
              <a:t> -  </a:t>
            </a:r>
            <a:r>
              <a:rPr lang="cs-CZ" sz="2800" b="1" i="1" dirty="0" smtClean="0">
                <a:solidFill>
                  <a:srgbClr val="69F31D"/>
                </a:solidFill>
              </a:rPr>
              <a:t>Řecko </a:t>
            </a:r>
            <a:r>
              <a:rPr lang="cs-CZ" sz="3200" b="1" i="1" dirty="0" smtClean="0">
                <a:solidFill>
                  <a:srgbClr val="69F31D"/>
                </a:solidFill>
              </a:rPr>
              <a:t> </a:t>
            </a:r>
            <a:endParaRPr lang="cs-CZ" sz="3200" b="1" i="1" dirty="0">
              <a:solidFill>
                <a:srgbClr val="69F31D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9"/>
            <a:ext cx="8229600" cy="16561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Objevme jednu z kolébek evropské civilizace.</a:t>
            </a:r>
          </a:p>
          <a:p>
            <a:pPr>
              <a:buNone/>
            </a:pPr>
            <a:r>
              <a:rPr lang="cs-CZ" sz="2800" dirty="0" smtClean="0"/>
              <a:t>Navštívíme sídlo bohů na hoře…………………….</a:t>
            </a:r>
          </a:p>
          <a:p>
            <a:pPr>
              <a:buNone/>
            </a:pPr>
            <a:r>
              <a:rPr lang="cs-CZ" sz="2800" dirty="0" smtClean="0"/>
              <a:t>Nebo dáme přednost koupání v ……………………..moři?</a:t>
            </a:r>
            <a:endParaRPr lang="cs-CZ" sz="2800" dirty="0"/>
          </a:p>
        </p:txBody>
      </p:sp>
      <p:pic>
        <p:nvPicPr>
          <p:cNvPr id="4098" name="Picture 2" descr="Soubor:View on Olymbos Mountain with Elassona and Tsaritsani, Gree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708920"/>
            <a:ext cx="4176464" cy="28346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1560" y="2852936"/>
            <a:ext cx="14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Pohoří Olymp</a:t>
            </a:r>
            <a:endParaRPr lang="cs-CZ" b="1" dirty="0"/>
          </a:p>
        </p:txBody>
      </p:sp>
      <p:pic>
        <p:nvPicPr>
          <p:cNvPr id="4100" name="Picture 4" descr="http://upload.wikimedia.org/wikipedia/commons/thumb/d/d2/Parthenon.JPG/220px-Parthen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157192"/>
            <a:ext cx="2671564" cy="1512168"/>
          </a:xfrm>
          <a:prstGeom prst="rect">
            <a:avLst/>
          </a:prstGeom>
          <a:noFill/>
        </p:spPr>
      </p:pic>
      <p:pic>
        <p:nvPicPr>
          <p:cNvPr id="4102" name="Picture 6" descr="http://recko-informace.cz/korfu-0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3284984"/>
            <a:ext cx="3923928" cy="313412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156176" y="1484784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Olymp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36096" y="2348880"/>
            <a:ext cx="1552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Egejském moři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6237312"/>
            <a:ext cx="2311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Parthenon</a:t>
            </a:r>
            <a:r>
              <a:rPr lang="cs-CZ" b="1" dirty="0" smtClean="0"/>
              <a:t> v Athénách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28384" y="3501008"/>
            <a:ext cx="709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Korfu</a:t>
            </a:r>
            <a:endParaRPr lang="cs-CZ" b="1" dirty="0"/>
          </a:p>
        </p:txBody>
      </p:sp>
      <p:pic>
        <p:nvPicPr>
          <p:cNvPr id="8194" name="Picture 2" descr="Vlajka &amp;Rcaron;eck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476672"/>
            <a:ext cx="1047750" cy="695325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D653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i="1" dirty="0" smtClean="0">
                <a:solidFill>
                  <a:srgbClr val="69F31D"/>
                </a:solidFill>
              </a:rPr>
              <a:t>Řecko </a:t>
            </a:r>
            <a:endParaRPr lang="cs-CZ" dirty="0"/>
          </a:p>
        </p:txBody>
      </p:sp>
      <p:pic>
        <p:nvPicPr>
          <p:cNvPr id="6146" name="Picture 2" descr="Meteora Agios Triadas IMG 763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412776"/>
            <a:ext cx="2304256" cy="345638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3528" y="1484784"/>
            <a:ext cx="1060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Meteora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3933056"/>
            <a:ext cx="1081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Olivovník</a:t>
            </a:r>
            <a:endParaRPr lang="cs-CZ" b="1" dirty="0"/>
          </a:p>
        </p:txBody>
      </p:sp>
      <p:pic>
        <p:nvPicPr>
          <p:cNvPr id="6154" name="Picture 10" descr="http://upload.wikimedia.org/wikipedia/commons/thumb/4/43/AthensAcropolisDawnAdj06028.jpg/440px-AthensAcropolisDawnAdj0602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581128"/>
            <a:ext cx="4191000" cy="208823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716016" y="4725144"/>
            <a:ext cx="1140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Akropolis 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085184"/>
            <a:ext cx="36874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/>
              </a:rPr>
              <a:t>http://cs.wikipedia.org/wiki/Meteora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Soubor:Olea lancea frui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1052736"/>
            <a:ext cx="4536504" cy="2736304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Použité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8229600" cy="5904656"/>
          </a:xfrm>
        </p:spPr>
        <p:txBody>
          <a:bodyPr>
            <a:normAutofit fontScale="77500" lnSpcReduction="20000"/>
          </a:bodyPr>
          <a:lstStyle/>
          <a:p>
            <a:r>
              <a:rPr lang="cs-CZ" sz="1700" dirty="0" smtClean="0"/>
              <a:t>NEUVEDEN. </a:t>
            </a:r>
            <a:r>
              <a:rPr lang="cs-CZ" sz="1700" i="1" dirty="0" smtClean="0"/>
              <a:t>http://bestpage.cz</a:t>
            </a:r>
            <a:r>
              <a:rPr lang="cs-CZ" sz="1700" dirty="0" smtClean="0"/>
              <a:t> [online]. [cit. 16.11.2012]. Dostupný na WWW: </a:t>
            </a:r>
            <a:r>
              <a:rPr lang="cs-CZ" sz="1700" dirty="0" smtClean="0">
                <a:hlinkClick r:id="rId2"/>
              </a:rPr>
              <a:t>http://bestpage.cz/gif/G130237.gif</a:t>
            </a:r>
            <a:endParaRPr lang="cs-CZ" sz="1700" dirty="0" smtClean="0"/>
          </a:p>
          <a:p>
            <a:r>
              <a:rPr lang="cs-CZ" sz="1700" dirty="0" smtClean="0"/>
              <a:t>NEUVEDEN. </a:t>
            </a:r>
            <a:r>
              <a:rPr lang="cs-CZ" sz="1700" i="1" dirty="0" smtClean="0"/>
              <a:t>http://bestpage.cz</a:t>
            </a:r>
            <a:r>
              <a:rPr lang="cs-CZ" sz="1700" dirty="0" smtClean="0"/>
              <a:t> [online]. [cit. 16.11.2012]. Dostupný na WWW: </a:t>
            </a:r>
            <a:r>
              <a:rPr lang="cs-CZ" sz="1700" dirty="0" smtClean="0">
                <a:hlinkClick r:id="rId3"/>
              </a:rPr>
              <a:t>http://bestpage.cz/gif/G290025.gif</a:t>
            </a:r>
            <a:endParaRPr lang="cs-CZ" sz="1700" dirty="0" smtClean="0"/>
          </a:p>
          <a:p>
            <a:r>
              <a:rPr lang="cs-CZ" sz="1700" dirty="0" smtClean="0"/>
              <a:t>NEUVEDEN. </a:t>
            </a:r>
            <a:r>
              <a:rPr lang="cs-CZ" sz="1700" i="1" dirty="0" smtClean="0"/>
              <a:t>http://www.</a:t>
            </a:r>
            <a:r>
              <a:rPr lang="cs-CZ" sz="1700" i="1" dirty="0" err="1" smtClean="0"/>
              <a:t>brenna.cz</a:t>
            </a:r>
            <a:r>
              <a:rPr lang="cs-CZ" sz="1700" dirty="0" smtClean="0"/>
              <a:t> [online]. [cit. 16.11.2012]. Dostupný na WWW: </a:t>
            </a:r>
            <a:r>
              <a:rPr lang="cs-CZ" sz="1700" dirty="0" smtClean="0">
                <a:hlinkClick r:id="rId4"/>
              </a:rPr>
              <a:t>http://www.</a:t>
            </a:r>
            <a:r>
              <a:rPr lang="cs-CZ" sz="1700" dirty="0" err="1" smtClean="0">
                <a:hlinkClick r:id="rId4"/>
              </a:rPr>
              <a:t>brenna.cz</a:t>
            </a:r>
            <a:r>
              <a:rPr lang="cs-CZ" sz="1700" dirty="0" smtClean="0">
                <a:hlinkClick r:id="rId4"/>
              </a:rPr>
              <a:t>/</a:t>
            </a:r>
            <a:r>
              <a:rPr lang="cs-CZ" sz="1700" dirty="0" err="1" smtClean="0">
                <a:hlinkClick r:id="rId4"/>
              </a:rPr>
              <a:t>img</a:t>
            </a:r>
            <a:r>
              <a:rPr lang="cs-CZ" sz="1700" dirty="0" smtClean="0">
                <a:hlinkClick r:id="rId4"/>
              </a:rPr>
              <a:t>-letovisko/</a:t>
            </a:r>
            <a:r>
              <a:rPr lang="cs-CZ" sz="1700" dirty="0" err="1" smtClean="0">
                <a:hlinkClick r:id="rId4"/>
              </a:rPr>
              <a:t>recko</a:t>
            </a:r>
            <a:r>
              <a:rPr lang="cs-CZ" sz="1700" dirty="0" smtClean="0">
                <a:hlinkClick r:id="rId4"/>
              </a:rPr>
              <a:t>/29.jpg</a:t>
            </a:r>
            <a:endParaRPr lang="cs-CZ" sz="1700" dirty="0" smtClean="0"/>
          </a:p>
          <a:p>
            <a:r>
              <a:rPr lang="cs-CZ" sz="1700" dirty="0" err="1" smtClean="0"/>
              <a:t>Europe</a:t>
            </a:r>
            <a:r>
              <a:rPr lang="cs-CZ" sz="1700" dirty="0" smtClean="0"/>
              <a:t> </a:t>
            </a:r>
            <a:r>
              <a:rPr lang="cs-CZ" sz="1700" dirty="0" err="1" smtClean="0"/>
              <a:t>topography</a:t>
            </a:r>
            <a:r>
              <a:rPr lang="cs-CZ" sz="1700" dirty="0" smtClean="0"/>
              <a:t> map. In: </a:t>
            </a:r>
            <a:r>
              <a:rPr lang="cs-CZ" sz="1700" i="1" dirty="0" err="1" smtClean="0"/>
              <a:t>Wikipedia</a:t>
            </a:r>
            <a:r>
              <a:rPr lang="cs-CZ" sz="1700" i="1" dirty="0" smtClean="0"/>
              <a:t>: </a:t>
            </a:r>
            <a:r>
              <a:rPr lang="cs-CZ" sz="1700" i="1" dirty="0" err="1" smtClean="0"/>
              <a:t>the</a:t>
            </a:r>
            <a:r>
              <a:rPr lang="cs-CZ" sz="1700" i="1" dirty="0" smtClean="0"/>
              <a:t> free </a:t>
            </a:r>
            <a:r>
              <a:rPr lang="cs-CZ" sz="1700" i="1" dirty="0" err="1" smtClean="0"/>
              <a:t>encyclopedia</a:t>
            </a:r>
            <a:r>
              <a:rPr lang="cs-CZ" sz="1700" dirty="0" smtClean="0"/>
              <a:t> [online]. San </a:t>
            </a:r>
            <a:r>
              <a:rPr lang="cs-CZ" sz="1700" dirty="0" err="1" smtClean="0"/>
              <a:t>Francisco</a:t>
            </a:r>
            <a:r>
              <a:rPr lang="cs-CZ" sz="1700" dirty="0" smtClean="0"/>
              <a:t> (CA): </a:t>
            </a:r>
            <a:r>
              <a:rPr lang="cs-CZ" sz="1700" dirty="0" err="1" smtClean="0"/>
              <a:t>Wikimedia</a:t>
            </a:r>
            <a:r>
              <a:rPr lang="cs-CZ" sz="1700" dirty="0" smtClean="0"/>
              <a:t> </a:t>
            </a:r>
            <a:r>
              <a:rPr lang="cs-CZ" sz="1700" dirty="0" err="1" smtClean="0"/>
              <a:t>Foundation</a:t>
            </a:r>
            <a:r>
              <a:rPr lang="cs-CZ" sz="1700" dirty="0" smtClean="0"/>
              <a:t>, 2001- [cit. 2012-11-16]. Dostupné z: </a:t>
            </a:r>
            <a:r>
              <a:rPr lang="cs-CZ" sz="1700" dirty="0" smtClean="0">
                <a:hlinkClick r:id="rId5"/>
              </a:rPr>
              <a:t>http://cs.wikipedia.org/wiki/Soubor:Europe_topography_map.png</a:t>
            </a:r>
            <a:endParaRPr lang="cs-CZ" sz="1700" dirty="0" smtClean="0"/>
          </a:p>
          <a:p>
            <a:r>
              <a:rPr lang="cs-CZ" sz="1700" dirty="0" smtClean="0"/>
              <a:t> </a:t>
            </a:r>
            <a:r>
              <a:rPr lang="en-US" sz="1700" dirty="0" smtClean="0"/>
              <a:t>Flag of Italy. In: </a:t>
            </a:r>
            <a:r>
              <a:rPr lang="en-US" sz="1700" i="1" dirty="0" smtClean="0"/>
              <a:t>Wikipedia: the free encyclopedia</a:t>
            </a:r>
            <a:r>
              <a:rPr lang="en-US" sz="1700" dirty="0" smtClean="0"/>
              <a:t> [online]. San Francisco (CA): Wikimedia Foundation, 2001- [</a:t>
            </a:r>
            <a:r>
              <a:rPr lang="cs-CZ" sz="1700" dirty="0" smtClean="0"/>
              <a:t>cit. 2012-11-16</a:t>
            </a:r>
            <a:r>
              <a:rPr lang="en-US" sz="1700" dirty="0" smtClean="0"/>
              <a:t>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</a:t>
            </a:r>
            <a:r>
              <a:rPr lang="en-US" sz="1700" dirty="0" smtClean="0">
                <a:hlinkClick r:id="rId6"/>
              </a:rPr>
              <a:t>http://cs.wikipedia.org/wiki/Soubor:Flag_of_Italy.sv</a:t>
            </a:r>
            <a:r>
              <a:rPr lang="cs-CZ" sz="1700" dirty="0" smtClean="0">
                <a:hlinkClick r:id="rId6"/>
              </a:rPr>
              <a:t>g</a:t>
            </a:r>
            <a:endParaRPr lang="cs-CZ" sz="1700" dirty="0" smtClean="0"/>
          </a:p>
          <a:p>
            <a:r>
              <a:rPr lang="cs-CZ" sz="1700" dirty="0" smtClean="0"/>
              <a:t>Velký kanál. In: </a:t>
            </a:r>
            <a:r>
              <a:rPr lang="cs-CZ" sz="1700" i="1" dirty="0" err="1" smtClean="0"/>
              <a:t>Wikipedia</a:t>
            </a:r>
            <a:r>
              <a:rPr lang="cs-CZ" sz="1700" i="1" dirty="0" smtClean="0"/>
              <a:t>: </a:t>
            </a:r>
            <a:r>
              <a:rPr lang="cs-CZ" sz="1700" i="1" dirty="0" err="1" smtClean="0"/>
              <a:t>the</a:t>
            </a:r>
            <a:r>
              <a:rPr lang="cs-CZ" sz="1700" i="1" dirty="0" smtClean="0"/>
              <a:t> free </a:t>
            </a:r>
            <a:r>
              <a:rPr lang="cs-CZ" sz="1700" i="1" dirty="0" err="1" smtClean="0"/>
              <a:t>encyclopedia</a:t>
            </a:r>
            <a:r>
              <a:rPr lang="cs-CZ" sz="1700" dirty="0" smtClean="0"/>
              <a:t> [online]. San </a:t>
            </a:r>
            <a:r>
              <a:rPr lang="cs-CZ" sz="1700" dirty="0" err="1" smtClean="0"/>
              <a:t>Francisco</a:t>
            </a:r>
            <a:r>
              <a:rPr lang="cs-CZ" sz="1700" dirty="0" smtClean="0"/>
              <a:t> (CA): </a:t>
            </a:r>
            <a:r>
              <a:rPr lang="cs-CZ" sz="1700" dirty="0" err="1" smtClean="0"/>
              <a:t>Wikimedia</a:t>
            </a:r>
            <a:r>
              <a:rPr lang="cs-CZ" sz="1700" dirty="0" smtClean="0"/>
              <a:t> </a:t>
            </a:r>
            <a:r>
              <a:rPr lang="cs-CZ" sz="1700" dirty="0" err="1" smtClean="0"/>
              <a:t>Foundation</a:t>
            </a:r>
            <a:r>
              <a:rPr lang="cs-CZ" sz="1700" dirty="0" smtClean="0"/>
              <a:t>, 2001- [cit. 2012-11-16]. Dostupné z: </a:t>
            </a:r>
            <a:r>
              <a:rPr lang="cs-CZ" sz="1700" dirty="0" smtClean="0">
                <a:hlinkClick r:id="rId7"/>
              </a:rPr>
              <a:t>http://cs.wikipedia.org/wiki/Soubor:Ben%C3%A1tky_-_Velk%C3%BD_kan%C3%A1l.jpg</a:t>
            </a:r>
            <a:endParaRPr lang="cs-CZ" sz="1700" dirty="0" smtClean="0"/>
          </a:p>
          <a:p>
            <a:r>
              <a:rPr lang="cs-CZ" sz="1700" dirty="0" smtClean="0"/>
              <a:t> </a:t>
            </a:r>
            <a:r>
              <a:rPr lang="cs-CZ" sz="1700" dirty="0" err="1" smtClean="0"/>
              <a:t>Vesuvius</a:t>
            </a:r>
            <a:r>
              <a:rPr lang="cs-CZ" sz="1700" dirty="0" smtClean="0"/>
              <a:t> </a:t>
            </a:r>
            <a:r>
              <a:rPr lang="cs-CZ" sz="1700" dirty="0" err="1" smtClean="0"/>
              <a:t>from</a:t>
            </a:r>
            <a:r>
              <a:rPr lang="cs-CZ" sz="1700" dirty="0" smtClean="0"/>
              <a:t> plane. In: </a:t>
            </a:r>
            <a:r>
              <a:rPr lang="cs-CZ" sz="1700" i="1" dirty="0" err="1" smtClean="0"/>
              <a:t>Wikipedia</a:t>
            </a:r>
            <a:r>
              <a:rPr lang="cs-CZ" sz="1700" i="1" dirty="0" smtClean="0"/>
              <a:t>: </a:t>
            </a:r>
            <a:r>
              <a:rPr lang="cs-CZ" sz="1700" i="1" dirty="0" err="1" smtClean="0"/>
              <a:t>the</a:t>
            </a:r>
            <a:r>
              <a:rPr lang="cs-CZ" sz="1700" i="1" dirty="0" smtClean="0"/>
              <a:t> free </a:t>
            </a:r>
            <a:r>
              <a:rPr lang="cs-CZ" sz="1700" i="1" dirty="0" err="1" smtClean="0"/>
              <a:t>encyclopedia</a:t>
            </a:r>
            <a:r>
              <a:rPr lang="cs-CZ" sz="1700" dirty="0" smtClean="0"/>
              <a:t> [online]. San </a:t>
            </a:r>
            <a:r>
              <a:rPr lang="cs-CZ" sz="1700" dirty="0" err="1" smtClean="0"/>
              <a:t>Francisco</a:t>
            </a:r>
            <a:r>
              <a:rPr lang="cs-CZ" sz="1700" dirty="0" smtClean="0"/>
              <a:t> (CA): </a:t>
            </a:r>
            <a:r>
              <a:rPr lang="cs-CZ" sz="1700" dirty="0" err="1" smtClean="0"/>
              <a:t>Wikimedia</a:t>
            </a:r>
            <a:r>
              <a:rPr lang="cs-CZ" sz="1700" dirty="0" smtClean="0"/>
              <a:t> </a:t>
            </a:r>
            <a:r>
              <a:rPr lang="cs-CZ" sz="1700" dirty="0" err="1" smtClean="0"/>
              <a:t>Foundation</a:t>
            </a:r>
            <a:r>
              <a:rPr lang="cs-CZ" sz="1700" dirty="0" smtClean="0"/>
              <a:t>, 2001- [cit. 2012-11-16]. Dostupné z: </a:t>
            </a:r>
            <a:r>
              <a:rPr lang="cs-CZ" sz="1700" dirty="0" smtClean="0">
                <a:hlinkClick r:id="rId8"/>
              </a:rPr>
              <a:t>http://cs.wikipedia.org/wiki/Soubor:Vesuvius_from_plane.jpg</a:t>
            </a:r>
            <a:endParaRPr lang="cs-CZ" sz="1700" dirty="0" smtClean="0"/>
          </a:p>
          <a:p>
            <a:r>
              <a:rPr lang="cs-CZ" sz="1700" dirty="0" smtClean="0"/>
              <a:t>876Milano </a:t>
            </a:r>
            <a:r>
              <a:rPr lang="cs-CZ" sz="1700" dirty="0" err="1" smtClean="0"/>
              <a:t>Duomo</a:t>
            </a:r>
            <a:r>
              <a:rPr lang="cs-CZ" sz="1700" dirty="0" smtClean="0"/>
              <a:t>. In: </a:t>
            </a:r>
            <a:r>
              <a:rPr lang="cs-CZ" sz="1700" i="1" dirty="0" err="1" smtClean="0"/>
              <a:t>Wikipedia</a:t>
            </a:r>
            <a:r>
              <a:rPr lang="cs-CZ" sz="1700" i="1" dirty="0" smtClean="0"/>
              <a:t>: </a:t>
            </a:r>
            <a:r>
              <a:rPr lang="cs-CZ" sz="1700" i="1" dirty="0" err="1" smtClean="0"/>
              <a:t>the</a:t>
            </a:r>
            <a:r>
              <a:rPr lang="cs-CZ" sz="1700" i="1" dirty="0" smtClean="0"/>
              <a:t> free </a:t>
            </a:r>
            <a:r>
              <a:rPr lang="cs-CZ" sz="1700" i="1" dirty="0" err="1" smtClean="0"/>
              <a:t>encyclopedia</a:t>
            </a:r>
            <a:r>
              <a:rPr lang="cs-CZ" sz="1700" dirty="0" smtClean="0"/>
              <a:t> [online]. San </a:t>
            </a:r>
            <a:r>
              <a:rPr lang="cs-CZ" sz="1700" dirty="0" err="1" smtClean="0"/>
              <a:t>Francisco</a:t>
            </a:r>
            <a:r>
              <a:rPr lang="cs-CZ" sz="1700" dirty="0" smtClean="0"/>
              <a:t> (CA): </a:t>
            </a:r>
            <a:r>
              <a:rPr lang="cs-CZ" sz="1700" dirty="0" err="1" smtClean="0"/>
              <a:t>Wikimedia</a:t>
            </a:r>
            <a:r>
              <a:rPr lang="cs-CZ" sz="1700" dirty="0" smtClean="0"/>
              <a:t> </a:t>
            </a:r>
            <a:r>
              <a:rPr lang="cs-CZ" sz="1700" dirty="0" err="1" smtClean="0"/>
              <a:t>Foundation</a:t>
            </a:r>
            <a:r>
              <a:rPr lang="cs-CZ" sz="1700" dirty="0" smtClean="0"/>
              <a:t>, 2001- [cit. 2013-05-16]. Dostupné z: </a:t>
            </a:r>
            <a:r>
              <a:rPr lang="cs-CZ" sz="1700" dirty="0" smtClean="0">
                <a:hlinkClick r:id="rId9"/>
              </a:rPr>
              <a:t>http://cs.wikipedia.org/wiki/Soubor:876MilanoDuomo.JPG</a:t>
            </a:r>
            <a:endParaRPr lang="cs-CZ" sz="1700" dirty="0" smtClean="0"/>
          </a:p>
          <a:p>
            <a:r>
              <a:rPr lang="cs-CZ" sz="1700" dirty="0" err="1" smtClean="0"/>
              <a:t>Eq</a:t>
            </a:r>
            <a:r>
              <a:rPr lang="cs-CZ" sz="1700" dirty="0" smtClean="0"/>
              <a:t> </a:t>
            </a:r>
            <a:r>
              <a:rPr lang="cs-CZ" sz="1700" dirty="0" err="1" smtClean="0"/>
              <a:t>it</a:t>
            </a:r>
            <a:r>
              <a:rPr lang="cs-CZ" sz="1700" dirty="0" smtClean="0"/>
              <a:t>-na pizza-</a:t>
            </a:r>
            <a:r>
              <a:rPr lang="cs-CZ" sz="1700" dirty="0" err="1" smtClean="0"/>
              <a:t>margherita</a:t>
            </a:r>
            <a:r>
              <a:rPr lang="cs-CZ" sz="1700" dirty="0" smtClean="0"/>
              <a:t> sep2005. In: </a:t>
            </a:r>
            <a:r>
              <a:rPr lang="cs-CZ" sz="1700" i="1" dirty="0" err="1" smtClean="0"/>
              <a:t>Wikipedia</a:t>
            </a:r>
            <a:r>
              <a:rPr lang="cs-CZ" sz="1700" i="1" dirty="0" smtClean="0"/>
              <a:t>: </a:t>
            </a:r>
            <a:r>
              <a:rPr lang="cs-CZ" sz="1700" i="1" dirty="0" err="1" smtClean="0"/>
              <a:t>the</a:t>
            </a:r>
            <a:r>
              <a:rPr lang="cs-CZ" sz="1700" i="1" dirty="0" smtClean="0"/>
              <a:t> free </a:t>
            </a:r>
            <a:r>
              <a:rPr lang="cs-CZ" sz="1700" i="1" dirty="0" err="1" smtClean="0"/>
              <a:t>encyclopedia</a:t>
            </a:r>
            <a:r>
              <a:rPr lang="cs-CZ" sz="1700" dirty="0" smtClean="0"/>
              <a:t> [online]. San </a:t>
            </a:r>
            <a:r>
              <a:rPr lang="cs-CZ" sz="1700" dirty="0" err="1" smtClean="0"/>
              <a:t>Francisco</a:t>
            </a:r>
            <a:r>
              <a:rPr lang="cs-CZ" sz="1700" dirty="0" smtClean="0"/>
              <a:t> (CA): </a:t>
            </a:r>
            <a:r>
              <a:rPr lang="cs-CZ" sz="1700" dirty="0" err="1" smtClean="0"/>
              <a:t>Wikimedia</a:t>
            </a:r>
            <a:r>
              <a:rPr lang="cs-CZ" sz="1700" dirty="0" smtClean="0"/>
              <a:t> </a:t>
            </a:r>
            <a:r>
              <a:rPr lang="cs-CZ" sz="1700" dirty="0" err="1" smtClean="0"/>
              <a:t>Foundation</a:t>
            </a:r>
            <a:r>
              <a:rPr lang="cs-CZ" sz="1700" dirty="0" smtClean="0"/>
              <a:t>, 2001- [cit. 2012-11-16]. Dostupné z: </a:t>
            </a:r>
            <a:r>
              <a:rPr lang="cs-CZ" sz="1700" dirty="0" smtClean="0">
                <a:hlinkClick r:id="rId10"/>
              </a:rPr>
              <a:t>http://cs.wikipedia.org/wiki/Soubor:Eq_it-na_pizza-margherita_sep2005_sml.jpg</a:t>
            </a:r>
            <a:endParaRPr lang="cs-CZ" sz="1700" dirty="0" smtClean="0"/>
          </a:p>
          <a:p>
            <a:r>
              <a:rPr lang="cs-CZ" sz="1400" dirty="0" smtClean="0"/>
              <a:t>Fiat Grande </a:t>
            </a:r>
            <a:r>
              <a:rPr lang="cs-CZ" sz="1400" dirty="0" err="1" smtClean="0"/>
              <a:t>Punto</a:t>
            </a:r>
            <a:r>
              <a:rPr lang="cs-CZ" sz="1400" dirty="0" smtClean="0"/>
              <a:t> rot.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2013-11-12]. Dostupné z: </a:t>
            </a:r>
            <a:r>
              <a:rPr lang="cs-CZ" sz="1400" dirty="0" smtClean="0">
                <a:hlinkClick r:id="rId11"/>
              </a:rPr>
              <a:t>http://cs.wikipedia.org/wiki/Soubor:Fiat_Grande_Punto_rot.JPG</a:t>
            </a:r>
            <a:endParaRPr lang="cs-CZ" sz="1400" dirty="0" smtClean="0"/>
          </a:p>
          <a:p>
            <a:r>
              <a:rPr lang="cs-CZ" sz="1700" dirty="0" err="1" smtClean="0"/>
              <a:t>Canal</a:t>
            </a:r>
            <a:r>
              <a:rPr lang="cs-CZ" sz="1700" dirty="0" smtClean="0"/>
              <a:t> Grande Panorama2. In: </a:t>
            </a:r>
            <a:r>
              <a:rPr lang="cs-CZ" sz="1700" i="1" dirty="0" err="1" smtClean="0"/>
              <a:t>Wikipedia</a:t>
            </a:r>
            <a:r>
              <a:rPr lang="cs-CZ" sz="1700" i="1" dirty="0" smtClean="0"/>
              <a:t>: </a:t>
            </a:r>
            <a:r>
              <a:rPr lang="cs-CZ" sz="1700" i="1" dirty="0" err="1" smtClean="0"/>
              <a:t>the</a:t>
            </a:r>
            <a:r>
              <a:rPr lang="cs-CZ" sz="1700" i="1" dirty="0" smtClean="0"/>
              <a:t> free </a:t>
            </a:r>
            <a:r>
              <a:rPr lang="cs-CZ" sz="1700" i="1" dirty="0" err="1" smtClean="0"/>
              <a:t>encyclopedia</a:t>
            </a:r>
            <a:r>
              <a:rPr lang="cs-CZ" sz="1700" dirty="0" smtClean="0"/>
              <a:t> [online]. San </a:t>
            </a:r>
            <a:r>
              <a:rPr lang="cs-CZ" sz="1700" dirty="0" err="1" smtClean="0"/>
              <a:t>Francisco</a:t>
            </a:r>
            <a:r>
              <a:rPr lang="cs-CZ" sz="1700" dirty="0" smtClean="0"/>
              <a:t> (CA): </a:t>
            </a:r>
            <a:r>
              <a:rPr lang="cs-CZ" sz="1700" dirty="0" err="1" smtClean="0"/>
              <a:t>Wikimedia</a:t>
            </a:r>
            <a:r>
              <a:rPr lang="cs-CZ" sz="1700" dirty="0" smtClean="0"/>
              <a:t> </a:t>
            </a:r>
            <a:r>
              <a:rPr lang="cs-CZ" sz="1700" dirty="0" err="1" smtClean="0"/>
              <a:t>Foundation</a:t>
            </a:r>
            <a:r>
              <a:rPr lang="cs-CZ" sz="1700" dirty="0" smtClean="0"/>
              <a:t>, 2001- [cit. 2012-11-16]. Dostupné z: </a:t>
            </a:r>
            <a:r>
              <a:rPr lang="cs-CZ" sz="1700" dirty="0" smtClean="0">
                <a:hlinkClick r:id="rId12"/>
              </a:rPr>
              <a:t>http://cs.wikipedia.org/wiki/Soubor:Canal_Grande_Panorama2.jpg</a:t>
            </a:r>
            <a:endParaRPr lang="cs-CZ" sz="1700" dirty="0" smtClean="0"/>
          </a:p>
          <a:p>
            <a:r>
              <a:rPr lang="en-US" sz="1700" dirty="0" smtClean="0"/>
              <a:t>Leaning Tower of Pisa. In: </a:t>
            </a:r>
            <a:r>
              <a:rPr lang="en-US" sz="1700" i="1" dirty="0" smtClean="0"/>
              <a:t>Wikipedia: the free encyclopedia</a:t>
            </a:r>
            <a:r>
              <a:rPr lang="en-US" sz="1700" dirty="0" smtClean="0"/>
              <a:t> [online]. San Francisco (CA): Wikimedia Foundation, 2001- [</a:t>
            </a:r>
            <a:r>
              <a:rPr lang="cs-CZ" sz="1700" dirty="0" smtClean="0"/>
              <a:t>cit. 2012-11-16</a:t>
            </a:r>
            <a:r>
              <a:rPr lang="en-US" sz="1700" dirty="0" smtClean="0"/>
              <a:t>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</a:t>
            </a:r>
            <a:r>
              <a:rPr lang="en-US" sz="1700" dirty="0" smtClean="0">
                <a:hlinkClick r:id="rId13"/>
              </a:rPr>
              <a:t>http://cs.wikipedia.org/wiki/Soubor:Leaning_Tower_of_Pisa.jpg</a:t>
            </a:r>
            <a:endParaRPr lang="cs-CZ" sz="1700" dirty="0" smtClean="0"/>
          </a:p>
          <a:p>
            <a:endParaRPr lang="cs-CZ" sz="19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7467600" cy="5853264"/>
          </a:xfrm>
        </p:spPr>
        <p:txBody>
          <a:bodyPr>
            <a:normAutofit fontScale="47500" lnSpcReduction="20000"/>
          </a:bodyPr>
          <a:lstStyle/>
          <a:p>
            <a:r>
              <a:rPr lang="en-US" dirty="0" smtClean="0"/>
              <a:t> Sunset over florence1.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</a:t>
            </a:r>
            <a:r>
              <a:rPr lang="cs-CZ" dirty="0" smtClean="0"/>
              <a:t>cit. 2012-11-16</a:t>
            </a:r>
            <a:r>
              <a:rPr lang="en-US" dirty="0" smtClean="0"/>
              <a:t>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http://cs.wikipedia.org/wiki/Soubor:Sunset_over_florence_1.jp</a:t>
            </a:r>
            <a:r>
              <a:rPr lang="cs-CZ" dirty="0" smtClean="0">
                <a:hlinkClick r:id="rId2"/>
              </a:rPr>
              <a:t>g</a:t>
            </a:r>
            <a:endParaRPr lang="cs-CZ" dirty="0" smtClean="0"/>
          </a:p>
          <a:p>
            <a:r>
              <a:rPr lang="cs-CZ" dirty="0" err="1" smtClean="0"/>
              <a:t>Cortina</a:t>
            </a:r>
            <a:r>
              <a:rPr lang="cs-CZ" dirty="0" smtClean="0"/>
              <a:t> </a:t>
            </a:r>
            <a:r>
              <a:rPr lang="cs-CZ" dirty="0" err="1" smtClean="0"/>
              <a:t>dall</a:t>
            </a:r>
            <a:r>
              <a:rPr lang="cs-CZ" dirty="0" smtClean="0"/>
              <a:t>'</a:t>
            </a:r>
            <a:r>
              <a:rPr lang="cs-CZ" dirty="0" err="1" smtClean="0"/>
              <a:t>alto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2012-11-16]. Dostupné z: </a:t>
            </a:r>
            <a:r>
              <a:rPr lang="cs-CZ" dirty="0" smtClean="0">
                <a:hlinkClick r:id="rId3"/>
              </a:rPr>
              <a:t>http://cs.wikipedia.org/wiki/Soubor:Cortina_dall%27alto.jpg</a:t>
            </a:r>
            <a:endParaRPr lang="cs-CZ" dirty="0" smtClean="0"/>
          </a:p>
          <a:p>
            <a:r>
              <a:rPr lang="en-US" dirty="0" smtClean="0"/>
              <a:t>Flag of Spain.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</a:t>
            </a:r>
            <a:r>
              <a:rPr lang="cs-CZ" dirty="0" smtClean="0"/>
              <a:t>cit. 2012-11-16</a:t>
            </a:r>
            <a:r>
              <a:rPr lang="en-US" dirty="0" smtClean="0"/>
              <a:t>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4"/>
              </a:rPr>
              <a:t>http://cs.wikipedia.org/wiki/Soubor:Flag_of_Spain.svg</a:t>
            </a:r>
            <a:endParaRPr lang="cs-CZ" dirty="0" smtClean="0"/>
          </a:p>
          <a:p>
            <a:r>
              <a:rPr lang="en-US" dirty="0" smtClean="0"/>
              <a:t>San </a:t>
            </a:r>
            <a:r>
              <a:rPr lang="en-US" dirty="0" err="1" smtClean="0"/>
              <a:t>marcos</a:t>
            </a:r>
            <a:r>
              <a:rPr lang="en-US" dirty="0" smtClean="0"/>
              <a:t> bullfight 01.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</a:t>
            </a:r>
            <a:r>
              <a:rPr lang="cs-CZ" dirty="0" smtClean="0"/>
              <a:t>cit. 2012-11-16</a:t>
            </a:r>
            <a:r>
              <a:rPr lang="en-US" dirty="0" smtClean="0"/>
              <a:t>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5"/>
              </a:rPr>
              <a:t>http://cs.wikipedia.org/wiki/Soubor:San_marcos_bullfight_01.jpg</a:t>
            </a:r>
            <a:endParaRPr lang="cs-CZ" dirty="0" smtClean="0"/>
          </a:p>
          <a:p>
            <a:r>
              <a:rPr lang="cs-CZ" dirty="0" err="1" smtClean="0"/>
              <a:t>Ambersweet</a:t>
            </a:r>
            <a:r>
              <a:rPr lang="cs-CZ" dirty="0" smtClean="0"/>
              <a:t> </a:t>
            </a:r>
            <a:r>
              <a:rPr lang="cs-CZ" dirty="0" err="1" smtClean="0"/>
              <a:t>oranges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2012-11-16]. Dostupné z: </a:t>
            </a:r>
            <a:r>
              <a:rPr lang="cs-CZ" dirty="0" smtClean="0">
                <a:hlinkClick r:id="rId6"/>
              </a:rPr>
              <a:t>http://cs.wikipedia.org/wiki/Soubor:Ambersweet_oranges.jpg</a:t>
            </a:r>
            <a:endParaRPr lang="cs-CZ" dirty="0" smtClean="0"/>
          </a:p>
          <a:p>
            <a:r>
              <a:rPr lang="cs-CZ" dirty="0" smtClean="0"/>
              <a:t>Barcelona </a:t>
            </a:r>
            <a:r>
              <a:rPr lang="cs-CZ" dirty="0" err="1" smtClean="0"/>
              <a:t>collage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2012-11-16]. Dostupné z: </a:t>
            </a:r>
            <a:r>
              <a:rPr lang="cs-CZ" dirty="0" smtClean="0">
                <a:hlinkClick r:id="rId7"/>
              </a:rPr>
              <a:t>http://cs.wikipedia.org/wiki/Soubor:Barcelona_collage.JPG</a:t>
            </a:r>
            <a:endParaRPr lang="cs-CZ" dirty="0" smtClean="0"/>
          </a:p>
          <a:p>
            <a:r>
              <a:rPr lang="cs-CZ" dirty="0" err="1" smtClean="0"/>
              <a:t>View</a:t>
            </a:r>
            <a:r>
              <a:rPr lang="cs-CZ" dirty="0" smtClean="0"/>
              <a:t> on </a:t>
            </a:r>
            <a:r>
              <a:rPr lang="cs-CZ" dirty="0" err="1" smtClean="0"/>
              <a:t>Olymbos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Elassona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Tsaritsani</a:t>
            </a:r>
            <a:r>
              <a:rPr lang="cs-CZ" dirty="0" smtClean="0"/>
              <a:t>, </a:t>
            </a:r>
            <a:r>
              <a:rPr lang="cs-CZ" dirty="0" err="1" smtClean="0"/>
              <a:t>Greece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cit. 2012-11-16]. Dostupné z: </a:t>
            </a:r>
            <a:r>
              <a:rPr lang="cs-CZ" dirty="0" smtClean="0">
                <a:hlinkClick r:id="rId8"/>
              </a:rPr>
              <a:t>http://cs.wikipedia.org/wiki/Soubor:View_on_Olymbos_Mountain_with_Elassona_and_Tsaritsani,_Greece.jpg</a:t>
            </a:r>
            <a:endParaRPr lang="cs-CZ" dirty="0" smtClean="0"/>
          </a:p>
          <a:p>
            <a:r>
              <a:rPr lang="en-US" dirty="0" smtClean="0"/>
              <a:t>Flag of Greece.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</a:t>
            </a:r>
            <a:r>
              <a:rPr lang="cs-CZ" dirty="0" smtClean="0"/>
              <a:t>cit. 2012-11-16</a:t>
            </a:r>
            <a:r>
              <a:rPr lang="en-US" dirty="0" smtClean="0"/>
              <a:t>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9"/>
              </a:rPr>
              <a:t>http://cs.wikipedia.org/wiki/Soubor:Flag_of_Greece.svg</a:t>
            </a:r>
            <a:endParaRPr lang="cs-CZ" dirty="0" smtClean="0"/>
          </a:p>
          <a:p>
            <a:r>
              <a:rPr lang="en-US" dirty="0" smtClean="0"/>
              <a:t> </a:t>
            </a:r>
            <a:r>
              <a:rPr lang="cs-CZ" dirty="0" smtClean="0"/>
              <a:t>NEUVEDEN. </a:t>
            </a:r>
            <a:r>
              <a:rPr lang="cs-CZ" i="1" dirty="0" smtClean="0"/>
              <a:t>http://recko-informace.cz</a:t>
            </a:r>
            <a:r>
              <a:rPr lang="cs-CZ" dirty="0" smtClean="0"/>
              <a:t> [online]. [cit. 16.11.2012]. Dostupný na WWW: </a:t>
            </a:r>
            <a:r>
              <a:rPr lang="cs-CZ" dirty="0" smtClean="0">
                <a:hlinkClick r:id="rId10"/>
              </a:rPr>
              <a:t>http://recko-informace.cz/korfu-04.jpg</a:t>
            </a:r>
            <a:endParaRPr lang="cs-CZ" dirty="0" smtClean="0"/>
          </a:p>
          <a:p>
            <a:r>
              <a:rPr lang="en-US" dirty="0" smtClean="0"/>
              <a:t>Parthenon.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</a:t>
            </a:r>
            <a:r>
              <a:rPr lang="cs-CZ" dirty="0" smtClean="0"/>
              <a:t>cit. 2012-11-16</a:t>
            </a:r>
            <a:r>
              <a:rPr lang="en-US" dirty="0" smtClean="0"/>
              <a:t>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11"/>
              </a:rPr>
              <a:t>http://cs.wikipedia.org/wiki/Soubor:Parthenon.JPG</a:t>
            </a:r>
            <a:endParaRPr lang="cs-CZ" dirty="0" smtClean="0"/>
          </a:p>
          <a:p>
            <a:r>
              <a:rPr lang="en-US" dirty="0" smtClean="0"/>
              <a:t>Parthenon. In: </a:t>
            </a:r>
            <a:r>
              <a:rPr lang="en-US" i="1" dirty="0" smtClean="0"/>
              <a:t>Wikipedia: the free encyclopedia</a:t>
            </a:r>
            <a:r>
              <a:rPr lang="en-US" dirty="0" smtClean="0"/>
              <a:t> [online]. San Francisco (CA): Wikimedia Foundation, 2001- [</a:t>
            </a:r>
            <a:r>
              <a:rPr lang="cs-CZ" dirty="0" smtClean="0"/>
              <a:t>cit. 2012-11-16</a:t>
            </a:r>
            <a:r>
              <a:rPr lang="en-US" dirty="0" smtClean="0"/>
              <a:t>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11"/>
              </a:rPr>
              <a:t>http://cs.wikipedia.org/wiki/Soubor:Parthenon.JPG</a:t>
            </a:r>
            <a:endParaRPr lang="cs-CZ" dirty="0" smtClean="0"/>
          </a:p>
          <a:p>
            <a:r>
              <a:rPr lang="cs-CZ" dirty="0" err="1" smtClean="0"/>
              <a:t>Meteora</a:t>
            </a:r>
            <a:r>
              <a:rPr lang="cs-CZ" dirty="0" smtClean="0"/>
              <a:t> </a:t>
            </a:r>
            <a:r>
              <a:rPr lang="cs-CZ" dirty="0" err="1" smtClean="0"/>
              <a:t>Agios</a:t>
            </a:r>
            <a:r>
              <a:rPr lang="cs-CZ" dirty="0" smtClean="0"/>
              <a:t> </a:t>
            </a:r>
            <a:r>
              <a:rPr lang="cs-CZ" dirty="0" err="1" smtClean="0"/>
              <a:t>Triadas</a:t>
            </a:r>
            <a:r>
              <a:rPr lang="cs-CZ" dirty="0" smtClean="0"/>
              <a:t> IMG 7632.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2012-11-16]. Dostupné z: </a:t>
            </a:r>
            <a:r>
              <a:rPr lang="cs-CZ" dirty="0" smtClean="0">
                <a:hlinkClick r:id="rId12"/>
              </a:rPr>
              <a:t>http://cs.wikipedia.org/wiki/Soubor:Meteora_Agios_Triadas_IMG_7632.jpg</a:t>
            </a:r>
            <a:endParaRPr lang="cs-CZ" dirty="0" smtClean="0"/>
          </a:p>
          <a:p>
            <a:r>
              <a:rPr lang="cs-CZ" dirty="0" smtClean="0"/>
              <a:t>Olea </a:t>
            </a:r>
            <a:r>
              <a:rPr lang="cs-CZ" dirty="0" err="1" smtClean="0"/>
              <a:t>lancea</a:t>
            </a:r>
            <a:r>
              <a:rPr lang="cs-CZ" dirty="0" smtClean="0"/>
              <a:t> </a:t>
            </a:r>
            <a:r>
              <a:rPr lang="cs-CZ" dirty="0" err="1" smtClean="0"/>
              <a:t>fruit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2013-11-11]. Dostupné z: </a:t>
            </a:r>
            <a:r>
              <a:rPr lang="cs-CZ" dirty="0" smtClean="0">
                <a:hlinkClick r:id="rId13"/>
              </a:rPr>
              <a:t>http://cs.wikipedia.org/wiki/Soubor:Olea_lancea_fruit.jpg</a:t>
            </a:r>
            <a:endParaRPr lang="cs-CZ" dirty="0" smtClean="0"/>
          </a:p>
          <a:p>
            <a:r>
              <a:rPr lang="cs-CZ" dirty="0" smtClean="0"/>
              <a:t> AthensAcropolisDawnAdj06028.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2012-11-16]. Dostupné z: </a:t>
            </a:r>
            <a:r>
              <a:rPr lang="cs-CZ" dirty="0" smtClean="0">
                <a:hlinkClick r:id="rId14"/>
              </a:rPr>
              <a:t>http://cs.wikipedia.org/wiki/Soubor:AthensAcropolisDawnAdj06028.jpg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jako pomůcka k výkladu nového učiva.</a:t>
            </a:r>
          </a:p>
          <a:p>
            <a:r>
              <a:rPr lang="cs-CZ" dirty="0" smtClean="0"/>
              <a:t>Žáci pracují zároveň s atlasem, učebnicí Zeměpis pro 8.roč.(</a:t>
            </a:r>
            <a:r>
              <a:rPr lang="cs-CZ" dirty="0" err="1" smtClean="0"/>
              <a:t>Fraus</a:t>
            </a:r>
            <a:r>
              <a:rPr lang="cs-CZ" dirty="0" smtClean="0"/>
              <a:t>) a sami aktivně získávají vědomosti a upevňují dovednosti.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552</TotalTime>
  <Words>1153</Words>
  <Application>Microsoft Office PowerPoint</Application>
  <PresentationFormat>Předvádění na obrazovce (4:3)</PresentationFormat>
  <Paragraphs>115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Motiv sady Office</vt:lpstr>
      <vt:lpstr>Arkýř</vt:lpstr>
      <vt:lpstr>1_Arkýř</vt:lpstr>
      <vt:lpstr>Jižní Evropa VY_32_Inovace_04KR-7</vt:lpstr>
      <vt:lpstr>Anotace</vt:lpstr>
      <vt:lpstr>Cestovní agentura Kudy-kam vás zve na báječnou dovolenou</vt:lpstr>
      <vt:lpstr>Jižní Evropa Které země navštívíme?</vt:lpstr>
      <vt:lpstr>1.zastávka  -  Itálie</vt:lpstr>
      <vt:lpstr>Itálie  </vt:lpstr>
      <vt:lpstr>2.zastávka - Španělsko</vt:lpstr>
      <vt:lpstr>3.zastávka -  Řecko  </vt:lpstr>
      <vt:lpstr>Řecko </vt:lpstr>
      <vt:lpstr>Použité zdroje</vt:lpstr>
      <vt:lpstr>Použité zdroje</vt:lpstr>
      <vt:lpstr>Metodický list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Jižní Evropa VY_32_Inovace_04KR-7</dc:title>
  <dc:creator>Krcmarova-NB</dc:creator>
  <cp:lastModifiedBy>Krcmarova-NB</cp:lastModifiedBy>
  <cp:revision>73</cp:revision>
  <dcterms:created xsi:type="dcterms:W3CDTF">2012-10-22T11:40:30Z</dcterms:created>
  <dcterms:modified xsi:type="dcterms:W3CDTF">2013-11-12T15:18:56Z</dcterms:modified>
</cp:coreProperties>
</file>