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61" r:id="rId5"/>
    <p:sldId id="262" r:id="rId6"/>
    <p:sldId id="259" r:id="rId7"/>
    <p:sldId id="263" r:id="rId8"/>
    <p:sldId id="264" r:id="rId9"/>
    <p:sldId id="265" r:id="rId10"/>
    <p:sldId id="266" r:id="rId11"/>
    <p:sldId id="260" r:id="rId12"/>
    <p:sldId id="25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FF66"/>
    <a:srgbClr val="FFCC00"/>
    <a:srgbClr val="0E1F9A"/>
    <a:srgbClr val="996633"/>
    <a:srgbClr val="FF6600"/>
    <a:srgbClr val="FFFF99"/>
    <a:srgbClr val="FFFFCC"/>
    <a:srgbClr val="0F6FC6"/>
    <a:srgbClr val="CC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F192C10-9932-4B9D-B7F8-9D69310E844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90EC37E-912E-486E-9885-A956B4F03F2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ww.czso.cz/csu/redakce.nsf/i/vekova_skladba_obyvatelstva_cr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urzy.cz/makroekonomika/nezamestnanost/" TargetMode="Externa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hildren_in_Middle_Vietnam.jpg" TargetMode="External"/><Relationship Id="rId3" Type="http://schemas.openxmlformats.org/officeDocument/2006/relationships/hyperlink" Target="http://cs.wikipedia.org/wiki/Soubor:Population_pyramid_CZE_2007rel.png" TargetMode="External"/><Relationship Id="rId7" Type="http://schemas.openxmlformats.org/officeDocument/2006/relationships/hyperlink" Target="http://cs.wikipedia.org/wiki/Soubor:Romany_girl_from_cz_2005.jpg" TargetMode="External"/><Relationship Id="rId2" Type="http://schemas.openxmlformats.org/officeDocument/2006/relationships/hyperlink" Target="http://cs.wikipedia.org/wiki/Soubor:Czech_Republic_demo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%C4%9B%C5%99%C3%ADc%C3%AD_-_s%C4%8D%C3%ADt%C3%A1n%C3%AD_2011.png" TargetMode="External"/><Relationship Id="rId5" Type="http://schemas.openxmlformats.org/officeDocument/2006/relationships/hyperlink" Target="http://cs.wikipedia.org/wiki/Soubor:V%C4%9B%C5%99%C3%ADc%C3%AD_-_s%C4%8D%C3%ADt%C3%A1n%C3%AD_2001.png" TargetMode="External"/><Relationship Id="rId4" Type="http://schemas.openxmlformats.org/officeDocument/2006/relationships/hyperlink" Target="http://cs.wikipedia.org/wiki/Soubor:V%C4%9B%C5%99%C3%ADc%C3%AD_-_s%C4%8D%C3%ADt%C3%A1n%C3%AD_1991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935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solidFill>
                  <a:srgbClr val="FF0000"/>
                </a:solidFill>
              </a:rPr>
              <a:t/>
            </a:r>
            <a:br>
              <a:rPr lang="cs-CZ" sz="3100" dirty="0" smtClean="0">
                <a:solidFill>
                  <a:srgbClr val="FF0000"/>
                </a:solidFill>
              </a:rPr>
            </a:br>
            <a:r>
              <a:rPr lang="cs-CZ" sz="3100" dirty="0" smtClean="0">
                <a:solidFill>
                  <a:srgbClr val="FF0000"/>
                </a:solidFill>
              </a:rPr>
              <a:t/>
            </a:r>
            <a:br>
              <a:rPr lang="cs-CZ" sz="3100" dirty="0" smtClean="0">
                <a:solidFill>
                  <a:srgbClr val="FF0000"/>
                </a:solidFill>
              </a:rPr>
            </a:br>
            <a:r>
              <a:rPr lang="cs-CZ" sz="3100" dirty="0" smtClean="0">
                <a:solidFill>
                  <a:srgbClr val="FF0000"/>
                </a:solidFill>
              </a:rPr>
              <a:t/>
            </a:r>
            <a:br>
              <a:rPr lang="cs-CZ" sz="3100" dirty="0" smtClean="0">
                <a:solidFill>
                  <a:srgbClr val="FF0000"/>
                </a:solidFill>
              </a:rPr>
            </a:br>
            <a:r>
              <a:rPr lang="cs-CZ" sz="3100" dirty="0" smtClean="0">
                <a:solidFill>
                  <a:srgbClr val="FF0000"/>
                </a:solidFill>
              </a:rPr>
              <a:t>Obyvatelstvo ČR</a:t>
            </a:r>
            <a:br>
              <a:rPr lang="cs-CZ" sz="3100" dirty="0" smtClean="0">
                <a:solidFill>
                  <a:srgbClr val="FF0000"/>
                </a:solidFill>
              </a:rPr>
            </a:br>
            <a:r>
              <a:rPr lang="cs-CZ" sz="3100" smtClean="0">
                <a:solidFill>
                  <a:srgbClr val="FF0000"/>
                </a:solidFill>
              </a:rPr>
              <a:t/>
            </a:r>
            <a:br>
              <a:rPr lang="cs-CZ" sz="3100" smtClean="0">
                <a:solidFill>
                  <a:srgbClr val="FF0000"/>
                </a:solidFill>
              </a:rPr>
            </a:br>
            <a:r>
              <a:rPr lang="cs-CZ" sz="2200" smtClean="0"/>
              <a:t>VY_32_Inovace_08KR-7</a:t>
            </a:r>
            <a:r>
              <a:rPr lang="cs-CZ" sz="2200" dirty="0" smtClean="0"/>
              <a:t/>
            </a:r>
            <a:br>
              <a:rPr lang="cs-CZ" sz="2200" dirty="0" smtClean="0"/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844824"/>
            <a:ext cx="7467600" cy="2612904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ZŠ a MŠ </a:t>
            </a:r>
            <a:r>
              <a:rPr lang="cs-CZ" dirty="0" err="1" smtClean="0"/>
              <a:t>Nedašov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4581128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</a:t>
            </a:r>
            <a:r>
              <a:rPr lang="cs-CZ" b="1" dirty="0" smtClean="0"/>
              <a:t> </a:t>
            </a:r>
            <a:r>
              <a:rPr lang="cs-CZ" dirty="0" smtClean="0"/>
              <a:t>základní přehled učiva o obyvatelstvu v České republice, menšinách v České republice, také o struktuře obyvatelstva,výklad spojený s aktivitou žáků při řešení zadaných úkolů, práce s mapou a učebnicí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Datum zhotovení: prosinec 2012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</a:t>
            </a:r>
            <a:r>
              <a:rPr lang="cs-CZ" b="1" dirty="0" smtClean="0"/>
              <a:t> </a:t>
            </a:r>
            <a:r>
              <a:rPr lang="cs-CZ" dirty="0" smtClean="0"/>
              <a:t>posoudí složení obyvatelstva České republiky podle věku, národnostního složení, náboženství. Zhodnotí hustotu osídlení a zaměstnanost regionů.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obyvatelstvo ČR, národnost, věková skladba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Výklad, aktivita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2.stupeň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</a:t>
            </a:r>
            <a:r>
              <a:rPr lang="cs-CZ" b="1" smtClean="0">
                <a:solidFill>
                  <a:srgbClr val="D0B804"/>
                </a:solidFill>
              </a:rPr>
              <a:t>:</a:t>
            </a:r>
            <a:r>
              <a:rPr lang="cs-CZ" smtClean="0"/>
              <a:t>  560kB 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Obyvatelstvo České republiky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Víte že, ……</a:t>
            </a:r>
          </a:p>
          <a:p>
            <a:r>
              <a:rPr lang="cs-CZ" sz="2400" dirty="0" smtClean="0"/>
              <a:t>Po roce 1945 odešlo z republiky přes 3 miliony obyvatel</a:t>
            </a:r>
          </a:p>
          <a:p>
            <a:pPr>
              <a:buNone/>
            </a:pPr>
            <a:r>
              <a:rPr lang="cs-CZ" sz="2400" smtClean="0"/>
              <a:t>    (</a:t>
            </a:r>
            <a:r>
              <a:rPr lang="cs-CZ" sz="2400" dirty="0" smtClean="0"/>
              <a:t>odsun sudetských Němců).</a:t>
            </a:r>
          </a:p>
          <a:p>
            <a:r>
              <a:rPr lang="cs-CZ" sz="2400" dirty="0" smtClean="0"/>
              <a:t>70.léta 20.st. zaznamenala  </a:t>
            </a:r>
            <a:r>
              <a:rPr lang="cs-CZ" sz="2400" dirty="0" smtClean="0">
                <a:solidFill>
                  <a:srgbClr val="7030A0"/>
                </a:solidFill>
              </a:rPr>
              <a:t>baby-boom.</a:t>
            </a:r>
          </a:p>
          <a:p>
            <a:r>
              <a:rPr lang="cs-CZ" sz="2400" dirty="0" smtClean="0"/>
              <a:t>Změny po roce 1989 přinesly pokles porodnosti a zastavení růstu počtu obyvatel, přírůstek znovu až po roce 2004</a:t>
            </a:r>
          </a:p>
          <a:p>
            <a:pPr>
              <a:buNone/>
            </a:pPr>
            <a:r>
              <a:rPr lang="cs-CZ" sz="2400" dirty="0" smtClean="0"/>
              <a:t>   ( ovlivněno i přistěhovalectvím)</a:t>
            </a:r>
          </a:p>
          <a:p>
            <a:r>
              <a:rPr lang="cs-CZ" sz="2400" dirty="0" smtClean="0"/>
              <a:t>V České republice žije </a:t>
            </a:r>
            <a:r>
              <a:rPr lang="da-DK" sz="2400" dirty="0" smtClean="0">
                <a:solidFill>
                  <a:srgbClr val="FF0000"/>
                </a:solidFill>
              </a:rPr>
              <a:t>10 505 445 </a:t>
            </a:r>
            <a:r>
              <a:rPr lang="da-DK" sz="2400" dirty="0" smtClean="0"/>
              <a:t>(k 1. lednu</a:t>
            </a:r>
            <a:r>
              <a:rPr lang="cs-CZ" sz="2400" dirty="0" smtClean="0"/>
              <a:t> 2012</a:t>
            </a:r>
            <a:r>
              <a:rPr lang="da-DK" sz="2400" dirty="0" smtClean="0"/>
              <a:t>)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Průměrná hustota zalidnění je </a:t>
            </a:r>
            <a:r>
              <a:rPr lang="cs-CZ" sz="2400" dirty="0" smtClean="0">
                <a:solidFill>
                  <a:srgbClr val="FF0000"/>
                </a:solidFill>
              </a:rPr>
              <a:t>133</a:t>
            </a:r>
            <a:r>
              <a:rPr lang="cs-CZ" sz="2400" dirty="0" smtClean="0"/>
              <a:t> </a:t>
            </a:r>
            <a:r>
              <a:rPr lang="cs-CZ" sz="2400" dirty="0" err="1" smtClean="0"/>
              <a:t>obyv</a:t>
            </a:r>
            <a:r>
              <a:rPr lang="cs-CZ" sz="2400" dirty="0" smtClean="0"/>
              <a:t>./km².</a:t>
            </a:r>
          </a:p>
          <a:p>
            <a:r>
              <a:rPr lang="cs-CZ" sz="2400" dirty="0" smtClean="0"/>
              <a:t>Obyvatelstvo je rozmístěno nerovnoměrně.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hustotu zalidnění ovlivňují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4"/>
                </a:solidFill>
              </a:rPr>
              <a:t>přírodní podmínky (nížiny a údolí řek)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4"/>
                </a:solidFill>
              </a:rPr>
              <a:t>hospodářské podmínky (těžba, průmysl – práce)</a:t>
            </a:r>
          </a:p>
          <a:p>
            <a:pPr>
              <a:buNone/>
            </a:pPr>
            <a:endParaRPr lang="cs-CZ" sz="2400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Vývoj počtu obyvatel: 1993 - 2010</a:t>
            </a:r>
            <a:endParaRPr lang="cs-CZ" sz="3600" b="1" u="sng" dirty="0"/>
          </a:p>
        </p:txBody>
      </p:sp>
      <p:pic>
        <p:nvPicPr>
          <p:cNvPr id="1026" name="Picture 2" descr="C:\Users\Krcmarova-NB\Desktop\EU\vývoj počtu obyvatel ČR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7704856" cy="489654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305800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Kolik nás kde žije?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Krcmarova-NB\Desktop\EU\hustota osídlení Č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3" y="2348880"/>
            <a:ext cx="6552728" cy="4348435"/>
          </a:xfrm>
          <a:prstGeom prst="rect">
            <a:avLst/>
          </a:prstGeom>
          <a:noFill/>
        </p:spPr>
      </p:pic>
      <p:sp>
        <p:nvSpPr>
          <p:cNvPr id="17" name="Elipsa 16"/>
          <p:cNvSpPr/>
          <p:nvPr/>
        </p:nvSpPr>
        <p:spPr>
          <a:xfrm>
            <a:off x="251520" y="5733256"/>
            <a:ext cx="360040" cy="288032"/>
          </a:xfrm>
          <a:prstGeom prst="ellipse">
            <a:avLst/>
          </a:prstGeom>
          <a:solidFill>
            <a:srgbClr val="FFFF99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51520" y="6309320"/>
            <a:ext cx="360040" cy="288032"/>
          </a:xfrm>
          <a:prstGeom prst="ellipse">
            <a:avLst/>
          </a:prstGeom>
          <a:solidFill>
            <a:srgbClr val="FF66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195736" y="6309320"/>
            <a:ext cx="360040" cy="288032"/>
          </a:xfrm>
          <a:prstGeom prst="ellipse">
            <a:avLst/>
          </a:prstGeom>
          <a:solidFill>
            <a:srgbClr val="8000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195736" y="5733256"/>
            <a:ext cx="360040" cy="288032"/>
          </a:xfrm>
          <a:prstGeom prst="ellipse">
            <a:avLst/>
          </a:prstGeom>
          <a:solidFill>
            <a:srgbClr val="996633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995936" y="6309320"/>
            <a:ext cx="360040" cy="28803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995936" y="5733256"/>
            <a:ext cx="360040" cy="28803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724128" y="5733256"/>
            <a:ext cx="360040" cy="288032"/>
          </a:xfrm>
          <a:prstGeom prst="ellipse">
            <a:avLst/>
          </a:prstGeom>
          <a:solidFill>
            <a:srgbClr val="0E1F9A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661248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0 - 50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5576" y="6237312"/>
            <a:ext cx="890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51 - 100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699792" y="5733256"/>
            <a:ext cx="955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101 - 150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699792" y="6237312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151 - 200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99992" y="5661248"/>
            <a:ext cx="1048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201 - 300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72000" y="6237312"/>
            <a:ext cx="1186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300 - 1000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28184" y="5661248"/>
            <a:ext cx="1483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více než 1000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79512" y="1556792"/>
            <a:ext cx="85613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Podle mapy lokalizuj nejméně a nejvíce osídlené oblasti ČR, zkus zdůvodnit.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Věková skladba obyvatel</a:t>
            </a:r>
            <a:endParaRPr lang="cs-CZ" sz="4000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052736"/>
            <a:ext cx="4311378" cy="525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6309320"/>
            <a:ext cx="6677025" cy="386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267744" y="6309320"/>
            <a:ext cx="64402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rgbClr val="800000"/>
                </a:solidFill>
                <a:hlinkClick r:id="rId4"/>
              </a:rPr>
              <a:t>http://www.</a:t>
            </a:r>
            <a:r>
              <a:rPr lang="cs-CZ" sz="1600" dirty="0" err="1" smtClean="0">
                <a:solidFill>
                  <a:srgbClr val="800000"/>
                </a:solidFill>
                <a:hlinkClick r:id="rId4"/>
              </a:rPr>
              <a:t>czso.cz</a:t>
            </a:r>
            <a:r>
              <a:rPr lang="cs-CZ" sz="1600" dirty="0" smtClean="0">
                <a:solidFill>
                  <a:srgbClr val="800000"/>
                </a:solidFill>
                <a:hlinkClick r:id="rId4"/>
              </a:rPr>
              <a:t>/</a:t>
            </a:r>
            <a:r>
              <a:rPr lang="cs-CZ" sz="1600" dirty="0" err="1" smtClean="0">
                <a:solidFill>
                  <a:srgbClr val="800000"/>
                </a:solidFill>
                <a:hlinkClick r:id="rId4"/>
              </a:rPr>
              <a:t>csu</a:t>
            </a:r>
            <a:r>
              <a:rPr lang="cs-CZ" sz="1600" dirty="0" smtClean="0">
                <a:solidFill>
                  <a:srgbClr val="800000"/>
                </a:solidFill>
                <a:hlinkClick r:id="rId4"/>
              </a:rPr>
              <a:t>/redakce.</a:t>
            </a:r>
            <a:r>
              <a:rPr lang="cs-CZ" sz="1600" dirty="0" err="1" smtClean="0">
                <a:solidFill>
                  <a:srgbClr val="800000"/>
                </a:solidFill>
                <a:hlinkClick r:id="rId4"/>
              </a:rPr>
              <a:t>nsf</a:t>
            </a:r>
            <a:r>
              <a:rPr lang="cs-CZ" sz="1600" dirty="0" smtClean="0">
                <a:solidFill>
                  <a:srgbClr val="800000"/>
                </a:solidFill>
                <a:hlinkClick r:id="rId4"/>
              </a:rPr>
              <a:t>/i/</a:t>
            </a:r>
            <a:r>
              <a:rPr lang="cs-CZ" sz="1600" dirty="0" err="1" smtClean="0">
                <a:solidFill>
                  <a:srgbClr val="800000"/>
                </a:solidFill>
                <a:hlinkClick r:id="rId4"/>
              </a:rPr>
              <a:t>vekova</a:t>
            </a:r>
            <a:r>
              <a:rPr lang="cs-CZ" sz="1600" dirty="0" smtClean="0">
                <a:solidFill>
                  <a:srgbClr val="800000"/>
                </a:solidFill>
                <a:hlinkClick r:id="rId4"/>
              </a:rPr>
              <a:t>_skladba_obyvatelstva_</a:t>
            </a:r>
            <a:r>
              <a:rPr lang="cs-CZ" sz="1600" dirty="0" err="1" smtClean="0">
                <a:solidFill>
                  <a:srgbClr val="800000"/>
                </a:solidFill>
                <a:hlinkClick r:id="rId4"/>
              </a:rPr>
              <a:t>cr</a:t>
            </a:r>
            <a:endParaRPr lang="cs-CZ" sz="1600" dirty="0" smtClean="0">
              <a:solidFill>
                <a:srgbClr val="8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1556792"/>
            <a:ext cx="327814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Hledej odpovědi: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 Co je to </a:t>
            </a:r>
            <a:r>
              <a:rPr lang="cs-CZ" u="sng" dirty="0" smtClean="0"/>
              <a:t>matrika</a:t>
            </a:r>
            <a:r>
              <a:rPr lang="cs-CZ" dirty="0" smtClean="0"/>
              <a:t>?</a:t>
            </a:r>
          </a:p>
          <a:p>
            <a:pPr>
              <a:buFontTx/>
              <a:buChar char="-"/>
            </a:pPr>
            <a:r>
              <a:rPr lang="cs-CZ" dirty="0" smtClean="0"/>
              <a:t> Jaká byla velikost rodiny dnes </a:t>
            </a:r>
          </a:p>
          <a:p>
            <a:r>
              <a:rPr lang="cs-CZ" dirty="0" smtClean="0"/>
              <a:t>  a jaká dříve?</a:t>
            </a:r>
          </a:p>
          <a:p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499992" y="1196752"/>
            <a:ext cx="4560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3">
                    <a:lumMod val="50000"/>
                  </a:schemeClr>
                </a:solidFill>
              </a:rPr>
              <a:t>Podíl věřících obyvatel</a:t>
            </a:r>
            <a:endParaRPr lang="cs-CZ" sz="32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348880"/>
            <a:ext cx="438568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Zajímá mě váš názor….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 proč je na Moravě vyšší podíl věřících lidí</a:t>
            </a:r>
          </a:p>
          <a:p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 proč počet věřících lidí ubývá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5122" name="Picture 2" descr="Soubor:V&amp;ecaron;&amp;rcaron;ící - s&amp;ccaron;ítání 199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3867134" cy="2232248"/>
          </a:xfrm>
          <a:prstGeom prst="rect">
            <a:avLst/>
          </a:prstGeom>
          <a:noFill/>
        </p:spPr>
      </p:pic>
      <p:pic>
        <p:nvPicPr>
          <p:cNvPr id="5124" name="Picture 4" descr="Soubor:V&amp;ecaron;&amp;rcaron;ící - s&amp;ccaron;ítání 200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420888"/>
            <a:ext cx="3888432" cy="2244542"/>
          </a:xfrm>
          <a:prstGeom prst="rect">
            <a:avLst/>
          </a:prstGeom>
          <a:noFill/>
        </p:spPr>
      </p:pic>
      <p:pic>
        <p:nvPicPr>
          <p:cNvPr id="5126" name="Picture 6" descr="Soubor:V&amp;ecaron;&amp;rcaron;ící - s&amp;ccaron;ítání 201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660951"/>
            <a:ext cx="3888432" cy="219704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51520" y="188640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1991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2636912"/>
            <a:ext cx="647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2001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581128"/>
            <a:ext cx="599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2011</a:t>
            </a:r>
            <a:endParaRPr lang="cs-CZ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Zaměstnanost v ČR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5229201"/>
            <a:ext cx="5890395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http://www.kurzy.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/makroekonomika/</a:t>
            </a:r>
            <a:r>
              <a:rPr lang="cs-CZ" dirty="0" err="1" smtClean="0">
                <a:hlinkClick r:id="rId2"/>
              </a:rPr>
              <a:t>nezamestnanost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3528" y="2136339"/>
            <a:ext cx="80648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Do roku 1989 byla nulová nezaměstnanost(existovala povinnost pracovat).</a:t>
            </a:r>
          </a:p>
          <a:p>
            <a:r>
              <a:rPr lang="cs-CZ" sz="2000" dirty="0" smtClean="0"/>
              <a:t>Po roce 1989 počet nezaměstnaných zprvu rostl pomalu, později se stále zvyšoval až na hranici téměř 11%( rok 2004). </a:t>
            </a:r>
          </a:p>
          <a:p>
            <a:r>
              <a:rPr lang="cs-CZ" sz="2000" b="1" dirty="0" smtClean="0"/>
              <a:t>Míra registrované nezaměstnanosti k 31. 10. 2012 dosáhla hodnoty 8,5 % .</a:t>
            </a:r>
            <a:endParaRPr lang="cs-CZ" sz="20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u="sng" dirty="0" smtClean="0"/>
              <a:t>Národnostní složení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3826768" cy="438912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Češi – 63,7%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Moravané – 4,9%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Slezané – 0,1 %</a:t>
            </a:r>
          </a:p>
          <a:p>
            <a:pPr>
              <a:buNone/>
            </a:pPr>
            <a:r>
              <a:rPr lang="cs-CZ" i="1" u="sng" dirty="0" smtClean="0"/>
              <a:t>Národnostní menšiny v ČR</a:t>
            </a:r>
          </a:p>
          <a:p>
            <a:pPr>
              <a:buNone/>
            </a:pPr>
            <a:r>
              <a:rPr lang="cs-CZ" dirty="0" smtClean="0">
                <a:solidFill>
                  <a:srgbClr val="800000"/>
                </a:solidFill>
              </a:rPr>
              <a:t>Slováci – 1,4 %</a:t>
            </a:r>
          </a:p>
          <a:p>
            <a:pPr>
              <a:buNone/>
            </a:pPr>
            <a:r>
              <a:rPr lang="cs-CZ" dirty="0" smtClean="0">
                <a:solidFill>
                  <a:srgbClr val="800000"/>
                </a:solidFill>
              </a:rPr>
              <a:t>Poláci – 0,4 %</a:t>
            </a:r>
          </a:p>
          <a:p>
            <a:pPr>
              <a:buNone/>
            </a:pPr>
            <a:r>
              <a:rPr lang="cs-CZ" dirty="0" smtClean="0">
                <a:solidFill>
                  <a:srgbClr val="800000"/>
                </a:solidFill>
              </a:rPr>
              <a:t>Němci – 0,2 %</a:t>
            </a:r>
          </a:p>
          <a:p>
            <a:pPr>
              <a:buNone/>
            </a:pPr>
            <a:r>
              <a:rPr lang="cs-CZ" dirty="0" smtClean="0">
                <a:solidFill>
                  <a:srgbClr val="800000"/>
                </a:solidFill>
              </a:rPr>
              <a:t>Ukrajinci – 0,5 %</a:t>
            </a:r>
          </a:p>
          <a:p>
            <a:pPr>
              <a:buNone/>
            </a:pPr>
            <a:r>
              <a:rPr lang="cs-CZ" dirty="0" smtClean="0">
                <a:solidFill>
                  <a:srgbClr val="800000"/>
                </a:solidFill>
              </a:rPr>
              <a:t>Vietnamci – 0,3 %</a:t>
            </a:r>
          </a:p>
          <a:p>
            <a:pPr>
              <a:buNone/>
            </a:pPr>
            <a:r>
              <a:rPr lang="cs-CZ" dirty="0" smtClean="0">
                <a:solidFill>
                  <a:srgbClr val="800000"/>
                </a:solidFill>
              </a:rPr>
              <a:t>Maďaři – 0,1 %</a:t>
            </a:r>
          </a:p>
          <a:p>
            <a:pPr>
              <a:buNone/>
            </a:pPr>
            <a:r>
              <a:rPr lang="cs-CZ" dirty="0" smtClean="0">
                <a:solidFill>
                  <a:srgbClr val="800000"/>
                </a:solidFill>
              </a:rPr>
              <a:t>Rusové – 0,2 %</a:t>
            </a:r>
          </a:p>
          <a:p>
            <a:pPr>
              <a:buNone/>
            </a:pPr>
            <a:r>
              <a:rPr lang="cs-CZ" dirty="0" smtClean="0">
                <a:solidFill>
                  <a:srgbClr val="800000"/>
                </a:solidFill>
              </a:rPr>
              <a:t>Romové – 0,1 %</a:t>
            </a:r>
          </a:p>
          <a:p>
            <a:pPr>
              <a:buNone/>
            </a:pPr>
            <a:r>
              <a:rPr lang="cs-CZ" dirty="0" smtClean="0">
                <a:solidFill>
                  <a:srgbClr val="800000"/>
                </a:solidFill>
              </a:rPr>
              <a:t>Ostatní – 26 %</a:t>
            </a:r>
            <a:endParaRPr lang="cs-CZ" dirty="0">
              <a:solidFill>
                <a:srgbClr val="800000"/>
              </a:solidFill>
            </a:endParaRPr>
          </a:p>
        </p:txBody>
      </p:sp>
      <p:pic>
        <p:nvPicPr>
          <p:cNvPr id="3074" name="Picture 2" descr="http://upload.wikimedia.org/wikipedia/commons/thumb/a/a1/Romany_girl_from_cz_2005.jpg/170px-Romany_girl_from_cz_2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556792"/>
            <a:ext cx="1619250" cy="241935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63888" y="5373216"/>
            <a:ext cx="4142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Vysvětli pojmy – </a:t>
            </a:r>
            <a:r>
              <a:rPr lang="cs-CZ" b="1" dirty="0" smtClean="0"/>
              <a:t>rasismus a xenofobie</a:t>
            </a:r>
            <a:endParaRPr lang="cs-CZ" b="1" dirty="0"/>
          </a:p>
        </p:txBody>
      </p:sp>
      <p:pic>
        <p:nvPicPr>
          <p:cNvPr id="4" name="Picture 2" descr="http://media.novinky.cz/083/360833-original1-zebm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6706" y="2996952"/>
            <a:ext cx="2090207" cy="22639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jako pomůcka k výkladu nového učiva.</a:t>
            </a:r>
          </a:p>
          <a:p>
            <a:r>
              <a:rPr lang="cs-CZ" dirty="0" smtClean="0"/>
              <a:t>Žáci pracují zároveň s atlasem, učebnicí Zeměpis pro 8.roč.(</a:t>
            </a:r>
            <a:r>
              <a:rPr lang="cs-CZ" dirty="0" err="1" smtClean="0"/>
              <a:t>Fraus</a:t>
            </a:r>
            <a:r>
              <a:rPr lang="cs-CZ" dirty="0" smtClean="0"/>
              <a:t>) a sami aktivně získávají vědomosti a upevňují dovednosti.</a:t>
            </a:r>
          </a:p>
          <a:p>
            <a:r>
              <a:rPr lang="cs-CZ" dirty="0" smtClean="0"/>
              <a:t>Nutné připojení k internetu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 err="1" smtClean="0"/>
              <a:t>Czech</a:t>
            </a:r>
            <a:r>
              <a:rPr lang="cs-CZ" sz="1400" dirty="0" smtClean="0"/>
              <a:t> </a:t>
            </a:r>
            <a:r>
              <a:rPr lang="cs-CZ" sz="1400" dirty="0" err="1" smtClean="0"/>
              <a:t>Republic</a:t>
            </a:r>
            <a:r>
              <a:rPr lang="cs-CZ" sz="1400" dirty="0" smtClean="0"/>
              <a:t> demo.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2012-05-12]. Dostupné z: </a:t>
            </a:r>
            <a:r>
              <a:rPr lang="cs-CZ" sz="1400" dirty="0" smtClean="0">
                <a:hlinkClick r:id="rId2"/>
              </a:rPr>
              <a:t>http://cs.wikipedia.org/wiki/Soubor:Czech_Republic_demo.png</a:t>
            </a:r>
            <a:endParaRPr lang="cs-CZ" sz="1400" dirty="0" smtClean="0"/>
          </a:p>
          <a:p>
            <a:r>
              <a:rPr lang="cs-CZ" sz="1400" dirty="0" smtClean="0"/>
              <a:t>FEXT. Okresy.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2012-05-12]. Dostupné z: http://cs.wikipedia.org/wiki/Soubor:Okresy.png </a:t>
            </a:r>
          </a:p>
          <a:p>
            <a:r>
              <a:rPr lang="cs-CZ" sz="1400" dirty="0" err="1" smtClean="0"/>
              <a:t>Population</a:t>
            </a:r>
            <a:r>
              <a:rPr lang="cs-CZ" sz="1400" dirty="0" smtClean="0"/>
              <a:t> pyramid.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2012-05-12]. Dostupné z: </a:t>
            </a:r>
            <a:r>
              <a:rPr lang="cs-CZ" sz="1400" dirty="0" smtClean="0">
                <a:hlinkClick r:id="rId3"/>
              </a:rPr>
              <a:t>http://cs.wikipedia.org/wiki/Soubor:Population_pyramid_CZE_2007rel.png</a:t>
            </a:r>
            <a:endParaRPr lang="cs-CZ" sz="1400" dirty="0" smtClean="0"/>
          </a:p>
          <a:p>
            <a:r>
              <a:rPr lang="cs-CZ" sz="1400" dirty="0" smtClean="0"/>
              <a:t>FEXT. Věřící-sčítání 1991.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2012-05-12]. Dostupné z: </a:t>
            </a:r>
            <a:r>
              <a:rPr lang="cs-CZ" sz="1400" dirty="0" smtClean="0">
                <a:hlinkClick r:id="rId4"/>
              </a:rPr>
              <a:t>http://cs.wikipedia.org/wiki/Soubor:V%C4%9B%C5%99%C3%ADc%C3%AD_-_s%C4%8D%C3%ADt%C3%A1n%C3%AD_1991.png</a:t>
            </a:r>
            <a:endParaRPr lang="cs-CZ" sz="1400" dirty="0" smtClean="0"/>
          </a:p>
          <a:p>
            <a:r>
              <a:rPr lang="cs-CZ" sz="1400" dirty="0" smtClean="0"/>
              <a:t> FEXT. Věřící-sčítání 2001.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2012-05-12]. Dostupné z: </a:t>
            </a:r>
            <a:r>
              <a:rPr lang="cs-CZ" sz="1400" dirty="0" smtClean="0">
                <a:hlinkClick r:id="rId5"/>
              </a:rPr>
              <a:t>http://cs.wikipedia.org/wiki/Soubor:V%C4%9B%C5%99%C3%ADc%C3%AD_-_s%C4%8D%C3%ADt%C3%A1n%C3%AD_2001.png</a:t>
            </a:r>
            <a:endParaRPr lang="cs-CZ" sz="1400" dirty="0" smtClean="0"/>
          </a:p>
          <a:p>
            <a:r>
              <a:rPr lang="cs-CZ" sz="1400" dirty="0" smtClean="0"/>
              <a:t>FEXT. Věřící-sčítání 2011.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2012-05-12]. Dostupné z: </a:t>
            </a:r>
            <a:r>
              <a:rPr lang="cs-CZ" sz="1400" dirty="0" smtClean="0">
                <a:hlinkClick r:id="rId6"/>
              </a:rPr>
              <a:t>http://cs.wikipedia.org/wiki/Soubor:V%C4%9B%C5%99%C3%ADc%C3%AD_-_s%C4%8D%C3%ADt%C3%A1n%C3%AD_2011.png</a:t>
            </a:r>
            <a:endParaRPr lang="cs-CZ" sz="1400" dirty="0" smtClean="0"/>
          </a:p>
          <a:p>
            <a:r>
              <a:rPr lang="cs-CZ" sz="1400" dirty="0" smtClean="0"/>
              <a:t>I, ANGLOS. Romany girl </a:t>
            </a:r>
            <a:r>
              <a:rPr lang="cs-CZ" sz="1400" dirty="0" err="1" smtClean="0"/>
              <a:t>from</a:t>
            </a:r>
            <a:r>
              <a:rPr lang="cs-CZ" sz="1400" dirty="0" smtClean="0"/>
              <a:t> </a:t>
            </a:r>
            <a:r>
              <a:rPr lang="cs-CZ" sz="1400" dirty="0" err="1" smtClean="0"/>
              <a:t>cz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2012-05-12]. Dostupné z: </a:t>
            </a:r>
            <a:r>
              <a:rPr lang="cs-CZ" sz="1400" dirty="0" smtClean="0">
                <a:hlinkClick r:id="rId7"/>
              </a:rPr>
              <a:t>http://cs.wikipedia.org/wiki/Soubor:Romany_girl_from_cz_2005.jpg</a:t>
            </a:r>
            <a:endParaRPr lang="cs-CZ" sz="1400" dirty="0" smtClean="0"/>
          </a:p>
          <a:p>
            <a:r>
              <a:rPr lang="en-US" sz="1400" dirty="0" smtClean="0"/>
              <a:t>Children in Middle Vietnam. In: </a:t>
            </a:r>
            <a:r>
              <a:rPr lang="en-US" sz="1400" i="1" dirty="0" smtClean="0"/>
              <a:t>Wikipedia: the free encyclopedia</a:t>
            </a:r>
            <a:r>
              <a:rPr lang="en-US" sz="1400" dirty="0" smtClean="0"/>
              <a:t> [online]. San Francisco (CA): Wikimedia Foundation, 2001- [cit. 2013-11-12].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en-US" sz="1400" dirty="0" smtClean="0">
                <a:hlinkClick r:id="rId8"/>
              </a:rPr>
              <a:t>http://</a:t>
            </a:r>
            <a:r>
              <a:rPr lang="en-US" sz="1400" dirty="0" smtClean="0">
                <a:hlinkClick r:id="rId8"/>
              </a:rPr>
              <a:t>cs.wikipedia.org/wiki/Soubor:Children_in_Middle_Vietnam.jpg</a:t>
            </a:r>
            <a:endParaRPr lang="cs-CZ" sz="1400" smtClean="0"/>
          </a:p>
          <a:p>
            <a:endParaRPr lang="cs-CZ" sz="14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595</TotalTime>
  <Words>709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Arkýř</vt:lpstr>
      <vt:lpstr>Tok</vt:lpstr>
      <vt:lpstr>   Obyvatelstvo ČR  VY_32_Inovace_08KR-7 </vt:lpstr>
      <vt:lpstr>Anotace</vt:lpstr>
      <vt:lpstr>Obyvatelstvo České republiky</vt:lpstr>
      <vt:lpstr>Vývoj počtu obyvatel: 1993 - 2010</vt:lpstr>
      <vt:lpstr>Kolik nás kde žije?</vt:lpstr>
      <vt:lpstr>Věková skladba obyvatel</vt:lpstr>
      <vt:lpstr>Snímek 7</vt:lpstr>
      <vt:lpstr>Zaměstnanost v ČR </vt:lpstr>
      <vt:lpstr>Národnostní složení</vt:lpstr>
      <vt:lpstr>Metodický list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Krcmarova-NB</dc:creator>
  <cp:lastModifiedBy>Krcmarova-NB</cp:lastModifiedBy>
  <cp:revision>65</cp:revision>
  <dcterms:created xsi:type="dcterms:W3CDTF">2012-11-30T11:44:52Z</dcterms:created>
  <dcterms:modified xsi:type="dcterms:W3CDTF">2013-11-12T15:35:44Z</dcterms:modified>
</cp:coreProperties>
</file>