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86F850-2939-4EAF-9CEF-1891802B005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69E7F8-126E-4F16-B642-1F3798AED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990-1999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taviny.info/" TargetMode="External"/><Relationship Id="rId2" Type="http://schemas.openxmlformats.org/officeDocument/2006/relationships/hyperlink" Target="http://www.granat.eu/cesky-granat/historie-ceskeho-granatu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wikipedia.org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aolin.jpg" TargetMode="External"/><Relationship Id="rId3" Type="http://schemas.openxmlformats.org/officeDocument/2006/relationships/hyperlink" Target="http://cs.wikipedia.org/wiki/Soubor:Kory%C4%8Dany_-_t%C4%9B%C5%BEebn%C3%AD_st%C5%99edisko.jpg" TargetMode="External"/><Relationship Id="rId7" Type="http://schemas.openxmlformats.org/officeDocument/2006/relationships/hyperlink" Target="http://cs.wikipedia.org/wiki/Soubor:Turbiny_wiatrowe_ubt.jpeg" TargetMode="External"/><Relationship Id="rId2" Type="http://schemas.openxmlformats.org/officeDocument/2006/relationships/hyperlink" Target="http://cs.wikipedia.org/wiki/Soubor:Mineral_Antracita_GDFL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hotovoltaik_adlershof.jpg" TargetMode="External"/><Relationship Id="rId5" Type="http://schemas.openxmlformats.org/officeDocument/2006/relationships/hyperlink" Target="http://cs.wikipedia.org/wiki/Soubor:Orlik-prehradni_hraz.jpg" TargetMode="External"/><Relationship Id="rId4" Type="http://schemas.openxmlformats.org/officeDocument/2006/relationships/hyperlink" Target="http://cs.wikipedia.org/wiki/Soubor:Braunkohle_als_Hausbrand.jpg" TargetMode="External"/><Relationship Id="rId9" Type="http://schemas.openxmlformats.org/officeDocument/2006/relationships/hyperlink" Target="http://cs.wikipedia.org/wiki/Soubor:Amerika_Quarry_HD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476672"/>
            <a:ext cx="7467600" cy="15750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solidFill>
                  <a:srgbClr val="FF0000"/>
                </a:solidFill>
              </a:rPr>
              <a:t>Surovinové zdroje České republiky</a:t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3100" dirty="0" smtClean="0">
                <a:solidFill>
                  <a:srgbClr val="FF0000"/>
                </a:solidFill>
              </a:rPr>
              <a:t/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2000" dirty="0" smtClean="0"/>
              <a:t>VY_32_Inovace_09KR-7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539552" y="2708920"/>
            <a:ext cx="7467600" cy="1728192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/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4581128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základní přehled učiva o surovinových zdrojích v České republice, výklad spojený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zhotovení: prosinec 2012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porovnává předpoklady a hlavní faktory pro územní rozmístění hospodářských aktivit.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energetické suroviny, </a:t>
            </a:r>
            <a:r>
              <a:rPr lang="cs-CZ" smtClean="0"/>
              <a:t>nerudy</a:t>
            </a:r>
            <a:endParaRPr lang="cs-CZ" dirty="0" smtClean="0"/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dirty="0" smtClean="0"/>
              <a:t> 740 kB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Surovinové zdroje na našem území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Přírodní zdroje </a:t>
            </a:r>
            <a:r>
              <a:rPr lang="cs-CZ" dirty="0" smtClean="0"/>
              <a:t>– sluneční teplo a světlo, vzduch, voda, půda, nerosty a horniny</a:t>
            </a:r>
          </a:p>
          <a:p>
            <a:r>
              <a:rPr lang="cs-CZ" dirty="0" smtClean="0"/>
              <a:t>Podle mapy v atlase(str.23) zjisti, které nerostné suroviny se u nás </a:t>
            </a:r>
            <a:r>
              <a:rPr lang="cs-CZ" b="1" dirty="0" smtClean="0"/>
              <a:t>těží: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černé a hnědé uhlí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ropa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2060"/>
                </a:solidFill>
              </a:rPr>
              <a:t>sklářský písek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2060"/>
                </a:solidFill>
              </a:rPr>
              <a:t>vápenec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2060"/>
                </a:solidFill>
              </a:rPr>
              <a:t>jíly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2060"/>
                </a:solidFill>
              </a:rPr>
              <a:t>kaolín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Rudy</a:t>
            </a:r>
            <a:r>
              <a:rPr lang="cs-CZ" dirty="0" smtClean="0"/>
              <a:t>  - u nás již vytěžené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07904" y="3140968"/>
            <a:ext cx="648072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1691680" y="3501008"/>
            <a:ext cx="2664296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427984" y="3140968"/>
            <a:ext cx="3212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Energetické suroviny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059832" y="4005064"/>
            <a:ext cx="1224136" cy="36004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411760" y="4437112"/>
            <a:ext cx="1872208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691680" y="4653136"/>
            <a:ext cx="2592288" cy="21602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1907704" y="4869160"/>
            <a:ext cx="2304256" cy="43204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499992" y="4437112"/>
            <a:ext cx="1253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Nerudy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i="1" u="sng" dirty="0" smtClean="0">
                <a:solidFill>
                  <a:schemeClr val="accent3">
                    <a:lumMod val="50000"/>
                  </a:schemeClr>
                </a:solidFill>
              </a:rPr>
              <a:t>Energetické nerostné suroviny:</a:t>
            </a:r>
            <a:endParaRPr lang="cs-CZ" i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908720"/>
            <a:ext cx="13965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a) uhlí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365104"/>
            <a:ext cx="1407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černé uhlí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3789040"/>
            <a:ext cx="293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briketa z hnědého uhlí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805264"/>
            <a:ext cx="84609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Zásoby jsou </a:t>
            </a:r>
            <a:r>
              <a:rPr lang="cs-CZ" sz="2400" u="sng" dirty="0" smtClean="0"/>
              <a:t>omezené</a:t>
            </a:r>
            <a:r>
              <a:rPr lang="cs-CZ" sz="2400" dirty="0" smtClean="0"/>
              <a:t>, těžba (zejména povrchová) znamená</a:t>
            </a:r>
          </a:p>
          <a:p>
            <a:r>
              <a:rPr lang="cs-CZ" sz="2400" dirty="0" smtClean="0"/>
              <a:t>velký zásah do životního prostředí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60" y="4293096"/>
            <a:ext cx="4030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Úkol – lokalizuj těžbu uhlí v ČR: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725144"/>
            <a:ext cx="53960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Hnědé uhlí</a:t>
            </a:r>
            <a:r>
              <a:rPr lang="cs-CZ" sz="2000" dirty="0" smtClean="0"/>
              <a:t>:  Sokolovská a Mostecká pánev</a:t>
            </a:r>
          </a:p>
          <a:p>
            <a:r>
              <a:rPr lang="cs-CZ" sz="2000" dirty="0" smtClean="0"/>
              <a:t>                        (povrchová těžba)</a:t>
            </a:r>
          </a:p>
          <a:p>
            <a:r>
              <a:rPr lang="cs-CZ" sz="2000" b="1" dirty="0" smtClean="0"/>
              <a:t>Černé uhlí</a:t>
            </a:r>
            <a:r>
              <a:rPr lang="cs-CZ" sz="2000" dirty="0" smtClean="0"/>
              <a:t>:   Ostravsko(hlubinná těžba)</a:t>
            </a:r>
            <a:endParaRPr lang="cs-CZ" sz="2000" dirty="0"/>
          </a:p>
        </p:txBody>
      </p:sp>
      <p:pic>
        <p:nvPicPr>
          <p:cNvPr id="5" name="Picture 2" descr="Soubor:Mineral Antracita GDFL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3371528" cy="2528646"/>
          </a:xfrm>
          <a:prstGeom prst="rect">
            <a:avLst/>
          </a:prstGeom>
          <a:noFill/>
        </p:spPr>
      </p:pic>
      <p:pic>
        <p:nvPicPr>
          <p:cNvPr id="7172" name="Picture 4" descr="Soubor:Braunkohle als Hausbran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124744"/>
            <a:ext cx="2975070" cy="255347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6672"/>
            <a:ext cx="40046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 ropa a zemní plyn</a:t>
            </a:r>
            <a:endParaRPr lang="cs-CZ" sz="2800" b="1" dirty="0"/>
          </a:p>
        </p:txBody>
      </p:sp>
      <p:pic>
        <p:nvPicPr>
          <p:cNvPr id="19458" name="Picture 2" descr="Soubor:Kory&amp;ccaron;any - t&amp;ecaron;&amp;zcaron;ební st&amp;rcaron;edi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196752"/>
            <a:ext cx="4392488" cy="29786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1844824"/>
            <a:ext cx="42114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Těžba v okolí Hodonína, </a:t>
            </a:r>
          </a:p>
          <a:p>
            <a:r>
              <a:rPr lang="cs-CZ" sz="2400" dirty="0" smtClean="0"/>
              <a:t>těžíme asi 1% naší spotřeby.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4365104"/>
          <a:ext cx="4943871" cy="2103120"/>
        </p:xfrm>
        <a:graphic>
          <a:graphicData uri="http://schemas.openxmlformats.org/drawingml/2006/table">
            <a:tbl>
              <a:tblPr/>
              <a:tblGrid>
                <a:gridCol w="1647957"/>
                <a:gridCol w="1647957"/>
                <a:gridCol w="1647957"/>
              </a:tblGrid>
              <a:tr h="486672">
                <a:tc>
                  <a:txBody>
                    <a:bodyPr/>
                    <a:lstStyle/>
                    <a:p>
                      <a:r>
                        <a:rPr lang="cs-CZ" dirty="0"/>
                        <a:t>rok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ropa (m³)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zemní plyn (tis. m³)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8098">
                <a:tc>
                  <a:txBody>
                    <a:bodyPr/>
                    <a:lstStyle/>
                    <a:p>
                      <a:r>
                        <a:rPr lang="cs-CZ"/>
                        <a:t>1992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96 496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102 030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8098">
                <a:tc>
                  <a:txBody>
                    <a:bodyPr/>
                    <a:lstStyle/>
                    <a:p>
                      <a:r>
                        <a:rPr lang="cs-CZ"/>
                        <a:t>1995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173 383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119 222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8098">
                <a:tc>
                  <a:txBody>
                    <a:bodyPr/>
                    <a:lstStyle/>
                    <a:p>
                      <a:r>
                        <a:rPr lang="cs-CZ"/>
                        <a:t>2000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204 319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106 899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8098">
                <a:tc>
                  <a:txBody>
                    <a:bodyPr/>
                    <a:lstStyle/>
                    <a:p>
                      <a:r>
                        <a:rPr lang="cs-CZ"/>
                        <a:t>2005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340 632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98 750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251520" y="3904982"/>
            <a:ext cx="281359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charset="0"/>
                <a:cs typeface="Arial" charset="0"/>
              </a:rPr>
              <a:t>Statistika těžby od </a:t>
            </a: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charset="0"/>
                <a:cs typeface="Arial" charset="0"/>
                <a:hlinkClick r:id="rId3" tooltip="1990-1999"/>
              </a:rPr>
              <a:t>90. let</a:t>
            </a: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charset="0"/>
                <a:cs typeface="Arial" charset="0"/>
              </a:rPr>
              <a:t>:</a:t>
            </a: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850106"/>
          </a:xfrm>
        </p:spPr>
        <p:txBody>
          <a:bodyPr/>
          <a:lstStyle/>
          <a:p>
            <a:r>
              <a:rPr lang="cs-CZ" i="1" u="sng" dirty="0" smtClean="0"/>
              <a:t>Obnovitelné energetické zdroje </a:t>
            </a:r>
            <a:endParaRPr lang="cs-CZ" i="1" u="sng" dirty="0"/>
          </a:p>
        </p:txBody>
      </p:sp>
      <p:pic>
        <p:nvPicPr>
          <p:cNvPr id="18434" name="Picture 2" descr="Soubor:Orlik-prehradni hra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4"/>
            <a:ext cx="4104456" cy="288032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1196752"/>
            <a:ext cx="1867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Vodní energie</a:t>
            </a:r>
            <a:endParaRPr lang="cs-CZ" b="1" dirty="0"/>
          </a:p>
        </p:txBody>
      </p:sp>
      <p:pic>
        <p:nvPicPr>
          <p:cNvPr id="18436" name="Picture 4" descr="http://upload.wikimedia.org/wikipedia/commons/thumb/f/f1/Photovoltaik_adlershof.jpg/220px-Photovoltaik_adlersho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340768"/>
            <a:ext cx="3096344" cy="22322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508104" y="1412776"/>
            <a:ext cx="2036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Solární energie</a:t>
            </a:r>
            <a:endParaRPr lang="cs-CZ" b="1" dirty="0"/>
          </a:p>
        </p:txBody>
      </p:sp>
      <p:pic>
        <p:nvPicPr>
          <p:cNvPr id="18438" name="Picture 6" descr="Soubor:Turbiny wiatrowe ubt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4293096"/>
            <a:ext cx="4248472" cy="23645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228184" y="4509120"/>
            <a:ext cx="1980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Větrná energie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3153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Uveď výhody i nevýhody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využívání těchto zdrojů.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i="1" u="sng" dirty="0" smtClean="0"/>
              <a:t>Ostatní nerostné suroviny</a:t>
            </a:r>
            <a:endParaRPr lang="cs-CZ" i="1" u="sng" dirty="0"/>
          </a:p>
        </p:txBody>
      </p:sp>
      <p:pic>
        <p:nvPicPr>
          <p:cNvPr id="21506" name="Picture 2" descr="Soubor:Kaol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24744"/>
            <a:ext cx="3600400" cy="28083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49949" y="1196752"/>
            <a:ext cx="519405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Kaolin </a:t>
            </a:r>
            <a:r>
              <a:rPr lang="cs-CZ" sz="2400" dirty="0" smtClean="0"/>
              <a:t>(na výrobu porcelánu)</a:t>
            </a:r>
          </a:p>
          <a:p>
            <a:endParaRPr lang="cs-CZ" dirty="0" smtClean="0"/>
          </a:p>
          <a:p>
            <a:r>
              <a:rPr lang="cs-CZ" sz="2400" dirty="0" smtClean="0"/>
              <a:t>Naleziště v okolí Karlových Varů. </a:t>
            </a:r>
          </a:p>
          <a:p>
            <a:r>
              <a:rPr lang="cs-CZ" sz="2400" dirty="0" smtClean="0"/>
              <a:t>U nás se </a:t>
            </a:r>
            <a:r>
              <a:rPr lang="cs-CZ" sz="2400" smtClean="0"/>
              <a:t>těží kaolin </a:t>
            </a:r>
            <a:r>
              <a:rPr lang="cs-CZ" sz="2400" dirty="0" smtClean="0"/>
              <a:t>vysoké kvality.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1508" name="Picture 4" descr="Soubor:Amerika Quarry HD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3744416" cy="244827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11960" y="4149080"/>
            <a:ext cx="468109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Vápenec  </a:t>
            </a:r>
            <a:r>
              <a:rPr lang="cs-CZ" sz="2400" dirty="0" smtClean="0"/>
              <a:t>(příměs cementu)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r>
              <a:rPr lang="cs-CZ" sz="2400" dirty="0" smtClean="0"/>
              <a:t>Naleziště – Hranice na Moravě,</a:t>
            </a:r>
          </a:p>
          <a:p>
            <a:r>
              <a:rPr lang="cs-CZ" sz="2400" dirty="0" smtClean="0"/>
              <a:t>Mokrá u Brna, Králův Dvůr</a:t>
            </a:r>
            <a:endParaRPr lang="cs-CZ" sz="2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Hledáme odpovědi.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Jaký je rozdíl mezi černým uhlím, hnědým uhlím a lignitem?</a:t>
            </a:r>
          </a:p>
          <a:p>
            <a:r>
              <a:rPr lang="cs-CZ" dirty="0" smtClean="0"/>
              <a:t>Který evropský stát využívá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geotermální</a:t>
            </a:r>
            <a:r>
              <a:rPr lang="cs-CZ" dirty="0" smtClean="0"/>
              <a:t> energii?</a:t>
            </a:r>
          </a:p>
          <a:p>
            <a:r>
              <a:rPr lang="cs-CZ" dirty="0" smtClean="0"/>
              <a:t>Co znamená pojem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devastovaná</a:t>
            </a:r>
            <a:r>
              <a:rPr lang="cs-CZ" dirty="0" smtClean="0"/>
              <a:t> krajina?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270248" y="1052736"/>
            <a:ext cx="4406208" cy="5119464"/>
          </a:xfrm>
        </p:spPr>
        <p:txBody>
          <a:bodyPr/>
          <a:lstStyle/>
          <a:p>
            <a:pPr>
              <a:buNone/>
            </a:pPr>
            <a:r>
              <a:rPr lang="cs-CZ" i="1" u="sng" dirty="0" smtClean="0">
                <a:solidFill>
                  <a:srgbClr val="FF0000"/>
                </a:solidFill>
              </a:rPr>
              <a:t>Domácí úkol</a:t>
            </a:r>
          </a:p>
          <a:p>
            <a:r>
              <a:rPr lang="cs-CZ" dirty="0" smtClean="0"/>
              <a:t>Na našem území se těží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polodrahokamy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00B050"/>
                </a:solidFill>
              </a:rPr>
              <a:t>vltavíny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C00000"/>
                </a:solidFill>
              </a:rPr>
              <a:t>český granát</a:t>
            </a:r>
            <a:r>
              <a:rPr lang="cs-CZ" dirty="0" smtClean="0"/>
              <a:t>. </a:t>
            </a:r>
          </a:p>
          <a:p>
            <a:r>
              <a:rPr lang="cs-CZ" dirty="0" smtClean="0"/>
              <a:t>Zjisti, kde se u nás těží a případně jejich využití.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Užitečné odkazy:</a:t>
            </a:r>
          </a:p>
          <a:p>
            <a:pPr>
              <a:buNone/>
            </a:pP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granat.eu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cesky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granat</a:t>
            </a:r>
            <a:r>
              <a:rPr lang="cs-CZ" sz="1600" dirty="0" smtClean="0">
                <a:hlinkClick r:id="rId2"/>
              </a:rPr>
              <a:t>/historie-</a:t>
            </a:r>
            <a:r>
              <a:rPr lang="cs-CZ" sz="1600" dirty="0" err="1" smtClean="0">
                <a:hlinkClick r:id="rId2"/>
              </a:rPr>
              <a:t>ceskeho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granatu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vltaviny.info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4"/>
              </a:rPr>
              <a:t>www.</a:t>
            </a:r>
            <a:r>
              <a:rPr lang="cs-CZ" sz="1600" dirty="0" err="1" smtClean="0">
                <a:hlinkClick r:id="rId4"/>
              </a:rPr>
              <a:t>wikipedia.org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>
            <a:normAutofit lnSpcReduction="10000"/>
          </a:bodyPr>
          <a:lstStyle/>
          <a:p>
            <a:r>
              <a:rPr lang="cs-CZ" sz="1400" dirty="0" err="1" smtClean="0"/>
              <a:t>Mineral</a:t>
            </a:r>
            <a:r>
              <a:rPr lang="cs-CZ" sz="1400" dirty="0" smtClean="0"/>
              <a:t> </a:t>
            </a:r>
            <a:r>
              <a:rPr lang="cs-CZ" sz="1400" dirty="0" err="1" smtClean="0"/>
              <a:t>Antracita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2013-11-12]. Dostupné z: </a:t>
            </a: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cs.wikipedia.org/wiki/Soubor:Mineral_Antracita_GDFL001.JPG</a:t>
            </a:r>
            <a:endParaRPr lang="cs-CZ" sz="1400" dirty="0" smtClean="0"/>
          </a:p>
          <a:p>
            <a:r>
              <a:rPr lang="cs-CZ" sz="1400" dirty="0" smtClean="0"/>
              <a:t>P.MATEL</a:t>
            </a:r>
            <a:r>
              <a:rPr lang="cs-CZ" sz="1400" dirty="0" smtClean="0"/>
              <a:t>. </a:t>
            </a:r>
            <a:r>
              <a:rPr lang="cs-CZ" sz="1400" dirty="0" err="1" smtClean="0"/>
              <a:t>Koryčany</a:t>
            </a:r>
            <a:r>
              <a:rPr lang="cs-CZ" sz="1400" dirty="0" smtClean="0"/>
              <a:t>-těžební středisko.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2012-12-2]. Dostupné z: </a:t>
            </a:r>
            <a:r>
              <a:rPr lang="cs-CZ" sz="1400" dirty="0" smtClean="0">
                <a:hlinkClick r:id="rId3"/>
              </a:rPr>
              <a:t>http://cs.wikipedia.org/wiki/Soubor:Kory%C4%8Dany_-_t%C4%9B%C5%BEebn%C3%AD_st%C5%99edisko.jpg</a:t>
            </a:r>
            <a:endParaRPr lang="cs-CZ" sz="1400" dirty="0" smtClean="0"/>
          </a:p>
          <a:p>
            <a:r>
              <a:rPr lang="cs-CZ" sz="1400" dirty="0" err="1" smtClean="0"/>
              <a:t>Braunkohle</a:t>
            </a:r>
            <a:r>
              <a:rPr lang="cs-CZ" sz="1400" dirty="0" smtClean="0"/>
              <a:t> </a:t>
            </a:r>
            <a:r>
              <a:rPr lang="cs-CZ" sz="1400" dirty="0" err="1" smtClean="0"/>
              <a:t>als</a:t>
            </a:r>
            <a:r>
              <a:rPr lang="cs-CZ" sz="1400" dirty="0" smtClean="0"/>
              <a:t> </a:t>
            </a:r>
            <a:r>
              <a:rPr lang="cs-CZ" sz="1400" dirty="0" err="1" smtClean="0"/>
              <a:t>Hausbrand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2013-11-12]. </a:t>
            </a:r>
            <a:r>
              <a:rPr lang="cs-CZ" sz="1400" smtClean="0"/>
              <a:t>Dostupné z: </a:t>
            </a:r>
            <a:r>
              <a:rPr lang="cs-CZ" sz="1400" smtClean="0">
                <a:hlinkClick r:id="rId4"/>
              </a:rPr>
              <a:t>http</a:t>
            </a:r>
            <a:r>
              <a:rPr lang="cs-CZ" sz="1400" smtClean="0">
                <a:hlinkClick r:id="rId4"/>
              </a:rPr>
              <a:t>://</a:t>
            </a:r>
            <a:r>
              <a:rPr lang="cs-CZ" sz="1400" smtClean="0">
                <a:hlinkClick r:id="rId4"/>
              </a:rPr>
              <a:t>cs.wikipedia.org/wiki/Soubor:Braunkohle_als_Hausbrand.jpg</a:t>
            </a:r>
            <a:endParaRPr lang="cs-CZ" sz="1400" smtClean="0"/>
          </a:p>
          <a:p>
            <a:r>
              <a:rPr lang="cs-CZ" sz="1400" smtClean="0"/>
              <a:t>HONZA </a:t>
            </a:r>
            <a:r>
              <a:rPr lang="cs-CZ" sz="1400" dirty="0" smtClean="0"/>
              <a:t>GROH. Orlík-přehradní hráz.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2012-12-2]. Dostupné z: </a:t>
            </a:r>
            <a:r>
              <a:rPr lang="cs-CZ" sz="1400" dirty="0" smtClean="0">
                <a:hlinkClick r:id="rId5"/>
              </a:rPr>
              <a:t>http://cs.wikipedia.org/wiki/Soubor:Orlik-prehradni_hraz.jpg</a:t>
            </a:r>
            <a:endParaRPr lang="cs-CZ" sz="1400" dirty="0" smtClean="0"/>
          </a:p>
          <a:p>
            <a:r>
              <a:rPr lang="cs-CZ" sz="1400" dirty="0" err="1" smtClean="0"/>
              <a:t>Photovoltaik</a:t>
            </a:r>
            <a:r>
              <a:rPr lang="cs-CZ" sz="1400" dirty="0" smtClean="0"/>
              <a:t> </a:t>
            </a:r>
            <a:r>
              <a:rPr lang="cs-CZ" sz="1400" dirty="0" err="1" smtClean="0"/>
              <a:t>adlershof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2012-12-2]. Dostupné z: </a:t>
            </a:r>
            <a:r>
              <a:rPr lang="cs-CZ" sz="1400" dirty="0" smtClean="0">
                <a:hlinkClick r:id="rId6"/>
              </a:rPr>
              <a:t>http://cs.wikipedia.org/wiki/Soubor:Photovoltaik_adlershof.jpg</a:t>
            </a:r>
            <a:endParaRPr lang="cs-CZ" sz="1400" dirty="0" smtClean="0"/>
          </a:p>
          <a:p>
            <a:r>
              <a:rPr lang="cs-CZ" sz="1400" dirty="0" smtClean="0"/>
              <a:t>Turbiny </a:t>
            </a:r>
            <a:r>
              <a:rPr lang="cs-CZ" sz="1400" dirty="0" err="1" smtClean="0"/>
              <a:t>wiatrowe</a:t>
            </a:r>
            <a:r>
              <a:rPr lang="cs-CZ" sz="1400" dirty="0" smtClean="0"/>
              <a:t> </a:t>
            </a:r>
            <a:r>
              <a:rPr lang="cs-CZ" sz="1400" dirty="0" err="1" smtClean="0"/>
              <a:t>ubt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2012-12-2]. Dostupné z: </a:t>
            </a:r>
            <a:r>
              <a:rPr lang="cs-CZ" sz="1400" dirty="0" smtClean="0">
                <a:hlinkClick r:id="rId7"/>
              </a:rPr>
              <a:t>http://cs.wikipedia.org/wiki/Soubor:Turbiny_wiatrowe_ubt.jpeg</a:t>
            </a:r>
            <a:endParaRPr lang="cs-CZ" sz="1400" dirty="0" smtClean="0"/>
          </a:p>
          <a:p>
            <a:r>
              <a:rPr lang="en-US" sz="1400" dirty="0" smtClean="0"/>
              <a:t>Kaolin. In: </a:t>
            </a:r>
            <a:r>
              <a:rPr lang="en-US" sz="1400" i="1" dirty="0" smtClean="0"/>
              <a:t>Wikipedia: the free encyclopedia</a:t>
            </a:r>
            <a:r>
              <a:rPr lang="en-US" sz="1400" dirty="0" smtClean="0"/>
              <a:t> [online]. San Francisco (CA): Wikimedia Foundation, 2001- [</a:t>
            </a:r>
            <a:r>
              <a:rPr lang="cs-CZ" sz="1400" dirty="0" smtClean="0"/>
              <a:t>cit. 2012-12-2</a:t>
            </a:r>
            <a:r>
              <a:rPr lang="en-US" sz="1400" dirty="0" smtClean="0"/>
              <a:t>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8"/>
              </a:rPr>
              <a:t>http://cs.wikipedia.org/wiki/Soubor:Kaolin.jpg</a:t>
            </a:r>
            <a:endParaRPr lang="cs-CZ" sz="1400" dirty="0" smtClean="0"/>
          </a:p>
          <a:p>
            <a:r>
              <a:rPr lang="cs-CZ" sz="1400" dirty="0" smtClean="0"/>
              <a:t>PAVEL KOBĚRSKÝ. Amerika </a:t>
            </a:r>
            <a:r>
              <a:rPr lang="cs-CZ" sz="1400" dirty="0" err="1" smtClean="0"/>
              <a:t>Quarry</a:t>
            </a:r>
            <a:r>
              <a:rPr lang="cs-CZ" sz="1400" dirty="0" smtClean="0"/>
              <a:t> HDR.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2012-12-2]. Dostupné z: </a:t>
            </a:r>
            <a:r>
              <a:rPr lang="cs-CZ" sz="1400" dirty="0" smtClean="0">
                <a:hlinkClick r:id="rId9"/>
              </a:rPr>
              <a:t>http://cs.wikipedia.org/wiki/Soubor:Amerika_Quarry_HDR.jpg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346</TotalTime>
  <Words>711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Surovinové zdroje České republiky  VY_32_Inovace_09KR-7 </vt:lpstr>
      <vt:lpstr>Anotace</vt:lpstr>
      <vt:lpstr>Surovinové zdroje na našem území </vt:lpstr>
      <vt:lpstr>Energetické nerostné suroviny:</vt:lpstr>
      <vt:lpstr>Snímek 5</vt:lpstr>
      <vt:lpstr>Obnovitelné energetické zdroje </vt:lpstr>
      <vt:lpstr>Ostatní nerostné suroviny</vt:lpstr>
      <vt:lpstr>Hledáme odpovědi.</vt:lpstr>
      <vt:lpstr>Metodický list</vt:lpstr>
      <vt:lpstr>Požité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Surovinové zdroje České republiky  VY_32_Inovace_09KR-7</dc:title>
  <dc:creator>Krcmarova-NB</dc:creator>
  <cp:lastModifiedBy>Krcmarova-NB</cp:lastModifiedBy>
  <cp:revision>41</cp:revision>
  <dcterms:created xsi:type="dcterms:W3CDTF">2012-12-05T11:56:38Z</dcterms:created>
  <dcterms:modified xsi:type="dcterms:W3CDTF">2013-11-12T11:39:13Z</dcterms:modified>
</cp:coreProperties>
</file>