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57" r:id="rId3"/>
    <p:sldId id="258" r:id="rId4"/>
    <p:sldId id="263" r:id="rId5"/>
    <p:sldId id="256" r:id="rId6"/>
    <p:sldId id="260" r:id="rId7"/>
    <p:sldId id="262" r:id="rId8"/>
    <p:sldId id="264" r:id="rId9"/>
    <p:sldId id="261" r:id="rId10"/>
    <p:sldId id="265" r:id="rId11"/>
    <p:sldId id="266" r:id="rId12"/>
    <p:sldId id="259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666699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4B5E9-EF8E-4EF1-BD54-8C0064F143D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971AEF-10F6-483B-AFD8-126B282B48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971AEF-10F6-483B-AFD8-126B282B487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0B12C7D-F8CC-4F24-902D-262DA05A1C54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4E0D343-FDE9-4845-AADF-A67B1BD07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slide" Target="slide7.xml"/><Relationship Id="rId4" Type="http://schemas.openxmlformats.org/officeDocument/2006/relationships/hyperlink" Target="http://www.virtualtravel.cz/praha/stare-mesto/betlemska-kaple.html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0aoV69DbKa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hrad.cz/cs/prazsky-hrad/virtualni-prohlidka/index.shtml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aktualne.centrum.cz/grafika/2011/06/01/zlata-ulicka-na-prazskem-hrade-po-rekonstrukci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ha.eu/jnp/cz/home/navstivte_prahu/index.html" TargetMode="External"/><Relationship Id="rId2" Type="http://schemas.openxmlformats.org/officeDocument/2006/relationships/hyperlink" Target="http://www.idos.cz/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magickasvatba.cz/uploads/images/Gallery/Obrady/Starom.radnice/staromestske-namesti-5c4.jpg" TargetMode="External"/><Relationship Id="rId3" Type="http://schemas.openxmlformats.org/officeDocument/2006/relationships/hyperlink" Target="http://borsov.prague-city-apartments.cz/images/map.gif" TargetMode="External"/><Relationship Id="rId7" Type="http://schemas.openxmlformats.org/officeDocument/2006/relationships/hyperlink" Target="http://cs.wikipedia.org/wiki/Soubor:Brozik,_Vaclav_-_Jan_Hus_souzen_na_snemu_Kostnickem_r._1415.jpg" TargetMode="External"/><Relationship Id="rId2" Type="http://schemas.openxmlformats.org/officeDocument/2006/relationships/hyperlink" Target="http://cs.wikipedia.org/wiki/Soubor:Prague_Montage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Betlemska_kaple.jpg" TargetMode="External"/><Relationship Id="rId5" Type="http://schemas.openxmlformats.org/officeDocument/2006/relationships/hyperlink" Target="http://www.virtualtravel.cz/praha/stare-mesto/betlemska-kaple.html" TargetMode="External"/><Relationship Id="rId4" Type="http://schemas.openxmlformats.org/officeDocument/2006/relationships/hyperlink" Target="http://cs.wikipedia.org/wiki/Soubor:NationalTheatrePrague.jpg" TargetMode="External"/><Relationship Id="rId9" Type="http://schemas.openxmlformats.org/officeDocument/2006/relationships/hyperlink" Target="http://www.praguecityline.cz/wp-content/uploads/2010/09/Pra%C5%BEsk%C3%BD_hrad_mapa_mala_3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Výlet do Prahy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1800" dirty="0" smtClean="0"/>
              <a:t>VY_32_Inovace_10KR-7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457200" y="2492896"/>
            <a:ext cx="7467600" cy="1800200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ZŠ a MŠ </a:t>
            </a:r>
            <a:r>
              <a:rPr lang="cs-CZ" dirty="0" err="1" smtClean="0"/>
              <a:t>Nedašov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4581128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b="1" dirty="0" smtClean="0"/>
              <a:t> </a:t>
            </a:r>
            <a:r>
              <a:rPr lang="cs-CZ" dirty="0" smtClean="0"/>
              <a:t>Praha – nejznámější památky, aktivita žáků při řešení zadaných úkolů, práce s mapou, internetem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Datum zhotovení: </a:t>
            </a:r>
            <a:r>
              <a:rPr lang="cs-CZ" smtClean="0"/>
              <a:t>prosinec 2012</a:t>
            </a:r>
            <a:endParaRPr lang="cs-CZ" dirty="0" smtClean="0"/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Lokalizuje na mapě Prahu, určí její význam jako hlavního města, naplánuje procházku Prahou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Praha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 – skupinová práce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</a:t>
            </a:r>
            <a:r>
              <a:rPr lang="cs-CZ" dirty="0" smtClean="0"/>
              <a:t>  2,13 MB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467600" cy="1008112"/>
          </a:xfr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Výlet do prahy</a:t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34818" name="Picture 2" descr="Soubor:Prague Mont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412776"/>
            <a:ext cx="3778771" cy="51571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1340768"/>
            <a:ext cx="4057521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atang" pitchFamily="18" charset="-127"/>
                <a:ea typeface="Batang" pitchFamily="18" charset="-127"/>
              </a:rPr>
              <a:t>Praha</a:t>
            </a:r>
          </a:p>
          <a:p>
            <a:endParaRPr lang="cs-CZ" sz="2400" b="1" dirty="0" smtClean="0">
              <a:latin typeface="Batang" pitchFamily="18" charset="-127"/>
              <a:ea typeface="Batang" pitchFamily="18" charset="-127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 stověžatá</a:t>
            </a:r>
          </a:p>
          <a:p>
            <a:pPr>
              <a:buFontTx/>
              <a:buChar char="-"/>
            </a:pPr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 matka měst</a:t>
            </a:r>
          </a:p>
          <a:p>
            <a:pPr>
              <a:buFontTx/>
              <a:buChar char="-"/>
            </a:pPr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 srdce Evropy</a:t>
            </a:r>
          </a:p>
          <a:p>
            <a:pPr>
              <a:buFontTx/>
              <a:buChar char="-"/>
            </a:pPr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 historická</a:t>
            </a:r>
          </a:p>
          <a:p>
            <a:pPr>
              <a:buFontTx/>
              <a:buChar char="-"/>
            </a:pPr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 moderní</a:t>
            </a:r>
          </a:p>
          <a:p>
            <a:pPr>
              <a:buFontTx/>
              <a:buChar char="-"/>
            </a:pPr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 středisko administrativy,</a:t>
            </a:r>
          </a:p>
          <a:p>
            <a:r>
              <a:rPr lang="cs-CZ" sz="2400" b="1" dirty="0" smtClean="0">
                <a:latin typeface="Batang" pitchFamily="18" charset="-127"/>
                <a:ea typeface="Batang" pitchFamily="18" charset="-127"/>
              </a:rPr>
              <a:t>   kultury, vzdělanosti</a:t>
            </a:r>
            <a:endParaRPr lang="cs-CZ" sz="2400" b="1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301208"/>
            <a:ext cx="5298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Poznejme některé skvosty tohoto města…..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400"/>
                            </p:stCondLst>
                            <p:childTnLst>
                              <p:par>
                                <p:cTn id="10" presetID="20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autoRev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autoRev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00"/>
                            </p:stCondLst>
                            <p:childTnLst>
                              <p:par>
                                <p:cTn id="15" presetID="20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autoRev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autoRev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0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autoRev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autoRev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autoRev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0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autoRev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autoRev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autoRev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900"/>
                            </p:stCondLst>
                            <p:childTnLst>
                              <p:par>
                                <p:cTn id="30" presetID="20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autoRev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autoRev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500"/>
                            </p:stCondLst>
                            <p:childTnLst>
                              <p:par>
                                <p:cTn id="35" presetID="20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800"/>
                            </p:stCondLst>
                            <p:childTnLst>
                              <p:par>
                                <p:cTn id="40" presetID="20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autoRev="1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autoRev="1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779912" y="6021288"/>
            <a:ext cx="3491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Vyrážíme na cestu !</a:t>
            </a:r>
            <a:endParaRPr lang="cs-CZ" sz="3200" b="1" dirty="0"/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6588224" y="4941168"/>
            <a:ext cx="322336" cy="322336"/>
          </a:xfrm>
          <a:prstGeom prst="actionButtonInformation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Informace 5">
            <a:hlinkClick r:id="rId4" highlightClick="1"/>
          </p:cNvPr>
          <p:cNvSpPr/>
          <p:nvPr/>
        </p:nvSpPr>
        <p:spPr>
          <a:xfrm>
            <a:off x="7452320" y="3429000"/>
            <a:ext cx="288032" cy="322336"/>
          </a:xfrm>
          <a:prstGeom prst="actionButtonInformation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Informace 6">
            <a:hlinkClick r:id="rId5" action="ppaction://hlinksldjump" highlightClick="1"/>
          </p:cNvPr>
          <p:cNvSpPr/>
          <p:nvPr/>
        </p:nvSpPr>
        <p:spPr>
          <a:xfrm>
            <a:off x="7524328" y="2492896"/>
            <a:ext cx="288032" cy="250328"/>
          </a:xfrm>
          <a:prstGeom prst="actionButtonInformation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Informace 7">
            <a:hlinkClick r:id="rId6" action="ppaction://hlinksldjump" highlightClick="1"/>
          </p:cNvPr>
          <p:cNvSpPr/>
          <p:nvPr/>
        </p:nvSpPr>
        <p:spPr>
          <a:xfrm>
            <a:off x="7884368" y="3429000"/>
            <a:ext cx="288032" cy="322336"/>
          </a:xfrm>
          <a:prstGeom prst="actionButtonInformatio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rgbClr val="7030A0"/>
                </a:solidFill>
              </a:rPr>
              <a:t>Národní divadlo</a:t>
            </a:r>
            <a:endParaRPr lang="cs-CZ" i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Soubor:NationalTheatrePrag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68760"/>
            <a:ext cx="5819800" cy="377115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5157192"/>
            <a:ext cx="816101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Národní divadlo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je nejen jednou z dominant hlavního města 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a architektonickým skvostem.  Je především symbolem soudržnosti a sebeuvědomění  českého národa v době národního obrození  a nejvyšší metou tuzemských umělců.</a:t>
            </a:r>
          </a:p>
          <a:p>
            <a:endParaRPr lang="cs-CZ" dirty="0"/>
          </a:p>
        </p:txBody>
      </p:sp>
      <p:sp>
        <p:nvSpPr>
          <p:cNvPr id="5" name="Tlačítko akce: Návrat 4">
            <a:hlinkClick r:id="" action="ppaction://hlinkshowjump?jump=previousslide" highlightClick="1"/>
          </p:cNvPr>
          <p:cNvSpPr/>
          <p:nvPr/>
        </p:nvSpPr>
        <p:spPr>
          <a:xfrm>
            <a:off x="8028384" y="5661248"/>
            <a:ext cx="792088" cy="898400"/>
          </a:xfrm>
          <a:prstGeom prst="actionButtonReturn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accent4">
                    <a:lumMod val="75000"/>
                  </a:schemeClr>
                </a:solidFill>
              </a:rPr>
              <a:t>Betlémská kaple</a:t>
            </a:r>
            <a:endParaRPr lang="cs-CZ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 descr="Soubor:Betlemska ka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84784"/>
            <a:ext cx="5099720" cy="34827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23110" y="1484784"/>
            <a:ext cx="37208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 jakou postavou je spojena</a:t>
            </a:r>
          </a:p>
          <a:p>
            <a:r>
              <a:rPr lang="cs-CZ" sz="2400" b="1" dirty="0" smtClean="0"/>
              <a:t>Betlémská kaple?</a:t>
            </a:r>
            <a:endParaRPr lang="cs-CZ" sz="2400" b="1" dirty="0"/>
          </a:p>
        </p:txBody>
      </p:sp>
      <p:sp>
        <p:nvSpPr>
          <p:cNvPr id="7" name="Tlačítko akce: Návrat 6">
            <a:hlinkClick r:id="rId3" action="ppaction://hlinksldjump" highlightClick="1"/>
          </p:cNvPr>
          <p:cNvSpPr/>
          <p:nvPr/>
        </p:nvSpPr>
        <p:spPr>
          <a:xfrm>
            <a:off x="8172400" y="5661248"/>
            <a:ext cx="826392" cy="826392"/>
          </a:xfrm>
          <a:prstGeom prst="actionButtonReturn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http://upload.wikimedia.org/wikipedia/commons/thumb/3/39/Brozik%2C_Vaclav_-_Jan_Hus_souzen_na_snemu_Kostnickem_r._1415.jpg/220px-Brozik%2C_Vaclav_-_Jan_Hus_souzen_na_snemu_Kostnickem_r._141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564904"/>
            <a:ext cx="2095500" cy="334327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868144" y="2564904"/>
            <a:ext cx="1906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Mistr Jan Hus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i="1" dirty="0" smtClean="0">
                <a:solidFill>
                  <a:schemeClr val="accent4">
                    <a:lumMod val="75000"/>
                  </a:schemeClr>
                </a:solidFill>
              </a:rPr>
              <a:t>Staroměstská radnice</a:t>
            </a:r>
            <a:endParaRPr lang="cs-CZ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35696" y="6021288"/>
            <a:ext cx="5814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?v=0aoV69DbKag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517232"/>
            <a:ext cx="74465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Sledujme historii v zajetí moderních technologií:</a:t>
            </a:r>
            <a:endParaRPr lang="cs-CZ" sz="2800" b="1" dirty="0"/>
          </a:p>
        </p:txBody>
      </p:sp>
      <p:pic>
        <p:nvPicPr>
          <p:cNvPr id="35842" name="Picture 2" descr="File:Prague old town square panora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124744"/>
            <a:ext cx="7488832" cy="4104456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91680" y="6273225"/>
            <a:ext cx="5180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 míříme k Pražskému hradu.</a:t>
            </a:r>
            <a:endParaRPr lang="cs-CZ" sz="3200" b="1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Virtuálně po </a:t>
            </a:r>
            <a:r>
              <a:rPr lang="cs-CZ" i="1" dirty="0" smtClean="0">
                <a:solidFill>
                  <a:schemeClr val="accent4">
                    <a:lumMod val="75000"/>
                  </a:schemeClr>
                </a:solidFill>
              </a:rPr>
              <a:t>Pražském hradě</a:t>
            </a:r>
            <a:endParaRPr lang="cs-CZ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268760"/>
            <a:ext cx="6728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www.hrad.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prazsky</a:t>
            </a:r>
            <a:r>
              <a:rPr lang="cs-CZ" dirty="0" smtClean="0">
                <a:hlinkClick r:id="rId2"/>
              </a:rPr>
              <a:t>-hrad/</a:t>
            </a:r>
            <a:r>
              <a:rPr lang="cs-CZ" dirty="0" err="1" smtClean="0">
                <a:hlinkClick r:id="rId2"/>
              </a:rPr>
              <a:t>virtualni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prohlidka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shtml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26369" y="1628800"/>
            <a:ext cx="281763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1,2,3-nádvoří  hradu</a:t>
            </a:r>
          </a:p>
          <a:p>
            <a:r>
              <a:rPr lang="cs-CZ" dirty="0" smtClean="0"/>
              <a:t>4-obrazárna</a:t>
            </a:r>
          </a:p>
          <a:p>
            <a:r>
              <a:rPr lang="cs-CZ" dirty="0" smtClean="0"/>
              <a:t>5-katedrála </a:t>
            </a:r>
            <a:r>
              <a:rPr lang="cs-CZ" dirty="0" err="1" smtClean="0"/>
              <a:t>sv.Víta</a:t>
            </a:r>
            <a:endParaRPr lang="cs-CZ" dirty="0" smtClean="0"/>
          </a:p>
          <a:p>
            <a:r>
              <a:rPr lang="cs-CZ" dirty="0" smtClean="0"/>
              <a:t>6-Starý Královský palác</a:t>
            </a:r>
          </a:p>
          <a:p>
            <a:r>
              <a:rPr lang="cs-CZ" dirty="0" smtClean="0"/>
              <a:t>7-bazilika </a:t>
            </a:r>
            <a:r>
              <a:rPr lang="cs-CZ" dirty="0" err="1" smtClean="0"/>
              <a:t>sv.Jiří</a:t>
            </a:r>
            <a:endParaRPr lang="cs-CZ" dirty="0" smtClean="0"/>
          </a:p>
          <a:p>
            <a:r>
              <a:rPr lang="cs-CZ" dirty="0" smtClean="0"/>
              <a:t>8-Jiřský klášter</a:t>
            </a:r>
          </a:p>
          <a:p>
            <a:r>
              <a:rPr lang="cs-CZ" dirty="0" smtClean="0"/>
              <a:t>9-Rožmberský palác</a:t>
            </a:r>
          </a:p>
          <a:p>
            <a:r>
              <a:rPr lang="cs-CZ" dirty="0" smtClean="0"/>
              <a:t>10-Prašná věž</a:t>
            </a:r>
          </a:p>
          <a:p>
            <a:r>
              <a:rPr lang="cs-CZ" dirty="0" smtClean="0"/>
              <a:t>11-věž Daliborka</a:t>
            </a:r>
          </a:p>
          <a:p>
            <a:r>
              <a:rPr lang="cs-CZ" dirty="0" smtClean="0"/>
              <a:t>12-Zlatá ulička</a:t>
            </a:r>
          </a:p>
          <a:p>
            <a:r>
              <a:rPr lang="cs-CZ" dirty="0" smtClean="0"/>
              <a:t>13-Nejvyšší purkrabí</a:t>
            </a:r>
          </a:p>
          <a:p>
            <a:r>
              <a:rPr lang="cs-CZ" dirty="0" smtClean="0"/>
              <a:t>14-zahrady Pražského hradu</a:t>
            </a:r>
          </a:p>
          <a:p>
            <a:r>
              <a:rPr lang="cs-CZ" dirty="0" smtClean="0"/>
              <a:t>15-Jízdárna</a:t>
            </a:r>
          </a:p>
          <a:p>
            <a:r>
              <a:rPr lang="cs-CZ" dirty="0" smtClean="0"/>
              <a:t>16-Míčovna</a:t>
            </a:r>
          </a:p>
          <a:p>
            <a:r>
              <a:rPr lang="cs-CZ" dirty="0" smtClean="0"/>
              <a:t>17-Královský letohrádek</a:t>
            </a:r>
          </a:p>
          <a:p>
            <a:r>
              <a:rPr lang="cs-CZ" dirty="0" smtClean="0"/>
              <a:t>18-Prezidentský domek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628800"/>
            <a:ext cx="6004346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6237312"/>
            <a:ext cx="927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http://aktualne.centrum.cz/grafika/2011/06/01/zlata-ulicka-na-prazskem-hrade-po-rekonstrukci/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60000"/>
              <a:lumOff val="40000"/>
            </a:schemeClr>
          </a:solidFill>
          <a:ln w="762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Úkoly pro vás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 rot="21101332">
            <a:off x="179512" y="1484784"/>
            <a:ext cx="5040560" cy="24482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r>
              <a:rPr lang="cs-CZ" b="1" u="sng" dirty="0" smtClean="0">
                <a:solidFill>
                  <a:srgbClr val="C00000"/>
                </a:solidFill>
              </a:rPr>
              <a:t>1.skupina</a:t>
            </a:r>
          </a:p>
          <a:p>
            <a:r>
              <a:rPr lang="cs-CZ" smtClean="0"/>
              <a:t>Zjistí </a:t>
            </a:r>
            <a:r>
              <a:rPr lang="cs-CZ" dirty="0" smtClean="0"/>
              <a:t>finančně nejvýhodnější dopravu čtyřčlenné rodiny z </a:t>
            </a:r>
            <a:r>
              <a:rPr lang="cs-CZ" dirty="0" err="1" smtClean="0"/>
              <a:t>Nedašova</a:t>
            </a:r>
            <a:r>
              <a:rPr lang="cs-CZ" dirty="0" smtClean="0"/>
              <a:t> do Prahy.</a:t>
            </a:r>
          </a:p>
          <a:p>
            <a:r>
              <a:rPr lang="cs-CZ" dirty="0" smtClean="0"/>
              <a:t>(autem, vlakem či autobusem?)</a:t>
            </a:r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idos.cz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 rot="21409025">
            <a:off x="609231" y="4221035"/>
            <a:ext cx="3672408" cy="1941110"/>
          </a:xfrm>
          <a:prstGeom prst="roundRec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2.skupina</a:t>
            </a:r>
            <a:endParaRPr lang="cs-CZ" b="1" u="sng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Vyhledá ceny vstupného do památek na trase  Prahou.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praha.eu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jnp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home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navstivte</a:t>
            </a:r>
            <a:r>
              <a:rPr lang="cs-CZ" dirty="0" smtClean="0">
                <a:hlinkClick r:id="rId3"/>
              </a:rPr>
              <a:t>_prahu/index.</a:t>
            </a:r>
            <a:r>
              <a:rPr lang="cs-CZ" dirty="0" err="1" smtClean="0">
                <a:hlinkClick r:id="rId3"/>
              </a:rPr>
              <a:t>html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b="1" u="sng" dirty="0"/>
          </a:p>
        </p:txBody>
      </p:sp>
      <p:sp>
        <p:nvSpPr>
          <p:cNvPr id="7" name="Elipsa 6"/>
          <p:cNvSpPr/>
          <p:nvPr/>
        </p:nvSpPr>
        <p:spPr>
          <a:xfrm rot="672364">
            <a:off x="5980808" y="1762205"/>
            <a:ext cx="3024336" cy="172571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rgbClr val="C00000"/>
                </a:solidFill>
              </a:rPr>
              <a:t>3.skupina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Vyhledá cenově přijatelné ubytování na jednu noc.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příprava 7"/>
          <p:cNvSpPr/>
          <p:nvPr/>
        </p:nvSpPr>
        <p:spPr>
          <a:xfrm rot="20824867">
            <a:off x="5292080" y="4437112"/>
            <a:ext cx="3096344" cy="1764776"/>
          </a:xfrm>
          <a:prstGeom prst="flowChartPreparation">
            <a:avLst/>
          </a:prstGeom>
          <a:solidFill>
            <a:srgbClr val="666699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rgbClr val="C00000"/>
                </a:solidFill>
              </a:rPr>
              <a:t>4.skupina</a:t>
            </a:r>
          </a:p>
          <a:p>
            <a:pPr algn="ctr"/>
            <a:r>
              <a:rPr lang="cs-CZ" dirty="0" smtClean="0"/>
              <a:t>Shromáždí údaje od všech skupin a sestaví celkový rozpočet výletu.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>
            <a:normAutofit/>
          </a:bodyPr>
          <a:lstStyle/>
          <a:p>
            <a:r>
              <a:rPr lang="en-US" sz="1400" dirty="0" smtClean="0"/>
              <a:t>Prague Montage. In: </a:t>
            </a:r>
            <a:r>
              <a:rPr lang="en-US" sz="1400" i="1" dirty="0" smtClean="0"/>
              <a:t>Wikipedia: the free encyclopedia</a:t>
            </a:r>
            <a:r>
              <a:rPr lang="en-US" sz="1400" dirty="0" smtClean="0"/>
              <a:t> [online]. San Francisco (CA): Wikimedia Foundation, 2001- [cit. 2013-05-24].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2"/>
              </a:rPr>
              <a:t>http://cs.wikipedia.org/wiki/Soubor:Prague_Montage.jpg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http://borsov.prague-city-apartments.cz</a:t>
            </a:r>
            <a:r>
              <a:rPr lang="cs-CZ" sz="1400" dirty="0" smtClean="0"/>
              <a:t> [online]. [cit. 24.5.2013]. Dostupný na WWW: </a:t>
            </a:r>
            <a:r>
              <a:rPr lang="cs-CZ" sz="1400" dirty="0" smtClean="0">
                <a:hlinkClick r:id="rId3"/>
              </a:rPr>
              <a:t>http://borsov.prague-city-apartments.cz/images/map.gif</a:t>
            </a:r>
            <a:endParaRPr lang="cs-CZ" sz="1400" dirty="0" smtClean="0"/>
          </a:p>
          <a:p>
            <a:r>
              <a:rPr lang="cs-CZ" sz="1400" dirty="0" smtClean="0"/>
              <a:t>ADAM ZIVNER. </a:t>
            </a:r>
            <a:r>
              <a:rPr lang="cs-CZ" sz="1400" dirty="0" err="1" smtClean="0"/>
              <a:t>NationalTheatrePrague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2013-05-24]. Dostupné z: </a:t>
            </a:r>
            <a:r>
              <a:rPr lang="cs-CZ" sz="1400" dirty="0" smtClean="0">
                <a:hlinkClick r:id="rId4"/>
              </a:rPr>
              <a:t>http://cs.wikipedia.org/wiki/Soubor:NationalTheatrePrague.jpg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virtualtravel.cz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praha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stare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mesto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betlemska</a:t>
            </a:r>
            <a:r>
              <a:rPr lang="cs-CZ" sz="1400" dirty="0" smtClean="0">
                <a:hlinkClick r:id="rId5"/>
              </a:rPr>
              <a:t>-kaple.</a:t>
            </a:r>
            <a:r>
              <a:rPr lang="cs-CZ" sz="1400" dirty="0" err="1" smtClean="0">
                <a:hlinkClick r:id="rId5"/>
              </a:rPr>
              <a:t>html</a:t>
            </a:r>
            <a:endParaRPr lang="cs-CZ" sz="1400" dirty="0" smtClean="0"/>
          </a:p>
          <a:p>
            <a:r>
              <a:rPr lang="cs-CZ" sz="1400" dirty="0" err="1" smtClean="0"/>
              <a:t>Betlemska</a:t>
            </a:r>
            <a:r>
              <a:rPr lang="cs-CZ" sz="1400" dirty="0" smtClean="0"/>
              <a:t> kaple.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2013-05-24]. Dostupné z: </a:t>
            </a:r>
            <a:r>
              <a:rPr lang="cs-CZ" sz="1400" dirty="0" smtClean="0">
                <a:hlinkClick r:id="rId6"/>
              </a:rPr>
              <a:t>http://cs.wikipedia.org/wiki/Soubor:Betlemska_kaple.jpg</a:t>
            </a:r>
            <a:endParaRPr lang="cs-CZ" sz="1400" dirty="0" smtClean="0"/>
          </a:p>
          <a:p>
            <a:r>
              <a:rPr lang="cs-CZ" sz="1400" dirty="0" smtClean="0"/>
              <a:t>ADAM ZIVNER. </a:t>
            </a:r>
            <a:r>
              <a:rPr lang="cs-CZ" sz="1400" dirty="0" err="1" smtClean="0"/>
              <a:t>Brozik</a:t>
            </a:r>
            <a:r>
              <a:rPr lang="cs-CZ" sz="1400" dirty="0" smtClean="0"/>
              <a:t>, </a:t>
            </a:r>
            <a:r>
              <a:rPr lang="cs-CZ" sz="1400" dirty="0" err="1" smtClean="0"/>
              <a:t>Vaclav</a:t>
            </a:r>
            <a:r>
              <a:rPr lang="cs-CZ" sz="1400" dirty="0" smtClean="0"/>
              <a:t> - Jan Hus souzen na </a:t>
            </a:r>
            <a:r>
              <a:rPr lang="cs-CZ" sz="1400" dirty="0" err="1" smtClean="0"/>
              <a:t>snemu</a:t>
            </a:r>
            <a:r>
              <a:rPr lang="cs-CZ" sz="1400" dirty="0" smtClean="0"/>
              <a:t> </a:t>
            </a:r>
            <a:r>
              <a:rPr lang="cs-CZ" sz="1400" dirty="0" err="1" smtClean="0"/>
              <a:t>Kostnickem</a:t>
            </a:r>
            <a:r>
              <a:rPr lang="cs-CZ" sz="1400" dirty="0" smtClean="0"/>
              <a:t> r. 1415.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2013-05-24]. Dostupné z: </a:t>
            </a:r>
            <a:r>
              <a:rPr lang="cs-CZ" sz="1400" dirty="0" smtClean="0">
                <a:hlinkClick r:id="rId7"/>
              </a:rPr>
              <a:t>http://cs.wikipedia.org/wiki/Soubor:Brozik,_Vaclav_-_Jan_Hus_souzen_na_snemu_Kostnickem_r._1415.jpg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http://magickasvatba.cz</a:t>
            </a:r>
            <a:r>
              <a:rPr lang="cs-CZ" sz="1400" dirty="0" smtClean="0"/>
              <a:t> [online]. [cit. 24.5.2013]. Dostupný na WWW: </a:t>
            </a:r>
            <a:r>
              <a:rPr lang="cs-CZ" sz="1400" dirty="0" smtClean="0">
                <a:hlinkClick r:id="rId8"/>
              </a:rPr>
              <a:t>http://magickasvatba.cz/uploads/images/Gallery/Obrady/Starom.radnice/staromestske-namesti-5c4.jpg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http://www.</a:t>
            </a:r>
            <a:r>
              <a:rPr lang="cs-CZ" sz="1400" i="1" dirty="0" err="1" smtClean="0"/>
              <a:t>praguecityline.cz</a:t>
            </a:r>
            <a:r>
              <a:rPr lang="cs-CZ" sz="1400" dirty="0" smtClean="0"/>
              <a:t> [online]. [cit. 24.5.2013]. Dostupný na WWW: </a:t>
            </a:r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praguecityline.cz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wp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content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uploads</a:t>
            </a:r>
            <a:r>
              <a:rPr lang="cs-CZ" sz="1400" dirty="0" smtClean="0">
                <a:hlinkClick r:id="rId9"/>
              </a:rPr>
              <a:t>/2010/09/Pra%C5%</a:t>
            </a:r>
            <a:r>
              <a:rPr lang="cs-CZ" sz="1400" dirty="0" err="1" smtClean="0">
                <a:hlinkClick r:id="rId9"/>
              </a:rPr>
              <a:t>BEsk</a:t>
            </a:r>
            <a:r>
              <a:rPr lang="cs-CZ" sz="1400" dirty="0" smtClean="0">
                <a:hlinkClick r:id="rId9"/>
              </a:rPr>
              <a:t>%C3%BD_hrad_mapa_mala_3.jpg</a:t>
            </a:r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s některými památkami Prahy, žáci ve skupinách řeší úkoly dle pokynů, pracují s internetem.</a:t>
            </a:r>
          </a:p>
          <a:p>
            <a:r>
              <a:rPr lang="cs-CZ" dirty="0" smtClean="0"/>
              <a:t>Učitel vysvětlí zadání jednotlivých úkolů, upozorní na vhodné odkazy a zdroje.</a:t>
            </a:r>
          </a:p>
          <a:p>
            <a:r>
              <a:rPr lang="cs-CZ" dirty="0" smtClean="0"/>
              <a:t>Pod ikonou       se </a:t>
            </a:r>
            <a:r>
              <a:rPr lang="cs-CZ" smtClean="0"/>
              <a:t>skrývají odkazy a </a:t>
            </a:r>
            <a:r>
              <a:rPr lang="cs-CZ" dirty="0" smtClean="0"/>
              <a:t>informace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2555776" y="3645024"/>
            <a:ext cx="288032" cy="360040"/>
          </a:xfrm>
          <a:prstGeom prst="actionButtonInformation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866</TotalTime>
  <Words>563</Words>
  <Application>Microsoft Office PowerPoint</Application>
  <PresentationFormat>Předvádění na obrazovce (4:3)</PresentationFormat>
  <Paragraphs>104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Arkýř</vt:lpstr>
      <vt:lpstr>Výlet do Prahy  VY_32_Inovace_10KR-7</vt:lpstr>
      <vt:lpstr>Anotace</vt:lpstr>
      <vt:lpstr>Výlet do prahy </vt:lpstr>
      <vt:lpstr>Snímek 4</vt:lpstr>
      <vt:lpstr>Národní divadlo</vt:lpstr>
      <vt:lpstr>Betlémská kaple</vt:lpstr>
      <vt:lpstr>Staroměstská radnice</vt:lpstr>
      <vt:lpstr>Snímek 8</vt:lpstr>
      <vt:lpstr>Virtuálně po Pražském hradě</vt:lpstr>
      <vt:lpstr>Úkoly pro vás</vt:lpstr>
      <vt:lpstr>Použité zdroje </vt:lpstr>
      <vt:lpstr>Metodický list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Krcmarova-NB</dc:creator>
  <cp:lastModifiedBy>Krcmarova-NB</cp:lastModifiedBy>
  <cp:revision>99</cp:revision>
  <dcterms:created xsi:type="dcterms:W3CDTF">2012-12-13T11:30:00Z</dcterms:created>
  <dcterms:modified xsi:type="dcterms:W3CDTF">2013-10-29T07:04:48Z</dcterms:modified>
</cp:coreProperties>
</file>