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71" r:id="rId4"/>
    <p:sldId id="272" r:id="rId5"/>
    <p:sldId id="261" r:id="rId6"/>
    <p:sldId id="257" r:id="rId7"/>
    <p:sldId id="273" r:id="rId8"/>
    <p:sldId id="258" r:id="rId9"/>
    <p:sldId id="259" r:id="rId10"/>
    <p:sldId id="274" r:id="rId11"/>
    <p:sldId id="275" r:id="rId12"/>
    <p:sldId id="262" r:id="rId13"/>
    <p:sldId id="276" r:id="rId14"/>
    <p:sldId id="278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B100C-A348-4104-B90C-9616CE78F4B5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02891-83E0-472A-8F6D-02905EE68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355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817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694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383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722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47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131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702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757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429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617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946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7F191-4194-43E4-9BEA-6014789488A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7ECE1-345B-4740-8FD4-764E0F775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101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6633"/>
            <a:ext cx="8784976" cy="10081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7030A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5.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5400" b="1" u="sng" dirty="0" smtClean="0">
                <a:solidFill>
                  <a:srgbClr val="7030A0"/>
                </a:solidFill>
              </a:rPr>
              <a:t>Složené úrokování zkráceně</a:t>
            </a:r>
            <a:endParaRPr lang="cs-CZ" sz="5400" b="1" u="sng" dirty="0">
              <a:solidFill>
                <a:srgbClr val="7030A0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835696" y="188640"/>
            <a:ext cx="5752407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69362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 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691680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4155051"/>
              </p:ext>
            </p:extLst>
          </p:nvPr>
        </p:nvGraphicFramePr>
        <p:xfrm>
          <a:off x="899592" y="3140968"/>
          <a:ext cx="7727456" cy="2912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3140968"/>
                        <a:ext cx="7727456" cy="2912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9787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16170"/>
            <a:ext cx="8229600" cy="3781182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latin typeface="Arial" pitchFamily="34" charset="0"/>
                <a:cs typeface="Arial" pitchFamily="34" charset="0"/>
              </a:rPr>
              <a:t>Materiál je určen pro 3. a 4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. ročník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835696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48802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2514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Už víme,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jak nám bude narůstat základní jistina,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např. náš vklad při složeném úrokování.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Stačí znát úrokovou sazbu.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Lze se ale dopočítat výsledné částky,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aniž bychom počítali každý rok zvlášť?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55576" y="4941168"/>
            <a:ext cx="8064896" cy="1656184"/>
          </a:xfrm>
          <a:prstGeom prst="rightArrow">
            <a:avLst>
              <a:gd name="adj1" fmla="val 50000"/>
              <a:gd name="adj2" fmla="val 156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hlinkClick r:id="" action="ppaction://hlinkshowjump?jump=nextslide"/>
              </a:rPr>
              <a:t>A  N  O   !  !  !  </a:t>
            </a:r>
            <a:r>
              <a:rPr lang="cs-CZ" sz="4400" dirty="0" smtClean="0"/>
              <a:t>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9886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Existuje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vzorec pro přímý výpočet výsledné částky při složeném úrokování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po daném počtu úrokovacích období :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1088"/>
            <a:ext cx="3096344" cy="2376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2204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zkráceně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4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4400" b="1" i="1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sz="44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4400" b="1" i="1" dirty="0" smtClean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sz="4400" b="1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4400" b="1" i="1" dirty="0" smtClean="0">
                            <a:latin typeface="Cambria Math"/>
                            <a:ea typeface="Cambria Math"/>
                          </a:rPr>
                          <m:t>𝒂</m:t>
                        </m:r>
                      </m:e>
                      <m:sub>
                        <m:r>
                          <a:rPr lang="cs-CZ" sz="4400" b="1" i="1" dirty="0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sz="4400" b="1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</m:sub>
                    </m:sSub>
                    <m:r>
                      <a:rPr lang="cs-CZ" sz="4400" b="1" i="1" dirty="0" smtClean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sz="4400" b="1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4400" b="1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4400" b="1" i="1" dirty="0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sz="4400" b="1" i="1" dirty="0" smtClean="0">
                                <a:latin typeface="Cambria Math"/>
                                <a:ea typeface="Cambria Math"/>
                              </a:rPr>
                              <m:t>+ </m:t>
                            </m:r>
                            <m:f>
                              <m:fPr>
                                <m:ctrlPr>
                                  <a:rPr lang="cs-CZ" sz="4400" b="1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4400" b="1" i="1" dirty="0" smtClean="0">
                                    <a:latin typeface="Cambria Math"/>
                                    <a:ea typeface="Cambria Math"/>
                                  </a:rPr>
                                  <m:t>𝒑</m:t>
                                </m:r>
                              </m:num>
                              <m:den>
                                <m:r>
                                  <a:rPr lang="cs-CZ" sz="4400" b="1" i="1" dirty="0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4400" b="1" i="1" dirty="0" smtClean="0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endParaRPr lang="cs-CZ" sz="4400" b="1" dirty="0" smtClean="0"/>
              </a:p>
              <a:p>
                <a:pPr marL="0" indent="0" algn="ctr">
                  <a:buNone/>
                </a:pPr>
                <a:endParaRPr lang="cs-CZ" sz="18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6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sz="3600" dirty="0" smtClean="0"/>
                  <a:t>…….částka po n úrokovacích obdobích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3600" b="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3600" b="0" i="1" dirty="0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3600" b="0" i="1" dirty="0" smtClean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</m:oMath>
                </a14:m>
                <a:r>
                  <a:rPr lang="cs-CZ" sz="3600" dirty="0" smtClean="0"/>
                  <a:t>…….počáteční vklad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r>
                  <a:rPr lang="cs-CZ" sz="3600" dirty="0" smtClean="0"/>
                  <a:t> ………úroková sazba (v %)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3600" b="0" i="1" dirty="0" smtClean="0">
                        <a:latin typeface="Cambria Math"/>
                        <a:ea typeface="Cambria Math"/>
                      </a:rPr>
                      <m:t>𝑛</m:t>
                    </m:r>
                  </m:oMath>
                </a14:m>
                <a:r>
                  <a:rPr lang="cs-CZ" sz="3600" dirty="0" smtClean="0"/>
                  <a:t> ………počet úrokovacích období  </a:t>
                </a:r>
              </a:p>
              <a:p>
                <a:pPr marL="0" indent="0" algn="ctr">
                  <a:buNone/>
                </a:pPr>
                <a:r>
                  <a:rPr lang="cs-CZ" sz="3600" i="1" dirty="0" smtClean="0"/>
                  <a:t>( většinou to bývá 1 rok)</a:t>
                </a:r>
                <a:endParaRPr lang="cs-CZ" sz="36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701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Ukažme si užití tohoto vzorce prakticky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Použijeme příklad z předchozí lekce: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dirty="0"/>
              <a:t>Jak naroste základní vklad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15 </a:t>
            </a:r>
            <a:r>
              <a:rPr lang="cs-CZ" dirty="0"/>
              <a:t>000 Kč po 7 </a:t>
            </a:r>
            <a:r>
              <a:rPr lang="cs-CZ" dirty="0" smtClean="0"/>
              <a:t>letech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při roční úrokové sazbě p = 2,4 % ?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43608" y="5301208"/>
            <a:ext cx="7272808" cy="1080120"/>
          </a:xfrm>
          <a:prstGeom prst="rightArrow">
            <a:avLst>
              <a:gd name="adj1" fmla="val 50000"/>
              <a:gd name="adj2" fmla="val 2329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Ř e š e n í  !  !  !</a:t>
            </a:r>
            <a:endParaRPr lang="cs-CZ" sz="2800" dirty="0"/>
          </a:p>
        </p:txBody>
      </p:sp>
      <p:pic>
        <p:nvPicPr>
          <p:cNvPr id="2050" name="Picture 2" descr="C:\Program Files (x86)\Microsoft Office\MEDIA\OFFICE14\Lines\BD1503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8136904" cy="76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05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7484"/>
            <a:ext cx="8784976" cy="977260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zkráceně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63676" y="1556793"/>
                <a:ext cx="8156795" cy="504056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/>
                  <a:t> = ?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</m:oMath>
                </a14:m>
                <a:r>
                  <a:rPr lang="cs-CZ" dirty="0" smtClean="0"/>
                  <a:t>= 15 000       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latin typeface="Cambria Math"/>
                        <a:ea typeface="Cambria Math"/>
                      </a:rPr>
                      <m:t>=2,4    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𝑛</m:t>
                    </m:r>
                  </m:oMath>
                </a14:m>
                <a:r>
                  <a:rPr lang="cs-CZ" dirty="0" smtClean="0"/>
                  <a:t> = 7 </a:t>
                </a:r>
              </a:p>
              <a:p>
                <a:pPr marL="0" indent="0" algn="ctr">
                  <a:buNone/>
                </a:pPr>
                <a:endParaRPr lang="cs-CZ" sz="2000" dirty="0" smtClean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</a:rPr>
                      <m:t>= </m:t>
                    </m:r>
                    <m:sSub>
                      <m:sSub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0 </m:t>
                        </m:r>
                      </m:sub>
                    </m:sSub>
                    <m:r>
                      <a:rPr lang="cs-CZ" i="1" dirty="0">
                        <a:latin typeface="Cambria Math"/>
                        <a:ea typeface="Cambria Math"/>
                      </a:rPr>
                      <m:t>. </m:t>
                    </m:r>
                    <m:sSup>
                      <m:sSupPr>
                        <m:ctrlPr>
                          <a:rPr lang="cs-CZ" i="1" dirty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 dirty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i="1" dirty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i="1" dirty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 algn="ctr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=15 000 . </m:t>
                    </m:r>
                    <m:sSup>
                      <m:sSupPr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dirty="0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1+ </m:t>
                            </m:r>
                            <m:f>
                              <m:fPr>
                                <m:ctrlPr>
                                  <a:rPr lang="cs-CZ" i="1" dirty="0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2,4</m:t>
                                </m:r>
                              </m:num>
                              <m:den>
                                <m:r>
                                  <a:rPr lang="cs-CZ" b="0" i="1" dirty="0" smtClean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7</m:t>
                        </m:r>
                      </m:sup>
                    </m:sSup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 algn="ctr">
                  <a:buNone/>
                </a:pPr>
                <a:endParaRPr lang="cs-CZ" b="0" dirty="0" smtClean="0">
                  <a:ea typeface="Cambria Math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u="sng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u="sng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u="sng" smtClean="0">
                            <a:latin typeface="Cambria Math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b="1" u="sng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u="sng" dirty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u="sng" dirty="0" smtClean="0"/>
                  <a:t> 17 708,87 Kč</a:t>
                </a:r>
                <a:endParaRPr lang="cs-CZ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63676" y="1556793"/>
                <a:ext cx="8156795" cy="5040560"/>
              </a:xfrm>
              <a:blipFill rotWithShape="1">
                <a:blip r:embed="rId2"/>
                <a:stretch>
                  <a:fillRect t="-1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6719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8136904" cy="505048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Úlohy k procvičení :</a:t>
            </a:r>
          </a:p>
          <a:p>
            <a:pPr marL="0" indent="0">
              <a:buNone/>
            </a:pPr>
            <a:r>
              <a:rPr lang="cs-CZ" sz="2800" dirty="0" smtClean="0"/>
              <a:t>1.   Na kolik vzroste vklad  25 000,- Kč za 4 roky při složeném úrokování a roční úrokové sazbě p = 1,75%?</a:t>
            </a:r>
          </a:p>
          <a:p>
            <a:pPr marL="0" indent="0" algn="r">
              <a:buNone/>
            </a:pPr>
            <a:endParaRPr lang="cs-CZ" sz="2000" i="1" dirty="0" smtClean="0"/>
          </a:p>
          <a:p>
            <a:pPr marL="0" indent="0">
              <a:buNone/>
            </a:pPr>
            <a:r>
              <a:rPr lang="cs-CZ" sz="2800" dirty="0" smtClean="0"/>
              <a:t>2.    O kolik vzroste 1 000 000,- Kč uložený na deset let při roční úrokové sazbě 2,5% ?          </a:t>
            </a:r>
          </a:p>
          <a:p>
            <a:pPr marL="0" indent="0" algn="r">
              <a:buNone/>
            </a:pPr>
            <a:r>
              <a:rPr lang="cs-CZ" sz="2800" dirty="0" smtClean="0"/>
              <a:t> 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dirty="0" smtClean="0"/>
              <a:t>3.   Za jak dlouho se na účtu zdvojnásobí vklad při roční úrokové sazbě p = 2,2%?</a:t>
            </a:r>
          </a:p>
          <a:p>
            <a:pPr marL="0" indent="0" algn="r">
              <a:buNone/>
            </a:pPr>
            <a:endParaRPr lang="cs-CZ" sz="2800" i="1" dirty="0"/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4483510" y="5229200"/>
            <a:ext cx="3760898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Ř e š e n í   ú l o h ! ! 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472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59" y="1556792"/>
            <a:ext cx="8193227" cy="5040560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solidFill>
                  <a:srgbClr val="7030A0"/>
                </a:solidFill>
              </a:rPr>
              <a:t>Řešení úlohy č.1 :</a:t>
            </a:r>
          </a:p>
          <a:p>
            <a:pPr marL="0" indent="0">
              <a:buNone/>
            </a:pPr>
            <a:r>
              <a:rPr lang="cs-CZ" dirty="0" smtClean="0"/>
              <a:t>  a</a:t>
            </a:r>
            <a:r>
              <a:rPr lang="cs-CZ" baseline="-25000" dirty="0" smtClean="0"/>
              <a:t>0</a:t>
            </a:r>
            <a:r>
              <a:rPr lang="cs-CZ" dirty="0" smtClean="0"/>
              <a:t> = 25 000 Kč,        n = 4 roky,          p = 1,75 %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dirty="0" smtClean="0"/>
              <a:t> = a</a:t>
            </a:r>
            <a:r>
              <a:rPr lang="cs-CZ" baseline="-25000" dirty="0" smtClean="0"/>
              <a:t>0</a:t>
            </a:r>
            <a:r>
              <a:rPr lang="cs-CZ" dirty="0" smtClean="0"/>
              <a:t> . ( 1 +  p/100 )</a:t>
            </a:r>
            <a:r>
              <a:rPr lang="cs-CZ" baseline="30000" dirty="0" smtClean="0"/>
              <a:t>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baseline="-25000" dirty="0" err="1" smtClean="0"/>
              <a:t>n</a:t>
            </a:r>
            <a:r>
              <a:rPr lang="cs-CZ" dirty="0" smtClean="0"/>
              <a:t> = 25 000 . ( 1 + 1,75/100 )</a:t>
            </a:r>
            <a:r>
              <a:rPr lang="cs-CZ" baseline="30000" dirty="0" smtClean="0"/>
              <a:t>4</a:t>
            </a:r>
          </a:p>
          <a:p>
            <a:pPr marL="0" indent="0">
              <a:buNone/>
            </a:pPr>
            <a:endParaRPr lang="cs-CZ" sz="2000" baseline="30000" dirty="0"/>
          </a:p>
          <a:p>
            <a:pPr marL="0" indent="0">
              <a:buNone/>
            </a:pPr>
            <a:r>
              <a:rPr lang="cs-CZ" b="1" u="dbl" baseline="30000" dirty="0" smtClean="0"/>
              <a:t>  </a:t>
            </a:r>
            <a:r>
              <a:rPr lang="cs-CZ" b="1" u="dbl" dirty="0" smtClean="0"/>
              <a:t> </a:t>
            </a:r>
            <a:r>
              <a:rPr lang="cs-CZ" b="1" u="dbl" dirty="0" err="1" smtClean="0"/>
              <a:t>a</a:t>
            </a:r>
            <a:r>
              <a:rPr lang="cs-CZ" b="1" u="dbl" baseline="-25000" dirty="0" err="1" smtClean="0"/>
              <a:t>n</a:t>
            </a:r>
            <a:r>
              <a:rPr lang="cs-CZ" b="1" u="dbl" dirty="0" smtClean="0"/>
              <a:t> =  26 796,48 Kč</a:t>
            </a:r>
            <a:r>
              <a:rPr lang="cs-CZ" u="dbl" dirty="0" smtClean="0"/>
              <a:t> </a:t>
            </a:r>
            <a:r>
              <a:rPr lang="cs-CZ" u="dbl" baseline="-25000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93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7484"/>
            <a:ext cx="8784976" cy="905252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928" y="1600200"/>
            <a:ext cx="8171543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i="1" u="sng" dirty="0">
                <a:solidFill>
                  <a:srgbClr val="7030A0"/>
                </a:solidFill>
              </a:rPr>
              <a:t>Řešení úlohy </a:t>
            </a:r>
            <a:r>
              <a:rPr lang="cs-CZ" b="1" i="1" u="sng" dirty="0" smtClean="0">
                <a:solidFill>
                  <a:srgbClr val="7030A0"/>
                </a:solidFill>
              </a:rPr>
              <a:t>č.2 </a:t>
            </a:r>
            <a:r>
              <a:rPr lang="cs-CZ" b="1" i="1" u="sng" dirty="0">
                <a:solidFill>
                  <a:srgbClr val="7030A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 a</a:t>
            </a:r>
            <a:r>
              <a:rPr lang="cs-CZ" baseline="-25000" dirty="0"/>
              <a:t>0</a:t>
            </a:r>
            <a:r>
              <a:rPr lang="cs-CZ" dirty="0"/>
              <a:t> </a:t>
            </a:r>
            <a:r>
              <a:rPr lang="cs-CZ" dirty="0" smtClean="0"/>
              <a:t>= 1 000 </a:t>
            </a:r>
            <a:r>
              <a:rPr lang="cs-CZ" dirty="0"/>
              <a:t>000 Kč, </a:t>
            </a:r>
            <a:r>
              <a:rPr lang="cs-CZ" dirty="0" smtClean="0"/>
              <a:t>     </a:t>
            </a:r>
            <a:r>
              <a:rPr lang="cs-CZ" dirty="0"/>
              <a:t>n = </a:t>
            </a:r>
            <a:r>
              <a:rPr lang="cs-CZ" dirty="0" smtClean="0"/>
              <a:t>10 let,        </a:t>
            </a:r>
            <a:r>
              <a:rPr lang="cs-CZ" dirty="0"/>
              <a:t>p = </a:t>
            </a:r>
            <a:r>
              <a:rPr lang="cs-CZ" dirty="0" smtClean="0"/>
              <a:t>2,5 %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/>
              <a:t>a</a:t>
            </a:r>
            <a:r>
              <a:rPr lang="cs-CZ" baseline="-25000" dirty="0" err="1"/>
              <a:t>n</a:t>
            </a:r>
            <a:r>
              <a:rPr lang="cs-CZ" dirty="0"/>
              <a:t> = a</a:t>
            </a:r>
            <a:r>
              <a:rPr lang="cs-CZ" baseline="-25000" dirty="0"/>
              <a:t>0</a:t>
            </a:r>
            <a:r>
              <a:rPr lang="cs-CZ" dirty="0"/>
              <a:t> . ( 1 +  p/100 )</a:t>
            </a:r>
            <a:r>
              <a:rPr lang="cs-CZ" baseline="30000" dirty="0"/>
              <a:t>n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/>
              <a:t>a</a:t>
            </a:r>
            <a:r>
              <a:rPr lang="cs-CZ" baseline="-25000" dirty="0" err="1"/>
              <a:t>n</a:t>
            </a:r>
            <a:r>
              <a:rPr lang="cs-CZ" dirty="0"/>
              <a:t> </a:t>
            </a:r>
            <a:r>
              <a:rPr lang="cs-CZ" dirty="0" smtClean="0"/>
              <a:t>= 1 000 </a:t>
            </a:r>
            <a:r>
              <a:rPr lang="cs-CZ" dirty="0"/>
              <a:t>000 . ( 1 + </a:t>
            </a:r>
            <a:r>
              <a:rPr lang="cs-CZ" dirty="0" smtClean="0"/>
              <a:t>2,5/100 )</a:t>
            </a:r>
            <a:r>
              <a:rPr lang="cs-CZ" baseline="30000" dirty="0" smtClean="0"/>
              <a:t>10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u="dbl" baseline="30000" dirty="0"/>
              <a:t> </a:t>
            </a:r>
            <a:r>
              <a:rPr lang="cs-CZ" u="dbl" baseline="30000" dirty="0" smtClean="0"/>
              <a:t> </a:t>
            </a:r>
            <a:r>
              <a:rPr lang="cs-CZ" b="1" u="dbl" dirty="0" smtClean="0"/>
              <a:t> </a:t>
            </a:r>
            <a:r>
              <a:rPr lang="cs-CZ" b="1" u="dbl" dirty="0" err="1" smtClean="0"/>
              <a:t>a</a:t>
            </a:r>
            <a:r>
              <a:rPr lang="cs-CZ" b="1" u="dbl" baseline="-25000" dirty="0" err="1" smtClean="0"/>
              <a:t>n</a:t>
            </a:r>
            <a:r>
              <a:rPr lang="cs-CZ" b="1" u="dbl" dirty="0" smtClean="0"/>
              <a:t> =  1 280 084,54 Kč</a:t>
            </a:r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cs-CZ" b="1" dirty="0" smtClean="0"/>
              <a:t>    Částka vzroste o 280 084,54 Kč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71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08912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u="sng" dirty="0" smtClean="0">
                <a:solidFill>
                  <a:srgbClr val="7030A0"/>
                </a:solidFill>
              </a:rPr>
              <a:t>Řešení úlohy č.3: </a:t>
            </a:r>
          </a:p>
          <a:p>
            <a:pPr marL="0" indent="0">
              <a:buNone/>
            </a:pPr>
            <a:r>
              <a:rPr lang="cs-CZ" i="1" dirty="0" smtClean="0"/>
              <a:t> </a:t>
            </a:r>
            <a:r>
              <a:rPr lang="cs-CZ" i="1" dirty="0" err="1" smtClean="0"/>
              <a:t>a</a:t>
            </a:r>
            <a:r>
              <a:rPr lang="cs-CZ" i="1" baseline="-25000" dirty="0" err="1" smtClean="0"/>
              <a:t>n</a:t>
            </a:r>
            <a:r>
              <a:rPr lang="cs-CZ" i="1" dirty="0" smtClean="0"/>
              <a:t> = 2a</a:t>
            </a:r>
            <a:r>
              <a:rPr lang="cs-CZ" i="1" baseline="-25000" dirty="0" smtClean="0"/>
              <a:t>0         </a:t>
            </a:r>
            <a:r>
              <a:rPr lang="cs-CZ" i="1" dirty="0" smtClean="0"/>
              <a:t>p = 2,2      n = ? </a:t>
            </a:r>
          </a:p>
          <a:p>
            <a:pPr marL="0" indent="0">
              <a:buNone/>
            </a:pPr>
            <a:r>
              <a:rPr lang="cs-CZ" i="1" dirty="0" smtClean="0"/>
              <a:t> </a:t>
            </a:r>
            <a:r>
              <a:rPr lang="cs-CZ" i="1" dirty="0" err="1" smtClean="0"/>
              <a:t>a</a:t>
            </a:r>
            <a:r>
              <a:rPr lang="cs-CZ" i="1" baseline="-25000" dirty="0" err="1" smtClean="0"/>
              <a:t>n</a:t>
            </a:r>
            <a:r>
              <a:rPr lang="cs-CZ" i="1" baseline="-25000" dirty="0" smtClean="0"/>
              <a:t> </a:t>
            </a:r>
            <a:r>
              <a:rPr lang="cs-CZ" i="1" dirty="0" smtClean="0"/>
              <a:t> = </a:t>
            </a:r>
            <a:r>
              <a:rPr lang="cs-CZ" dirty="0" smtClean="0"/>
              <a:t> </a:t>
            </a:r>
            <a:r>
              <a:rPr lang="cs-CZ" i="1" dirty="0" smtClean="0"/>
              <a:t>a</a:t>
            </a:r>
            <a:r>
              <a:rPr lang="cs-CZ" i="1" baseline="-25000" dirty="0" smtClean="0"/>
              <a:t>0</a:t>
            </a:r>
            <a:r>
              <a:rPr lang="cs-CZ" i="1" dirty="0" smtClean="0"/>
              <a:t> . ( 1 +  p / 100 )</a:t>
            </a:r>
            <a:r>
              <a:rPr lang="cs-CZ" i="1" baseline="30000" dirty="0" smtClean="0"/>
              <a:t>n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2.a</a:t>
            </a:r>
            <a:r>
              <a:rPr lang="cs-CZ" i="1" baseline="-25000" dirty="0" smtClean="0"/>
              <a:t>0</a:t>
            </a:r>
            <a:r>
              <a:rPr lang="cs-CZ" i="1" dirty="0" smtClean="0"/>
              <a:t> =  a</a:t>
            </a:r>
            <a:r>
              <a:rPr lang="cs-CZ" i="1" baseline="-25000" dirty="0" smtClean="0"/>
              <a:t>0</a:t>
            </a:r>
            <a:r>
              <a:rPr lang="cs-CZ" i="1" dirty="0" smtClean="0"/>
              <a:t> . ( 1 + 0,022 )</a:t>
            </a:r>
            <a:r>
              <a:rPr lang="cs-CZ" i="1" baseline="30000" dirty="0" smtClean="0"/>
              <a:t>n</a:t>
            </a:r>
            <a:r>
              <a:rPr lang="cs-CZ" i="1" dirty="0" smtClean="0"/>
              <a:t>    / : a</a:t>
            </a:r>
            <a:r>
              <a:rPr lang="cs-CZ" i="1" baseline="-25000" dirty="0" smtClean="0"/>
              <a:t>0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2 =  </a:t>
            </a:r>
            <a:r>
              <a:rPr lang="cs-CZ" sz="2800" i="1" dirty="0" smtClean="0"/>
              <a:t>1,022</a:t>
            </a:r>
            <a:r>
              <a:rPr lang="cs-CZ" sz="2800" i="1" baseline="30000" dirty="0" smtClean="0"/>
              <a:t>n</a:t>
            </a:r>
            <a:r>
              <a:rPr lang="cs-CZ" sz="2800" i="1" dirty="0" smtClean="0"/>
              <a:t>/ (</a:t>
            </a:r>
            <a:r>
              <a:rPr lang="cs-CZ" sz="2800" i="1" dirty="0" err="1" smtClean="0"/>
              <a:t>exponen.rovnici</a:t>
            </a:r>
            <a:r>
              <a:rPr lang="cs-CZ" sz="2800" i="1" dirty="0" smtClean="0"/>
              <a:t> řešíme logaritmováním)</a:t>
            </a:r>
          </a:p>
          <a:p>
            <a:pPr marL="0" indent="0">
              <a:buNone/>
            </a:pPr>
            <a:r>
              <a:rPr lang="cs-CZ" i="1" dirty="0" smtClean="0"/>
              <a:t> log 2 = log 1,022</a:t>
            </a:r>
            <a:r>
              <a:rPr lang="cs-CZ" i="1" baseline="30000" dirty="0" smtClean="0"/>
              <a:t>n</a:t>
            </a:r>
          </a:p>
          <a:p>
            <a:pPr marL="0" indent="0">
              <a:buNone/>
            </a:pPr>
            <a:r>
              <a:rPr lang="cs-CZ" i="1" dirty="0" smtClean="0"/>
              <a:t> log 2 = n . log 1,022</a:t>
            </a:r>
          </a:p>
          <a:p>
            <a:pPr marL="0" indent="0">
              <a:buNone/>
            </a:pPr>
            <a:r>
              <a:rPr lang="cs-CZ" i="1" dirty="0" smtClean="0"/>
              <a:t>  n = log 2 / log 1,022</a:t>
            </a:r>
          </a:p>
          <a:p>
            <a:pPr marL="0" indent="0">
              <a:buNone/>
            </a:pPr>
            <a:r>
              <a:rPr lang="cs-CZ" b="1" i="1" u="sng" dirty="0"/>
              <a:t> </a:t>
            </a:r>
            <a:r>
              <a:rPr lang="cs-CZ" b="1" i="1" u="sng" dirty="0" smtClean="0"/>
              <a:t> n = 31,852 = 32  let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371015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66968" cy="4997152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solidFill>
                  <a:srgbClr val="7030A0"/>
                </a:solidFill>
              </a:rPr>
              <a:t>Úlohy k procvičení :</a:t>
            </a:r>
          </a:p>
          <a:p>
            <a:pPr marL="0" indent="0">
              <a:buNone/>
            </a:pPr>
            <a:r>
              <a:rPr lang="cs-CZ" sz="2800" i="1" dirty="0" smtClean="0"/>
              <a:t>1.) Na počátku 4-letého studia uložili rodiče synovi částku 20 000 Kč na termínovaný vklad s roční úrokovou sazbou 3,2 %. Kolik tam bude na konci studia?</a:t>
            </a:r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2.) O kolik Kč vzroste vklad 150 000 Kč uložený s roční úrokovou sazbou 2,7% za 15 let?</a:t>
            </a:r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2800" i="1" dirty="0" smtClean="0"/>
              <a:t> 3.) Za jak dlouho se ztrojnásobí dlouhodobý vklad uložený na účtu s roční úrokovou sazbou 3,5 %?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7367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925144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snahu a přeji úspěch při řešení domácího úkolu…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i.idnes.cz/06/111/cl6/DNO16cd27_smajli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566" y="4214177"/>
            <a:ext cx="2094865" cy="15703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3245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Složené úrokování zkráceně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9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2.) </a:t>
            </a:r>
            <a:r>
              <a:rPr lang="cs-CZ" sz="2400" i="1" dirty="0" err="1">
                <a:solidFill>
                  <a:srgbClr val="7030A0"/>
                </a:solidFill>
              </a:rPr>
              <a:t>O.Odvárko</a:t>
            </a:r>
            <a:r>
              <a:rPr lang="cs-CZ" sz="2400" i="1" dirty="0">
                <a:solidFill>
                  <a:srgbClr val="7030A0"/>
                </a:solidFill>
              </a:rPr>
              <a:t> : </a:t>
            </a:r>
            <a:r>
              <a:rPr lang="cs-CZ" sz="2400" b="1" dirty="0">
                <a:solidFill>
                  <a:srgbClr val="7030A0"/>
                </a:solidFill>
              </a:rPr>
              <a:t>Matematika pro SOŠ a SOU – 6.část</a:t>
            </a:r>
            <a:endParaRPr lang="cs-CZ" sz="2400" i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3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</a:t>
            </a:r>
            <a:r>
              <a:rPr lang="cs-CZ" sz="2400" b="1" dirty="0" smtClean="0">
                <a:solidFill>
                  <a:srgbClr val="7030A0"/>
                </a:solidFill>
              </a:rPr>
              <a:t>) </a:t>
            </a:r>
            <a:r>
              <a:rPr lang="cs-CZ" sz="2400" dirty="0" smtClean="0">
                <a:solidFill>
                  <a:srgbClr val="7030A0"/>
                </a:solidFill>
              </a:rPr>
              <a:t>:  klipart MS Office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 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smtClean="0">
                <a:solidFill>
                  <a:srgbClr val="7030A0"/>
                </a:solidFill>
              </a:rPr>
              <a:t>“ Google</a:t>
            </a:r>
            <a:endParaRPr lang="cs-CZ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86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728</TotalTime>
  <Words>790</Words>
  <Application>Microsoft Office PowerPoint</Application>
  <PresentationFormat>Předvádění na obrazovce (4:3)</PresentationFormat>
  <Paragraphs>108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Excel Worksheet</vt:lpstr>
      <vt:lpstr> </vt:lpstr>
      <vt:lpstr>Složené úrokování zkráceně </vt:lpstr>
      <vt:lpstr>Složené úrokování zkráceně </vt:lpstr>
      <vt:lpstr>Složené úrokování zkráceně </vt:lpstr>
      <vt:lpstr>Složené úrokování zkráceně 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  <vt:lpstr>Složené úrokování zkráceně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Složené úrokování zkráceně úvod do finanční gramotnosti</dc:title>
  <dc:creator>Bláha Zdeněk</dc:creator>
  <cp:lastModifiedBy>Bláha Zdeněk</cp:lastModifiedBy>
  <cp:revision>34</cp:revision>
  <dcterms:created xsi:type="dcterms:W3CDTF">2013-02-27T15:07:50Z</dcterms:created>
  <dcterms:modified xsi:type="dcterms:W3CDTF">2013-08-28T12:52:03Z</dcterms:modified>
</cp:coreProperties>
</file>