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3999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5065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601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75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769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3055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239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47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9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033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33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29990-9D19-4250-A7B8-10F6C945FCE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DE8F2A-DBA3-49B3-BB85-7FCBF85F12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96767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43262" cy="93610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136904" cy="4997152"/>
          </a:xfrm>
        </p:spPr>
        <p:txBody>
          <a:bodyPr/>
          <a:lstStyle/>
          <a:p>
            <a:pPr marL="0" indent="0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Finanční matematika 17.</a:t>
            </a: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None/>
            </a:pPr>
            <a:endParaRPr lang="cs-CZ" sz="20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000" b="1" u="sng" dirty="0" smtClean="0">
                <a:solidFill>
                  <a:srgbClr val="7030A0"/>
                </a:solidFill>
              </a:rPr>
              <a:t>Prověření znalostí III. </a:t>
            </a:r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691680" y="188640"/>
            <a:ext cx="5752407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50045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94376174"/>
              </p:ext>
            </p:extLst>
          </p:nvPr>
        </p:nvGraphicFramePr>
        <p:xfrm>
          <a:off x="899592" y="3212976"/>
          <a:ext cx="7727456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99592" y="3212976"/>
                        <a:ext cx="7727456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62378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068960"/>
            <a:ext cx="8208912" cy="3528392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jako zpětnou vazbu pro prověření pochopení a osvojení učiva. Úlohy mohou žáci řešit samostatně buď formou testu anebo na interaktivní tabuli, vždy s možností následné kontroly. Následně lze materiál využít pro domácí přípravu žáků.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45991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84784"/>
            <a:ext cx="8085584" cy="51020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</a:rPr>
              <a:t>Při řešení následujících úloh můžete využít :</a:t>
            </a:r>
          </a:p>
          <a:p>
            <a:r>
              <a:rPr lang="cs-CZ" b="1" dirty="0">
                <a:solidFill>
                  <a:srgbClr val="7030A0"/>
                </a:solidFill>
              </a:rPr>
              <a:t>Kalkulačku</a:t>
            </a:r>
          </a:p>
          <a:p>
            <a:endParaRPr lang="cs-CZ" sz="1000" b="1" dirty="0">
              <a:solidFill>
                <a:srgbClr val="7030A0"/>
              </a:solidFill>
            </a:endParaRPr>
          </a:p>
          <a:p>
            <a:r>
              <a:rPr lang="cs-CZ" b="1" dirty="0">
                <a:solidFill>
                  <a:srgbClr val="7030A0"/>
                </a:solidFill>
              </a:rPr>
              <a:t>Přehled vzorců pro výpočty („tabulky“)</a:t>
            </a:r>
          </a:p>
          <a:p>
            <a:endParaRPr lang="cs-CZ" sz="1000" b="1" dirty="0">
              <a:solidFill>
                <a:srgbClr val="7030A0"/>
              </a:solidFill>
            </a:endParaRPr>
          </a:p>
          <a:p>
            <a:r>
              <a:rPr lang="cs-CZ" b="1" dirty="0">
                <a:solidFill>
                  <a:srgbClr val="7030A0"/>
                </a:solidFill>
              </a:rPr>
              <a:t>Vlastní hlavu (tu především)</a:t>
            </a:r>
          </a:p>
          <a:p>
            <a:pPr marL="0" indent="0">
              <a:buNone/>
            </a:pPr>
            <a:endParaRPr lang="cs-CZ" sz="1000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i="1" dirty="0">
                <a:solidFill>
                  <a:srgbClr val="7030A0"/>
                </a:solidFill>
              </a:rPr>
              <a:t>Poznámka – </a:t>
            </a:r>
            <a:r>
              <a:rPr lang="cs-CZ" i="1" dirty="0" smtClean="0">
                <a:solidFill>
                  <a:srgbClr val="7030A0"/>
                </a:solidFill>
              </a:rPr>
              <a:t>výsledek </a:t>
            </a:r>
            <a:r>
              <a:rPr lang="cs-CZ" i="1" dirty="0">
                <a:solidFill>
                  <a:srgbClr val="7030A0"/>
                </a:solidFill>
              </a:rPr>
              <a:t>max. na 2 desetinná čísla</a:t>
            </a:r>
            <a:r>
              <a:rPr lang="cs-CZ" i="1" dirty="0" smtClean="0">
                <a:solidFill>
                  <a:srgbClr val="7030A0"/>
                </a:solidFill>
              </a:rPr>
              <a:t>.</a:t>
            </a:r>
          </a:p>
          <a:p>
            <a:pPr marL="0" indent="0" algn="ctr">
              <a:buNone/>
            </a:pPr>
            <a:endParaRPr lang="cs-CZ" sz="2000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Hodně štěstí !!!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8364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136904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 ř i p r a v e n i   ?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671" y="2566219"/>
            <a:ext cx="3363529" cy="2446957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827584" y="5013176"/>
            <a:ext cx="7920880" cy="1844824"/>
          </a:xfrm>
          <a:prstGeom prst="downArrow">
            <a:avLst>
              <a:gd name="adj1" fmla="val 50000"/>
              <a:gd name="adj2" fmla="val 517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hlinkshowjump?jump=nextslide"/>
              </a:rPr>
              <a:t>Tak do toho…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7338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Na účet s úrokovou sazbou </a:t>
            </a:r>
            <a:r>
              <a:rPr lang="cs-CZ" sz="2400" b="1" dirty="0" smtClean="0"/>
              <a:t>2,2 </a:t>
            </a:r>
            <a:r>
              <a:rPr lang="cs-CZ" sz="2400" b="1" dirty="0"/>
              <a:t>% </a:t>
            </a:r>
            <a:r>
              <a:rPr lang="cs-CZ" sz="2400" b="1" dirty="0" err="1"/>
              <a:t>p.a</a:t>
            </a:r>
            <a:r>
              <a:rPr lang="cs-CZ" sz="2400" b="1" dirty="0"/>
              <a:t>., </a:t>
            </a:r>
            <a:r>
              <a:rPr lang="cs-CZ" sz="2400" b="1" dirty="0" smtClean="0"/>
              <a:t>čtvrtletním </a:t>
            </a:r>
            <a:r>
              <a:rPr lang="cs-CZ" sz="2400" b="1" dirty="0"/>
              <a:t>úrokovacím obdobím a daní z úroků ve výši 15 % bylo uloženo </a:t>
            </a:r>
            <a:r>
              <a:rPr lang="cs-CZ" sz="2400" b="1" dirty="0" smtClean="0"/>
              <a:t>12 </a:t>
            </a:r>
            <a:r>
              <a:rPr lang="cs-CZ" sz="2400" b="1" dirty="0"/>
              <a:t>000 Kč. Kolik tam bude za 4 roky</a:t>
            </a:r>
            <a:r>
              <a:rPr lang="cs-CZ" sz="2400" b="1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Na účet s ročním úrokováním, </a:t>
            </a:r>
            <a:r>
              <a:rPr lang="cs-CZ" sz="2400" b="1" dirty="0" smtClean="0"/>
              <a:t>úrokovou </a:t>
            </a:r>
            <a:r>
              <a:rPr lang="cs-CZ" sz="2400" b="1" dirty="0"/>
              <a:t>sazbou </a:t>
            </a:r>
            <a:r>
              <a:rPr lang="cs-CZ" sz="2400" b="1" dirty="0" smtClean="0"/>
              <a:t>1,8 </a:t>
            </a:r>
            <a:r>
              <a:rPr lang="cs-CZ" sz="2400" b="1" dirty="0"/>
              <a:t>% </a:t>
            </a:r>
            <a:r>
              <a:rPr lang="cs-CZ" sz="2400" b="1" dirty="0" err="1"/>
              <a:t>p.a</a:t>
            </a:r>
            <a:r>
              <a:rPr lang="cs-CZ" sz="2400" b="1" dirty="0"/>
              <a:t>. a 15 % daní z úroků vložíme na počátku </a:t>
            </a:r>
            <a:r>
              <a:rPr lang="cs-CZ" sz="2400" b="1" dirty="0" smtClean="0"/>
              <a:t>10 </a:t>
            </a:r>
            <a:r>
              <a:rPr lang="cs-CZ" sz="2400" b="1" dirty="0"/>
              <a:t>000 </a:t>
            </a:r>
            <a:r>
              <a:rPr lang="cs-CZ" sz="2400" b="1" dirty="0" smtClean="0"/>
              <a:t>Kč, </a:t>
            </a:r>
            <a:r>
              <a:rPr lang="cs-CZ" sz="2400" b="1" dirty="0"/>
              <a:t>na konci prvního </a:t>
            </a:r>
            <a:r>
              <a:rPr lang="cs-CZ" sz="2400" b="1" dirty="0" smtClean="0"/>
              <a:t> a druhého roku </a:t>
            </a:r>
            <a:r>
              <a:rPr lang="cs-CZ" sz="2400" b="1" dirty="0"/>
              <a:t>přidáme </a:t>
            </a:r>
            <a:r>
              <a:rPr lang="cs-CZ" sz="2400" b="1" dirty="0" smtClean="0"/>
              <a:t>vždy ještě 5 </a:t>
            </a:r>
            <a:r>
              <a:rPr lang="cs-CZ" sz="2400" b="1" dirty="0"/>
              <a:t>000 Kč. Kolik tam bude za 4 roky</a:t>
            </a:r>
            <a:r>
              <a:rPr lang="cs-CZ" sz="2400" b="1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Na počátku </a:t>
            </a:r>
            <a:r>
              <a:rPr lang="cs-CZ" sz="2400" b="1" dirty="0" smtClean="0"/>
              <a:t>šestiletého </a:t>
            </a:r>
            <a:r>
              <a:rPr lang="cs-CZ" sz="2400" b="1" dirty="0"/>
              <a:t>období bylo na účtu </a:t>
            </a:r>
            <a:r>
              <a:rPr lang="cs-CZ" sz="2400" b="1" dirty="0" smtClean="0"/>
              <a:t>25 </a:t>
            </a:r>
            <a:r>
              <a:rPr lang="cs-CZ" sz="2400" b="1" dirty="0"/>
              <a:t>000 Kč, na jeho konci pak </a:t>
            </a:r>
            <a:r>
              <a:rPr lang="cs-CZ" sz="2400" b="1" dirty="0" smtClean="0"/>
              <a:t>26 854,87 </a:t>
            </a:r>
            <a:r>
              <a:rPr lang="cs-CZ" sz="2400" b="1" dirty="0"/>
              <a:t>Kč. Úrokování probíhá ročně, daň je 20 %. Jaká úroková sazba pro tento účet platí</a:t>
            </a:r>
            <a:r>
              <a:rPr lang="cs-CZ" sz="2400" b="1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dirty="0"/>
              <a:t>Uložíme jeden milion na běžný účet (roční úrokování) s úrokovou sazbou 2,5 % a daní z úroků 15 %. Za jak dlouho tam budou </a:t>
            </a:r>
            <a:r>
              <a:rPr lang="cs-CZ" sz="2400" b="1" dirty="0" smtClean="0"/>
              <a:t>tří miliony? </a:t>
            </a:r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457200" indent="-457200">
              <a:buFont typeface="+mj-lt"/>
              <a:buAutoNum type="arabicPeriod"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  <a:p>
            <a:pPr marL="457200" indent="-457200">
              <a:buAutoNum type="arabicPeriod"/>
            </a:pP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0589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48581"/>
            <a:ext cx="8136904" cy="504877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>
            <a:hlinkClick r:id="" action="ppaction://hlinkshowjump?jump=nextslide"/>
          </p:cNvPr>
          <p:cNvSpPr/>
          <p:nvPr/>
        </p:nvSpPr>
        <p:spPr>
          <a:xfrm>
            <a:off x="971600" y="1916832"/>
            <a:ext cx="7344816" cy="4358637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K O N T R O L A   Ř E Š E N 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6719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III.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539552" y="1600200"/>
                <a:ext cx="8280920" cy="4997152"/>
              </a:xfrm>
            </p:spPr>
            <p:txBody>
              <a:bodyPr>
                <a:normAutofit/>
              </a:bodyPr>
              <a:lstStyle/>
              <a:p>
                <a:pPr marL="457200" indent="-457200">
                  <a:buFont typeface="+mj-lt"/>
                  <a:buAutoNum type="arabicPeriod"/>
                </a:pPr>
                <a:r>
                  <a:rPr lang="cs-CZ" sz="2400" b="1" i="1" dirty="0" smtClean="0"/>
                  <a:t>a</a:t>
                </a:r>
                <a:r>
                  <a:rPr lang="cs-CZ" sz="2400" b="1" i="1" baseline="-25000" dirty="0" smtClean="0"/>
                  <a:t>0</a:t>
                </a:r>
                <a:r>
                  <a:rPr lang="cs-CZ" sz="2400" b="1" i="1" dirty="0" smtClean="0"/>
                  <a:t> = 12 000 Kč , p = 2,2 % </a:t>
                </a:r>
                <a:r>
                  <a:rPr lang="cs-CZ" sz="2400" b="1" i="1" dirty="0" err="1" smtClean="0"/>
                  <a:t>p.a</a:t>
                </a:r>
                <a:r>
                  <a:rPr lang="cs-CZ" sz="2400" b="1" i="1" dirty="0" smtClean="0"/>
                  <a:t>. =</a:t>
                </a:r>
                <a:r>
                  <a:rPr lang="cs-CZ" sz="2400" b="1" i="1" dirty="0"/>
                  <a:t> </a:t>
                </a:r>
                <a:r>
                  <a:rPr lang="cs-CZ" sz="2400" b="1" i="1" dirty="0" smtClean="0"/>
                  <a:t>0,55 % </a:t>
                </a:r>
                <a:r>
                  <a:rPr lang="cs-CZ" sz="2400" b="1" i="1" dirty="0" err="1" smtClean="0"/>
                  <a:t>p.q</a:t>
                </a:r>
                <a:r>
                  <a:rPr lang="cs-CZ" sz="2400" b="1" i="1" dirty="0" smtClean="0"/>
                  <a:t>. , d = 15 %  , n = 16</a:t>
                </a:r>
              </a:p>
              <a:p>
                <a:pPr marL="0" indent="0">
                  <a:buNone/>
                </a:pPr>
                <a:r>
                  <a:rPr lang="cs-CZ" sz="2400" b="1" i="1" dirty="0" smtClean="0"/>
                  <a:t>     P = 0,0055 . 0,85 = 0,004675 , </a:t>
                </a:r>
                <a:r>
                  <a:rPr lang="cs-CZ" sz="2400" b="1" i="1" dirty="0" err="1"/>
                  <a:t>a</a:t>
                </a:r>
                <a:r>
                  <a:rPr lang="cs-CZ" sz="2400" b="1" i="1" baseline="-25000" dirty="0" err="1"/>
                  <a:t>n</a:t>
                </a:r>
                <a:r>
                  <a:rPr lang="cs-CZ" sz="2400" b="1" i="1" dirty="0"/>
                  <a:t> = </a:t>
                </a:r>
                <a:r>
                  <a:rPr lang="cs-CZ" sz="2400" b="1" i="1" dirty="0" smtClean="0"/>
                  <a:t>12 000 </a:t>
                </a:r>
                <a:r>
                  <a:rPr lang="cs-CZ" sz="2400" b="1" i="1" dirty="0"/>
                  <a:t>. ( 1 + </a:t>
                </a:r>
                <a:r>
                  <a:rPr lang="cs-CZ" sz="2400" b="1" i="1" dirty="0" smtClean="0"/>
                  <a:t>0,004675 )</a:t>
                </a:r>
                <a:r>
                  <a:rPr lang="cs-CZ" sz="2400" b="1" i="1" baseline="30000" dirty="0" smtClean="0"/>
                  <a:t>16</a:t>
                </a:r>
                <a:endParaRPr lang="cs-CZ" sz="2400" b="1" i="1" baseline="30000" dirty="0"/>
              </a:p>
              <a:p>
                <a:pPr marL="0" indent="0">
                  <a:buNone/>
                </a:pPr>
                <a:r>
                  <a:rPr lang="cs-CZ" sz="2400" b="1" i="1" dirty="0"/>
                  <a:t> </a:t>
                </a:r>
                <a:r>
                  <a:rPr lang="cs-CZ" sz="2400" b="1" i="1" dirty="0" smtClean="0"/>
                  <a:t>    </a:t>
                </a:r>
                <a:r>
                  <a:rPr lang="cs-CZ" sz="2400" b="1" i="1" u="dbl" dirty="0" err="1" smtClean="0"/>
                  <a:t>a</a:t>
                </a:r>
                <a:r>
                  <a:rPr lang="cs-CZ" sz="2400" b="1" i="1" u="dbl" baseline="-25000" dirty="0" err="1" smtClean="0"/>
                  <a:t>n</a:t>
                </a:r>
                <a:r>
                  <a:rPr lang="cs-CZ" sz="2400" b="1" i="1" u="dbl" dirty="0" smtClean="0"/>
                  <a:t> = 12 929,77 Kč</a:t>
                </a:r>
              </a:p>
              <a:p>
                <a:pPr marL="457200" indent="-457200">
                  <a:buAutoNum type="arabicPeriod" startAt="2"/>
                </a:pPr>
                <a:r>
                  <a:rPr lang="cs-CZ" sz="2400" b="1" i="1" dirty="0" smtClean="0"/>
                  <a:t>a</a:t>
                </a:r>
                <a:r>
                  <a:rPr lang="cs-CZ" sz="2400" b="1" i="1" baseline="-25000" dirty="0" smtClean="0"/>
                  <a:t>01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/>
                  <a:t>= </a:t>
                </a:r>
                <a:r>
                  <a:rPr lang="cs-CZ" sz="2400" b="1" i="1" dirty="0" smtClean="0"/>
                  <a:t>10 </a:t>
                </a:r>
                <a:r>
                  <a:rPr lang="cs-CZ" sz="2400" b="1" i="1" dirty="0"/>
                  <a:t>000 Kč , </a:t>
                </a:r>
                <a:r>
                  <a:rPr lang="cs-CZ" sz="2400" b="1" i="1" dirty="0" smtClean="0"/>
                  <a:t>a</a:t>
                </a:r>
                <a:r>
                  <a:rPr lang="cs-CZ" sz="2400" b="1" i="1" baseline="-25000" dirty="0" smtClean="0"/>
                  <a:t>02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/>
                  <a:t>= </a:t>
                </a:r>
                <a:r>
                  <a:rPr lang="cs-CZ" sz="2400" b="1" i="1" dirty="0" smtClean="0"/>
                  <a:t>5 </a:t>
                </a:r>
                <a:r>
                  <a:rPr lang="cs-CZ" sz="2400" b="1" i="1" dirty="0"/>
                  <a:t>000 </a:t>
                </a:r>
                <a:r>
                  <a:rPr lang="cs-CZ" sz="2400" b="1" i="1" dirty="0" smtClean="0"/>
                  <a:t>Kč , a</a:t>
                </a:r>
                <a:r>
                  <a:rPr lang="cs-CZ" sz="2400" b="1" i="1" baseline="-25000" dirty="0" smtClean="0"/>
                  <a:t>03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/>
                  <a:t>= 5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/>
                  <a:t>000 </a:t>
                </a:r>
                <a:r>
                  <a:rPr lang="cs-CZ" sz="2400" b="1" i="1" dirty="0" smtClean="0"/>
                  <a:t>Kč , p </a:t>
                </a:r>
                <a:r>
                  <a:rPr lang="cs-CZ" sz="2400" b="1" i="1" dirty="0"/>
                  <a:t>= </a:t>
                </a:r>
                <a:r>
                  <a:rPr lang="cs-CZ" sz="2400" b="1" i="1" dirty="0" smtClean="0"/>
                  <a:t>1,8 </a:t>
                </a:r>
                <a:r>
                  <a:rPr lang="cs-CZ" sz="2400" b="1" i="1" dirty="0"/>
                  <a:t>% </a:t>
                </a:r>
                <a:r>
                  <a:rPr lang="cs-CZ" sz="2400" b="1" i="1" dirty="0" err="1" smtClean="0"/>
                  <a:t>p.a</a:t>
                </a:r>
                <a:r>
                  <a:rPr lang="cs-CZ" sz="2400" b="1" i="1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sz="2400" b="1" i="1" dirty="0"/>
                  <a:t> </a:t>
                </a:r>
                <a:r>
                  <a:rPr lang="cs-CZ" sz="2400" b="1" i="1" dirty="0" smtClean="0"/>
                  <a:t>     </a:t>
                </a:r>
                <a:r>
                  <a:rPr lang="cs-CZ" sz="2400" b="1" i="1" dirty="0"/>
                  <a:t>d = 15 %  , n = 4 , 3 , 2  , P = 0,018 . 0,85 = 0,0153 , </a:t>
                </a:r>
              </a:p>
              <a:p>
                <a:pPr marL="0" indent="0">
                  <a:buNone/>
                </a:pPr>
                <a:r>
                  <a:rPr lang="cs-CZ" sz="2400" b="1" i="1" dirty="0" err="1" smtClean="0"/>
                  <a:t>a</a:t>
                </a:r>
                <a:r>
                  <a:rPr lang="cs-CZ" sz="2400" b="1" i="1" baseline="-25000" dirty="0" err="1" smtClean="0"/>
                  <a:t>n</a:t>
                </a:r>
                <a:r>
                  <a:rPr lang="cs-CZ" sz="2400" b="1" i="1" dirty="0" smtClean="0"/>
                  <a:t>=10 000.(1+ 0,0153)</a:t>
                </a:r>
                <a:r>
                  <a:rPr lang="cs-CZ" sz="2400" b="1" i="1" baseline="30000" dirty="0" smtClean="0"/>
                  <a:t>4 </a:t>
                </a:r>
                <a:r>
                  <a:rPr lang="cs-CZ" sz="2400" b="1" i="1" dirty="0" smtClean="0"/>
                  <a:t>+5 000.(1 </a:t>
                </a:r>
                <a:r>
                  <a:rPr lang="cs-CZ" sz="2400" b="1" i="1" dirty="0"/>
                  <a:t>+ </a:t>
                </a:r>
                <a:r>
                  <a:rPr lang="cs-CZ" sz="2400" b="1" i="1" dirty="0" smtClean="0"/>
                  <a:t>0,0153)</a:t>
                </a:r>
                <a:r>
                  <a:rPr lang="cs-CZ" sz="2400" b="1" i="1" baseline="30000" dirty="0" smtClean="0"/>
                  <a:t>3 </a:t>
                </a:r>
                <a:r>
                  <a:rPr lang="cs-CZ" sz="2400" b="1" i="1" dirty="0" smtClean="0"/>
                  <a:t>+ 5 000.(1 </a:t>
                </a:r>
                <a:r>
                  <a:rPr lang="cs-CZ" sz="2400" b="1" i="1" dirty="0"/>
                  <a:t>+ 0,0153 </a:t>
                </a:r>
                <a:r>
                  <a:rPr lang="cs-CZ" sz="2400" b="1" i="1" dirty="0" smtClean="0"/>
                  <a:t>)</a:t>
                </a:r>
                <a:r>
                  <a:rPr lang="cs-CZ" sz="2400" b="1" i="1" baseline="30000" dirty="0" smtClean="0"/>
                  <a:t>2 </a:t>
                </a:r>
              </a:p>
              <a:p>
                <a:pPr marL="0" indent="0">
                  <a:buNone/>
                </a:pPr>
                <a:r>
                  <a:rPr lang="cs-CZ" sz="2400" b="1" i="1" baseline="30000" dirty="0" smtClean="0"/>
                  <a:t>          </a:t>
                </a:r>
                <a:r>
                  <a:rPr lang="cs-CZ" sz="2400" b="1" i="1" dirty="0" err="1" smtClean="0"/>
                  <a:t>a</a:t>
                </a:r>
                <a:r>
                  <a:rPr lang="cs-CZ" sz="2400" b="1" i="1" baseline="-25000" dirty="0" err="1" smtClean="0"/>
                  <a:t>n</a:t>
                </a:r>
                <a:r>
                  <a:rPr lang="cs-CZ" sz="2400" b="1" i="1" dirty="0" smtClean="0"/>
                  <a:t>= 10 626,19 + 5 233,03 + 5 154,17 = </a:t>
                </a:r>
                <a:r>
                  <a:rPr lang="cs-CZ" sz="2400" b="1" i="1" u="dbl" dirty="0" smtClean="0"/>
                  <a:t>21 013,39 Kč</a:t>
                </a:r>
                <a:r>
                  <a:rPr lang="cs-CZ" sz="2400" b="1" i="1" u="dbl" baseline="30000" dirty="0" smtClean="0"/>
                  <a:t>  </a:t>
                </a:r>
              </a:p>
              <a:p>
                <a:pPr marL="0" indent="0">
                  <a:buNone/>
                </a:pPr>
                <a:r>
                  <a:rPr lang="cs-CZ" sz="2400" b="1" i="1" dirty="0" smtClean="0"/>
                  <a:t>3. </a:t>
                </a:r>
                <a:r>
                  <a:rPr lang="cs-CZ" sz="2400" b="1" i="1" dirty="0"/>
                  <a:t>a</a:t>
                </a:r>
                <a:r>
                  <a:rPr lang="cs-CZ" sz="2400" b="1" i="1" baseline="-25000" dirty="0"/>
                  <a:t>0</a:t>
                </a:r>
                <a:r>
                  <a:rPr lang="cs-CZ" sz="2400" b="1" i="1" dirty="0"/>
                  <a:t> = </a:t>
                </a:r>
                <a:r>
                  <a:rPr lang="cs-CZ" sz="2400" b="1" i="1" dirty="0" smtClean="0"/>
                  <a:t>25 </a:t>
                </a:r>
                <a:r>
                  <a:rPr lang="cs-CZ" sz="2400" b="1" i="1" dirty="0"/>
                  <a:t>000 Kč , </a:t>
                </a:r>
                <a:r>
                  <a:rPr lang="cs-CZ" sz="2400" b="1" i="1" dirty="0" err="1" smtClean="0"/>
                  <a:t>a</a:t>
                </a:r>
                <a:r>
                  <a:rPr lang="cs-CZ" sz="2400" b="1" i="1" baseline="-25000" dirty="0" err="1" smtClean="0"/>
                  <a:t>n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/>
                  <a:t>= </a:t>
                </a:r>
                <a:r>
                  <a:rPr lang="cs-CZ" sz="2400" b="1" i="1" dirty="0" smtClean="0"/>
                  <a:t>26 854,87 </a:t>
                </a:r>
                <a:r>
                  <a:rPr lang="cs-CZ" sz="2400" b="1" i="1" dirty="0"/>
                  <a:t>Kč</a:t>
                </a:r>
                <a:r>
                  <a:rPr lang="cs-CZ" sz="2400" b="1" i="1" dirty="0" smtClean="0"/>
                  <a:t> </a:t>
                </a:r>
                <a:r>
                  <a:rPr lang="cs-CZ" sz="2400" b="1" i="1" dirty="0"/>
                  <a:t>, d = </a:t>
                </a:r>
                <a:r>
                  <a:rPr lang="cs-CZ" sz="2400" b="1" i="1" dirty="0" smtClean="0"/>
                  <a:t>20 </a:t>
                </a:r>
                <a:r>
                  <a:rPr lang="cs-CZ" sz="2400" b="1" i="1" dirty="0"/>
                  <a:t>%  , n = </a:t>
                </a:r>
                <a:r>
                  <a:rPr lang="cs-CZ" sz="2400" b="1" i="1" dirty="0" smtClean="0"/>
                  <a:t>6</a:t>
                </a:r>
              </a:p>
              <a:p>
                <a:pPr marL="0" indent="0">
                  <a:buNone/>
                </a:pPr>
                <a:r>
                  <a:rPr lang="cs-CZ" sz="2400" b="1" i="1" dirty="0"/>
                  <a:t> </a:t>
                </a:r>
                <a:r>
                  <a:rPr lang="cs-CZ" sz="2400" b="1" i="1" dirty="0" smtClean="0"/>
                  <a:t>     </a:t>
                </a:r>
                <a:r>
                  <a:rPr lang="en-US" sz="2400" b="1" i="1" dirty="0"/>
                  <a:t> P </a:t>
                </a:r>
                <a:r>
                  <a:rPr lang="cs-CZ" sz="2400" b="1" i="1" dirty="0"/>
                  <a:t>= </a:t>
                </a:r>
                <a:r>
                  <a:rPr lang="cs-CZ" sz="2400" b="1" i="1" baseline="30000" dirty="0" smtClean="0">
                    <a:ea typeface="Cambria Math"/>
                  </a:rPr>
                  <a:t>6</a:t>
                </a:r>
                <a14:m>
                  <m:oMath xmlns:m="http://schemas.openxmlformats.org/officeDocument/2006/math">
                    <m:r>
                      <a:rPr lang="cs-CZ" sz="2400" b="1" i="1">
                        <a:latin typeface="Cambria Math"/>
                        <a:ea typeface="Cambria Math"/>
                      </a:rPr>
                      <m:t>√</m:t>
                    </m:r>
                  </m:oMath>
                </a14:m>
                <a:r>
                  <a:rPr lang="cs-CZ" sz="2400" b="1" i="1" dirty="0" smtClean="0"/>
                  <a:t>(26 854,87/25 000)  </a:t>
                </a:r>
                <a:r>
                  <a:rPr lang="cs-CZ" sz="2400" b="1" i="1" dirty="0"/>
                  <a:t>- 1 </a:t>
                </a:r>
                <a:r>
                  <a:rPr lang="en-US" sz="2400" b="1" i="1" dirty="0"/>
                  <a:t> </a:t>
                </a:r>
                <a:r>
                  <a:rPr lang="cs-CZ" sz="2400" b="1" i="1" dirty="0" smtClean="0"/>
                  <a:t>= 0,011999988 </a:t>
                </a:r>
              </a:p>
              <a:p>
                <a:pPr marL="0" indent="0">
                  <a:buNone/>
                </a:pPr>
                <a:r>
                  <a:rPr lang="cs-CZ" sz="2400" b="1" i="1" dirty="0"/>
                  <a:t> </a:t>
                </a:r>
                <a:r>
                  <a:rPr lang="cs-CZ" sz="2400" b="1" i="1" dirty="0" smtClean="0"/>
                  <a:t>     p </a:t>
                </a:r>
                <a:r>
                  <a:rPr lang="cs-CZ" sz="2400" b="1" i="1" dirty="0"/>
                  <a:t>= 10 </a:t>
                </a:r>
                <a:r>
                  <a:rPr lang="cs-CZ" sz="2400" b="1" i="1" dirty="0" smtClean="0"/>
                  <a:t>000 </a:t>
                </a:r>
                <a:r>
                  <a:rPr lang="cs-CZ" sz="2400" b="1" i="1" dirty="0"/>
                  <a:t>. </a:t>
                </a:r>
                <a:r>
                  <a:rPr lang="cs-CZ" sz="2400" b="1" i="1" dirty="0" smtClean="0"/>
                  <a:t>0,011999988 </a:t>
                </a:r>
                <a:r>
                  <a:rPr lang="cs-CZ" sz="2400" b="1" i="1" dirty="0"/>
                  <a:t>/ (100 – 20</a:t>
                </a:r>
                <a:r>
                  <a:rPr lang="cs-CZ" sz="2400" b="1" i="1" dirty="0" smtClean="0"/>
                  <a:t>) = 1,4999.. = 1,5 %</a:t>
                </a:r>
              </a:p>
              <a:p>
                <a:pPr marL="0" indent="0">
                  <a:buNone/>
                </a:pPr>
                <a:r>
                  <a:rPr lang="cs-CZ" sz="2400" b="1" i="1" dirty="0" smtClean="0"/>
                  <a:t>4. n = (log3 000 000 </a:t>
                </a:r>
                <a:r>
                  <a:rPr lang="cs-CZ" sz="2400" b="1" i="1" dirty="0"/>
                  <a:t>- </a:t>
                </a:r>
                <a:r>
                  <a:rPr lang="cs-CZ" sz="2400" b="1" i="1" dirty="0" smtClean="0"/>
                  <a:t>log1 000 000)/log (1 + 0,02125) = 52,25 let</a:t>
                </a:r>
                <a:endParaRPr lang="cs-CZ" sz="2400" b="1" i="1" dirty="0"/>
              </a:p>
              <a:p>
                <a:pPr marL="0" indent="0">
                  <a:buNone/>
                </a:pPr>
                <a:endParaRPr lang="cs-CZ" sz="2400" b="1" i="1" dirty="0"/>
              </a:p>
              <a:p>
                <a:pPr marL="0" indent="0">
                  <a:buNone/>
                </a:pPr>
                <a:endParaRPr lang="cs-CZ" sz="2400" b="1" dirty="0"/>
              </a:p>
              <a:p>
                <a:pPr marL="0" indent="0">
                  <a:buNone/>
                </a:pPr>
                <a:endParaRPr lang="cs-CZ" sz="2400" b="1" i="1" dirty="0" smtClean="0"/>
              </a:p>
              <a:p>
                <a:pPr marL="0" indent="0">
                  <a:buNone/>
                </a:pPr>
                <a:endParaRPr lang="cs-CZ" sz="2400" b="1" i="1" dirty="0"/>
              </a:p>
              <a:p>
                <a:pPr marL="0" indent="0">
                  <a:buNone/>
                </a:pPr>
                <a:endParaRPr lang="cs-CZ" sz="2400" b="1" i="1" dirty="0" smtClean="0"/>
              </a:p>
              <a:p>
                <a:pPr marL="0" indent="0">
                  <a:buNone/>
                </a:pPr>
                <a:endParaRPr lang="cs-CZ" sz="2400" b="1" i="1" dirty="0"/>
              </a:p>
              <a:p>
                <a:pPr marL="0" indent="0">
                  <a:buNone/>
                </a:pPr>
                <a:endParaRPr lang="cs-CZ" sz="2400" b="1" i="1" baseline="30000" dirty="0"/>
              </a:p>
              <a:p>
                <a:pPr marL="0" indent="0">
                  <a:buNone/>
                </a:pPr>
                <a:endParaRPr lang="cs-CZ" sz="2400" b="1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9552" y="1600200"/>
                <a:ext cx="8280920" cy="4997152"/>
              </a:xfrm>
              <a:blipFill rotWithShape="1">
                <a:blip r:embed="rId2"/>
                <a:stretch>
                  <a:fillRect l="-1178" t="-1099" r="-884" b="-3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4181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80920" cy="4925144"/>
          </a:xfrm>
        </p:spPr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7030A0"/>
                </a:solidFill>
              </a:rPr>
              <a:t>Gratuluji ke všem správným řešením !!!</a:t>
            </a:r>
          </a:p>
          <a:p>
            <a:pPr marL="0" indent="0" algn="ctr">
              <a:buNone/>
            </a:pPr>
            <a:endParaRPr lang="cs-CZ" b="1" u="sng" dirty="0">
              <a:solidFill>
                <a:srgbClr val="7030A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852936"/>
            <a:ext cx="3226449" cy="34522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66983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znalostí </a:t>
            </a: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III</a:t>
            </a: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6855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b="1" dirty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1</a:t>
            </a:r>
            <a:r>
              <a:rPr lang="cs-CZ" sz="2400" i="1" dirty="0">
                <a:solidFill>
                  <a:srgbClr val="7030A0"/>
                </a:solidFill>
              </a:rPr>
              <a:t>.) </a:t>
            </a:r>
            <a:r>
              <a:rPr lang="cs-CZ" sz="2400" i="1" dirty="0" err="1">
                <a:solidFill>
                  <a:srgbClr val="7030A0"/>
                </a:solidFill>
              </a:rPr>
              <a:t>O.Šoba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M.Širůček</a:t>
            </a:r>
            <a:r>
              <a:rPr lang="cs-CZ" sz="2400" i="1" dirty="0">
                <a:solidFill>
                  <a:srgbClr val="7030A0"/>
                </a:solidFill>
              </a:rPr>
              <a:t>, </a:t>
            </a:r>
            <a:r>
              <a:rPr lang="cs-CZ" sz="2400" i="1" dirty="0" err="1">
                <a:solidFill>
                  <a:srgbClr val="7030A0"/>
                </a:solidFill>
              </a:rPr>
              <a:t>R.Ptáček</a:t>
            </a:r>
            <a:r>
              <a:rPr lang="cs-CZ" sz="2400" i="1" dirty="0">
                <a:solidFill>
                  <a:srgbClr val="7030A0"/>
                </a:solidFill>
              </a:rPr>
              <a:t>  </a:t>
            </a:r>
            <a:r>
              <a:rPr lang="cs-CZ" sz="2400" dirty="0">
                <a:solidFill>
                  <a:srgbClr val="7030A0"/>
                </a:solidFill>
              </a:rPr>
              <a:t>: </a:t>
            </a:r>
            <a:r>
              <a:rPr lang="cs-CZ" sz="2400" b="1" dirty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>
                <a:solidFill>
                  <a:srgbClr val="7030A0"/>
                </a:solidFill>
              </a:rPr>
              <a:t>: „</a:t>
            </a:r>
            <a:r>
              <a:rPr lang="cs-CZ" sz="2400" dirty="0" err="1">
                <a:solidFill>
                  <a:srgbClr val="7030A0"/>
                </a:solidFill>
              </a:rPr>
              <a:t>smajlíci</a:t>
            </a:r>
            <a:r>
              <a:rPr lang="cs-CZ" sz="2400" dirty="0">
                <a:solidFill>
                  <a:srgbClr val="7030A0"/>
                </a:solidFill>
              </a:rPr>
              <a:t>“ – </a:t>
            </a:r>
            <a:r>
              <a:rPr lang="cs-CZ" sz="2400" dirty="0" smtClean="0">
                <a:solidFill>
                  <a:srgbClr val="7030A0"/>
                </a:solidFill>
              </a:rPr>
              <a:t> Klipart  </a:t>
            </a:r>
            <a:r>
              <a:rPr lang="cs-CZ" sz="2400" smtClean="0">
                <a:solidFill>
                  <a:srgbClr val="7030A0"/>
                </a:solidFill>
              </a:rPr>
              <a:t>MS Office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380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684</TotalTime>
  <Words>600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List</vt:lpstr>
      <vt:lpstr>Prezentace aplikace PowerPoint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  <vt:lpstr>Prověření znalostí III.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Bláha Zdeněk</dc:creator>
  <cp:lastModifiedBy>Bláha Zdeněk</cp:lastModifiedBy>
  <cp:revision>20</cp:revision>
  <dcterms:created xsi:type="dcterms:W3CDTF">2013-08-17T17:26:42Z</dcterms:created>
  <dcterms:modified xsi:type="dcterms:W3CDTF">2013-11-13T17:31:41Z</dcterms:modified>
</cp:coreProperties>
</file>