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73" r:id="rId3"/>
    <p:sldId id="270" r:id="rId4"/>
    <p:sldId id="286" r:id="rId5"/>
    <p:sldId id="290" r:id="rId6"/>
    <p:sldId id="289" r:id="rId7"/>
    <p:sldId id="281" r:id="rId8"/>
    <p:sldId id="291" r:id="rId9"/>
    <p:sldId id="292" r:id="rId10"/>
    <p:sldId id="293" r:id="rId11"/>
    <p:sldId id="294" r:id="rId12"/>
    <p:sldId id="256" r:id="rId13"/>
    <p:sldId id="271" r:id="rId14"/>
    <p:sldId id="272" r:id="rId15"/>
    <p:sldId id="279" r:id="rId16"/>
    <p:sldId id="278" r:id="rId17"/>
    <p:sldId id="280" r:id="rId18"/>
    <p:sldId id="275" r:id="rId19"/>
    <p:sldId id="283" r:id="rId20"/>
    <p:sldId id="284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pPr/>
              <a:t>13.11.2013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309046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pPr/>
              <a:t>13.11.2013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633368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pPr/>
              <a:t>13.11.2013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1369530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pPr/>
              <a:t>13.11.2013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6361708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pPr/>
              <a:t>13.11.2013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7515501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pPr/>
              <a:t>13.11.2013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54385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pPr/>
              <a:t>13.11.2013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238281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pPr/>
              <a:t>13.11.2013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632297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pPr/>
              <a:t>13.11.2013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68971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pPr/>
              <a:t>13.11.2013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95376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pPr/>
              <a:t>13.11.2013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7277427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26DDFE-0685-4572-8C56-254BE8C3CE2B}" type="datetimeFigureOut">
              <a:rPr lang="cs-CZ" smtClean="0"/>
              <a:pPr/>
              <a:t>13.11.2013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31B345-9271-4CE4-9AE2-D3921BE6FD9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12761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package" Target="../embeddings/List_aplikace_Microsoft_Office_Excel1.xlsx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emf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e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stovatel.cz/blog/honza-stanek/s-miminkem-na-otocku-k-baltu/galerie/p1070455/" TargetMode="External"/><Relationship Id="rId2" Type="http://schemas.openxmlformats.org/officeDocument/2006/relationships/hyperlink" Target="http://www.rovex.cz/najezdove-rampy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drebox.pl/schody_na_beton3_szczegoly97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79512" y="188640"/>
            <a:ext cx="8784976" cy="4752527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6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6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0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Trigonometrie </a:t>
            </a:r>
            <a:br>
              <a:rPr lang="cs-CZ" sz="60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0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„R-trojúhelníku“ v úlohách</a:t>
            </a:r>
            <a:endParaRPr lang="cs-CZ" sz="6000" b="1" dirty="0">
              <a:ln cmpd="thickThin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</a:ln>
              <a:solidFill>
                <a:srgbClr val="002060"/>
              </a:solidFill>
              <a:effectLst>
                <a:outerShdw blurRad="50800" dist="50800" dir="8580000" algn="ctr" rotWithShape="0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0" y="5373216"/>
            <a:ext cx="9144000" cy="1484784"/>
          </a:xfrm>
        </p:spPr>
        <p:txBody>
          <a:bodyPr>
            <a:normAutofit lnSpcReduction="10000"/>
          </a:bodyPr>
          <a:lstStyle/>
          <a:p>
            <a:endParaRPr lang="cs-CZ" b="1" dirty="0" smtClean="0">
              <a:solidFill>
                <a:srgbClr val="7030A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Matematika pro automobilní obory 12.</a:t>
            </a:r>
          </a:p>
          <a:p>
            <a:pPr algn="r"/>
            <a:r>
              <a:rPr lang="cs-CZ" sz="2000" b="1" dirty="0" smtClean="0">
                <a:solidFill>
                  <a:srgbClr val="002060"/>
                </a:solidFill>
              </a:rPr>
              <a:t>Autor: RNDr. Zdeněk Bláha</a:t>
            </a:r>
          </a:p>
          <a:p>
            <a:endParaRPr lang="cs-CZ" sz="7200" b="1" dirty="0" smtClean="0">
              <a:solidFill>
                <a:srgbClr val="002060"/>
              </a:solidFill>
            </a:endParaRPr>
          </a:p>
          <a:p>
            <a:pPr algn="r"/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tretch>
            <a:fillRect/>
          </a:stretch>
        </p:blipFill>
        <p:spPr bwMode="auto">
          <a:xfrm>
            <a:off x="0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="" xmlns:p14="http://schemas.microsoft.com/office/powerpoint/2010/main" val="3787872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 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="" xmlns:p14="http://schemas.microsoft.com/office/powerpoint/2010/main" val="3219006955"/>
              </p:ext>
            </p:extLst>
          </p:nvPr>
        </p:nvGraphicFramePr>
        <p:xfrm>
          <a:off x="135576" y="2708275"/>
          <a:ext cx="8595563" cy="3241005"/>
        </p:xfrm>
        <a:graphic>
          <a:graphicData uri="http://schemas.openxmlformats.org/presentationml/2006/ole">
            <p:oleObj spid="_x0000_s5146" name="List" r:id="rId4" imgW="6772277" imgH="2552762" progId="Excel.Sheet.12">
              <p:embed/>
            </p:oleObj>
          </a:graphicData>
        </a:graphic>
      </p:graphicFrame>
    </p:spTree>
    <p:extLst>
      <p:ext uri="{BB962C8B-B14F-4D97-AF65-F5344CB8AC3E}">
        <p14:creationId xmlns="" xmlns:p14="http://schemas.microsoft.com/office/powerpoint/2010/main" val="2024538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936104"/>
          </a:xfrm>
        </p:spPr>
        <p:txBody>
          <a:bodyPr>
            <a:noAutofit/>
          </a:bodyPr>
          <a:lstStyle/>
          <a:p>
            <a:endParaRPr lang="cs-CZ" sz="54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988840"/>
            <a:ext cx="8496944" cy="4869160"/>
          </a:xfrm>
        </p:spPr>
        <p:txBody>
          <a:bodyPr>
            <a:normAutofit fontScale="700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4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Materiál je určen pro 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druhý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ročník učebních automobilních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oborů předmětu MATEMATIKA.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oužitím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multimediálních pomůcek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– prezentace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příklady a obrázky inovuje výuku. Příklady podporují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výklad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učitele. Snaží se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povzbudit zájem učňů o matematiku.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4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Materiál používá učitel při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výkladu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– pro větší atraktivnost výuky. Úlohy mohou žáci řešit samostatně ve svých sešitech nebo na interaktivní tabuli s možností následné kontroly. Zároveň jej mohou využívat žáci pro domácí přípravu na výuku.</a:t>
            </a:r>
          </a:p>
          <a:p>
            <a:endParaRPr lang="cs-CZ" sz="28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dirty="0" smtClean="0"/>
          </a:p>
        </p:txBody>
      </p:sp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="" xmlns:p14="http://schemas.microsoft.com/office/powerpoint/2010/main" val="3929246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Trigonometrie „R-trojúhelníku“ v úlohách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>
                <a:solidFill>
                  <a:srgbClr val="002060"/>
                </a:solidFill>
              </a:rPr>
              <a:t>Poznámka:</a:t>
            </a: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2800" b="1" dirty="0">
                <a:solidFill>
                  <a:srgbClr val="002060"/>
                </a:solidFill>
              </a:rPr>
              <a:t>Při řešení úloh si vždy udělejte </a:t>
            </a:r>
          </a:p>
          <a:p>
            <a:pPr marL="0" indent="0" algn="ctr">
              <a:buNone/>
            </a:pPr>
            <a:r>
              <a:rPr lang="cs-CZ" sz="2800" b="1" dirty="0">
                <a:solidFill>
                  <a:srgbClr val="002060"/>
                </a:solidFill>
              </a:rPr>
              <a:t>náčrt odpovídající zadání úlohy,</a:t>
            </a:r>
          </a:p>
          <a:p>
            <a:pPr marL="0" indent="0" algn="ctr">
              <a:buNone/>
            </a:pPr>
            <a:r>
              <a:rPr lang="cs-CZ" sz="2800" b="1" dirty="0">
                <a:solidFill>
                  <a:srgbClr val="002060"/>
                </a:solidFill>
              </a:rPr>
              <a:t> zvýrazněte v něm zadané prvky </a:t>
            </a:r>
          </a:p>
          <a:p>
            <a:pPr marL="0" indent="0" algn="ctr">
              <a:buNone/>
            </a:pPr>
            <a:r>
              <a:rPr lang="cs-CZ" sz="2800" b="1" dirty="0">
                <a:solidFill>
                  <a:srgbClr val="002060"/>
                </a:solidFill>
              </a:rPr>
              <a:t>a též to, co se má spočítat</a:t>
            </a:r>
            <a:r>
              <a:rPr lang="cs-CZ" sz="2800" b="1" dirty="0" smtClean="0">
                <a:solidFill>
                  <a:srgbClr val="002060"/>
                </a:solidFill>
              </a:rPr>
              <a:t>.</a:t>
            </a: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2800" b="1" dirty="0">
                <a:solidFill>
                  <a:srgbClr val="002060"/>
                </a:solidFill>
              </a:rPr>
              <a:t>Pomůže vám to vybrat způsob řešení!</a:t>
            </a: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23251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Trigonometrie „R-trojúhelníku“ v úlohách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Nájezdová rampa je 3,5 dlouhá a překonává výškový rozdíl 1,6 m. Pod jakým úhlem stoupá?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0435" y="2636912"/>
            <a:ext cx="4579242" cy="30751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Zahnutá šipka dolů 5">
            <a:hlinkClick r:id="" action="ppaction://hlinkshowjump?jump=nextslide"/>
          </p:cNvPr>
          <p:cNvSpPr/>
          <p:nvPr/>
        </p:nvSpPr>
        <p:spPr>
          <a:xfrm>
            <a:off x="2699792" y="5877272"/>
            <a:ext cx="3888432" cy="73152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002060"/>
                </a:solidFill>
                <a:hlinkClick r:id="" action="ppaction://hlinkshowjump?jump=nextslide"/>
              </a:rPr>
              <a:t>Řešení</a:t>
            </a:r>
            <a:endParaRPr lang="cs-CZ" sz="4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809866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Trigonometrie „R-trojúhelníku“ v úlohách</a:t>
            </a:r>
            <a:endParaRPr lang="cs-CZ" dirty="0"/>
          </a:p>
        </p:txBody>
      </p:sp>
      <mc:AlternateContent xmlns:mc="http://schemas.openxmlformats.org/markup-compatibility/2006">
        <mc:Choice xmlns=""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Náčrt:</a:t>
                </a:r>
              </a:p>
              <a:p>
                <a:pPr marL="0" indent="0" algn="ctr">
                  <a:buNone/>
                </a:pPr>
                <a:endParaRPr lang="cs-CZ" sz="2800" b="1" dirty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endParaRPr lang="cs-CZ" sz="2800" b="1" dirty="0" smtClean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endParaRPr lang="cs-CZ" sz="2800" b="1" dirty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protilehlá odvěsna + přepona =&gt; funkce sinus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func>
                      <m:funcPr>
                        <m:ctrlP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800" b="0" i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sin</m:t>
                        </m:r>
                      </m:fName>
                      <m:e>
                        <m:r>
                          <a:rPr lang="cs-CZ" sz="2800" b="0" i="1" smtClean="0">
                            <a:solidFill>
                              <a:srgbClr val="002060"/>
                            </a:solidFill>
                            <a:latin typeface="Cambria Math"/>
                            <a:ea typeface="Cambria Math"/>
                          </a:rPr>
                          <m:t>𝜶</m:t>
                        </m:r>
                      </m:e>
                    </m:func>
                  </m:oMath>
                </a14:m>
                <a:r>
                  <a:rPr lang="cs-CZ" sz="2800" b="1" dirty="0" smtClean="0">
                    <a:solidFill>
                      <a:srgbClr val="00206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𝟔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rgbClr val="002060"/>
                    </a:solidFill>
                  </a:rPr>
                  <a:t> </a:t>
                </a:r>
              </a:p>
              <a:p>
                <a:pPr marL="0" indent="0" algn="ctr">
                  <a:buNone/>
                </a:pPr>
                <a:r>
                  <a:rPr lang="cs-CZ" sz="2800" b="1" u="dbl" dirty="0" smtClean="0">
                    <a:solidFill>
                      <a:srgbClr val="002060"/>
                    </a:solidFill>
                    <a:latin typeface="Cambria Math"/>
                    <a:ea typeface="Cambria Math"/>
                  </a:rPr>
                  <a:t>𝛼 = 27°12´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  <a:latin typeface="Cambria Math"/>
                    <a:ea typeface="Cambria Math"/>
                  </a:rPr>
                  <a:t>Rampa stoupá pod úhlem 27°12´.</a:t>
                </a:r>
                <a:endParaRPr lang="cs-CZ" sz="2800" b="1" dirty="0" smtClean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endParaRPr lang="cs-CZ" sz="2800" b="1" dirty="0" smtClean="0">
                  <a:solidFill>
                    <a:srgbClr val="002060"/>
                  </a:solidFill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t="-12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6480" y="2132856"/>
            <a:ext cx="5162550" cy="1419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3049906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Trigonometrie „R-trojúhelníku“ v úlohách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Co znamená tato značka?</a:t>
            </a: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A pod jakým úhlem silnice klesá?</a:t>
            </a:r>
          </a:p>
          <a:p>
            <a:pPr mar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093991"/>
            <a:ext cx="3225003" cy="28471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hnutá šipka dolů 4">
            <a:hlinkClick r:id="" action="ppaction://hlinkshowjump?jump=nextslide"/>
          </p:cNvPr>
          <p:cNvSpPr/>
          <p:nvPr/>
        </p:nvSpPr>
        <p:spPr>
          <a:xfrm>
            <a:off x="2699792" y="5877272"/>
            <a:ext cx="3888432" cy="73152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002060"/>
                </a:solidFill>
                <a:hlinkClick r:id="" action="ppaction://hlinkshowjump?jump=nextslide"/>
              </a:rPr>
              <a:t>Řešení</a:t>
            </a:r>
            <a:endParaRPr lang="cs-CZ" sz="4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879792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4748" y="274638"/>
            <a:ext cx="9158748" cy="1143000"/>
          </a:xfrm>
        </p:spPr>
        <p:txBody>
          <a:bodyPr>
            <a:normAutofit fontScale="90000"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Trigonometrie „R-trojúhelníku“ v úlohách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Klesání či stoupání udané v procentech nám  říká,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o kolik délkových jednotek (např. metrů)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klesne či stoupne svah na 100 jednotek vodorovně.</a:t>
            </a: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2800" dirty="0" smtClean="0">
                <a:solidFill>
                  <a:srgbClr val="002060"/>
                </a:solidFill>
              </a:rPr>
              <a:t>Poznámka:</a:t>
            </a:r>
            <a:endParaRPr lang="cs-CZ" sz="2800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2400" dirty="0" smtClean="0">
                <a:solidFill>
                  <a:srgbClr val="002060"/>
                </a:solidFill>
              </a:rPr>
              <a:t>Je-li udáno v </a:t>
            </a:r>
            <a:r>
              <a:rPr lang="cs-CZ" sz="2400" dirty="0" err="1" smtClean="0">
                <a:solidFill>
                  <a:srgbClr val="002060"/>
                </a:solidFill>
              </a:rPr>
              <a:t>promilích</a:t>
            </a:r>
            <a:r>
              <a:rPr lang="cs-CZ" sz="2400" dirty="0" smtClean="0">
                <a:solidFill>
                  <a:srgbClr val="002060"/>
                </a:solidFill>
              </a:rPr>
              <a:t>, počítá se na 1000 jednotek vodorovně.</a:t>
            </a: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695" y="3519070"/>
            <a:ext cx="7966761" cy="1782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572700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29252" cy="1143000"/>
          </a:xfrm>
        </p:spPr>
        <p:txBody>
          <a:bodyPr>
            <a:normAutofit fontScale="90000"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Trigonometrie „R-trojúhelníku“ v úlohách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Tedy: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                             </a:t>
            </a:r>
            <a:r>
              <a:rPr lang="cs-CZ" sz="2800" b="1" dirty="0" smtClean="0">
                <a:solidFill>
                  <a:srgbClr val="002060"/>
                </a:solidFill>
              </a:rPr>
              <a:t>obě odvěsny =&gt; tangens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                   tg </a:t>
            </a:r>
            <a:r>
              <a:rPr lang="cs-CZ" sz="2800" b="1" dirty="0" smtClean="0">
                <a:solidFill>
                  <a:srgbClr val="002060"/>
                </a:solidFill>
                <a:latin typeface="Cambria Math"/>
                <a:ea typeface="Cambria Math"/>
              </a:rPr>
              <a:t>𝛼 = 12 / 100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  <a:ea typeface="Cambria Math"/>
              </a:rPr>
              <a:t>         tg 𝛼 = 0,12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  <a:latin typeface="Cambria Math"/>
                <a:ea typeface="Cambria Math"/>
              </a:rPr>
              <a:t>                </a:t>
            </a:r>
            <a:r>
              <a:rPr lang="cs-CZ" sz="2800" b="1" u="dbl" dirty="0" smtClean="0">
                <a:solidFill>
                  <a:srgbClr val="002060"/>
                </a:solidFill>
                <a:latin typeface="Cambria Math"/>
                <a:ea typeface="Cambria Math"/>
              </a:rPr>
              <a:t>𝛼 = 6°50´</a:t>
            </a:r>
            <a:r>
              <a:rPr lang="cs-CZ" sz="2800" b="1" u="dbl" dirty="0" smtClean="0">
                <a:solidFill>
                  <a:srgbClr val="002060"/>
                </a:solidFill>
                <a:ea typeface="Cambria Math"/>
              </a:rPr>
              <a:t> </a:t>
            </a:r>
            <a:r>
              <a:rPr lang="cs-CZ" sz="2800" b="1" u="dbl" dirty="0" smtClean="0">
                <a:solidFill>
                  <a:srgbClr val="002060"/>
                </a:solidFill>
              </a:rPr>
              <a:t> 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                                           Silnice klesá pod úhlem 6°50´.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132856"/>
            <a:ext cx="3225800" cy="2846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608" y="5229200"/>
            <a:ext cx="7777234" cy="15276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732176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Trigonometrie „R-trojúhelníku“ v úlohách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Pod jakým úhlem bude stoupat sráz,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 bude-li mít 100 % stoupání?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636912"/>
            <a:ext cx="3716722" cy="27839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hnutá šipka dolů 4">
            <a:hlinkClick r:id="" action="ppaction://hlinkshowjump?jump=nextslide"/>
          </p:cNvPr>
          <p:cNvSpPr/>
          <p:nvPr/>
        </p:nvSpPr>
        <p:spPr>
          <a:xfrm>
            <a:off x="2699792" y="5877272"/>
            <a:ext cx="3888432" cy="73152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002060"/>
                </a:solidFill>
                <a:hlinkClick r:id="" action="ppaction://hlinkshowjump?jump=nextslide"/>
              </a:rPr>
              <a:t>Řešení</a:t>
            </a:r>
            <a:endParaRPr lang="cs-CZ" sz="4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02734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Trigonometrie „R-trojúhelníku“ v úlohách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45°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852936"/>
            <a:ext cx="4529173" cy="35939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058344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484784"/>
            <a:ext cx="9144000" cy="5373216"/>
          </a:xfrm>
        </p:spPr>
        <p:txBody>
          <a:bodyPr>
            <a:normAutofit/>
          </a:bodyPr>
          <a:lstStyle/>
          <a:p>
            <a:r>
              <a:rPr lang="cs-CZ" sz="2800" b="1" u="sng" dirty="0" smtClean="0">
                <a:solidFill>
                  <a:srgbClr val="002060"/>
                </a:solidFill>
              </a:rPr>
              <a:t>Hloubkový a výškový úhel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Měříme vždy od vodorovné roviny procházející pozorovatelem (okem pozorovatele)</a:t>
            </a:r>
          </a:p>
          <a:p>
            <a:endParaRPr lang="cs-CZ" sz="2800" b="1" dirty="0">
              <a:solidFill>
                <a:srgbClr val="002060"/>
              </a:solidFill>
            </a:endParaRPr>
          </a:p>
          <a:p>
            <a:r>
              <a:rPr lang="cs-CZ" sz="2800" b="1" u="sng" dirty="0" smtClean="0">
                <a:solidFill>
                  <a:srgbClr val="002060"/>
                </a:solidFill>
              </a:rPr>
              <a:t>Hloubkový úhel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Při pozorování objektu (bodu), který je výše než pozorovatel</a:t>
            </a:r>
          </a:p>
          <a:p>
            <a:endParaRPr lang="cs-CZ" sz="2800" b="1" dirty="0" smtClean="0">
              <a:solidFill>
                <a:srgbClr val="002060"/>
              </a:solidFill>
            </a:endParaRPr>
          </a:p>
          <a:p>
            <a:r>
              <a:rPr lang="cs-CZ" sz="2800" b="1" u="sng" dirty="0" smtClean="0">
                <a:solidFill>
                  <a:srgbClr val="002060"/>
                </a:solidFill>
              </a:rPr>
              <a:t>Výškový </a:t>
            </a:r>
            <a:r>
              <a:rPr lang="cs-CZ" sz="2800" b="1" u="sng" dirty="0">
                <a:solidFill>
                  <a:srgbClr val="002060"/>
                </a:solidFill>
              </a:rPr>
              <a:t>úhel</a:t>
            </a:r>
          </a:p>
          <a:p>
            <a:r>
              <a:rPr lang="cs-CZ" sz="2800" b="1" dirty="0">
                <a:solidFill>
                  <a:srgbClr val="002060"/>
                </a:solidFill>
              </a:rPr>
              <a:t>Při pozorování </a:t>
            </a:r>
            <a:r>
              <a:rPr lang="cs-CZ" sz="2800" b="1" dirty="0" smtClean="0">
                <a:solidFill>
                  <a:srgbClr val="002060"/>
                </a:solidFill>
              </a:rPr>
              <a:t>objektu (bodu), </a:t>
            </a:r>
            <a:r>
              <a:rPr lang="cs-CZ" sz="2800" b="1" dirty="0">
                <a:solidFill>
                  <a:srgbClr val="002060"/>
                </a:solidFill>
              </a:rPr>
              <a:t>který je </a:t>
            </a:r>
            <a:r>
              <a:rPr lang="cs-CZ" sz="2800" b="1" dirty="0" smtClean="0">
                <a:solidFill>
                  <a:srgbClr val="002060"/>
                </a:solidFill>
              </a:rPr>
              <a:t>níže </a:t>
            </a:r>
            <a:r>
              <a:rPr lang="cs-CZ" sz="2800" b="1" dirty="0">
                <a:solidFill>
                  <a:srgbClr val="002060"/>
                </a:solidFill>
              </a:rPr>
              <a:t>než pozorovatel</a:t>
            </a:r>
          </a:p>
          <a:p>
            <a:endParaRPr lang="cs-CZ" sz="2800" b="1" dirty="0">
              <a:solidFill>
                <a:srgbClr val="002060"/>
              </a:solidFill>
            </a:endParaRPr>
          </a:p>
          <a:p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0" y="188640"/>
            <a:ext cx="9144000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Trigonometrie „R-trojúhelníku“ v úlohách</a:t>
            </a:r>
          </a:p>
        </p:txBody>
      </p:sp>
    </p:spTree>
    <p:extLst>
      <p:ext uri="{BB962C8B-B14F-4D97-AF65-F5344CB8AC3E}">
        <p14:creationId xmlns="" xmlns:p14="http://schemas.microsoft.com/office/powerpoint/2010/main" val="1032088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3074" y="188640"/>
            <a:ext cx="9144000" cy="864096"/>
          </a:xfrm>
        </p:spPr>
        <p:txBody>
          <a:bodyPr>
            <a:noAutofit/>
          </a:bodyPr>
          <a:lstStyle/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Trigonometrie „R-trojúhelníku“ v </a:t>
            </a:r>
            <a:r>
              <a:rPr lang="cs-CZ" sz="40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úlohách</a:t>
            </a:r>
            <a:endParaRPr lang="cs-CZ" sz="40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091381"/>
            <a:ext cx="7056784" cy="550597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002060"/>
                </a:solidFill>
              </a:rPr>
              <a:t>Výškový úhel</a:t>
            </a:r>
            <a:endParaRPr lang="cs-CZ" sz="2800" b="1" u="sng" dirty="0">
              <a:solidFill>
                <a:srgbClr val="002060"/>
              </a:solidFill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3" y="1772816"/>
            <a:ext cx="4134749" cy="48690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6837" y="1772816"/>
            <a:ext cx="4908113" cy="48690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996856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864096"/>
          </a:xfrm>
        </p:spPr>
        <p:txBody>
          <a:bodyPr>
            <a:noAutofit/>
          </a:bodyPr>
          <a:lstStyle/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Trigonometrie „R-trojúhelníku“ v úlohách</a:t>
            </a:r>
            <a:endParaRPr lang="cs-CZ" sz="4000" b="1" dirty="0">
              <a:solidFill>
                <a:srgbClr val="00206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-108012" y="1124744"/>
            <a:ext cx="9144000" cy="50405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002060"/>
                </a:solidFill>
              </a:rPr>
              <a:t>Hloubkový úhel</a:t>
            </a: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44824"/>
            <a:ext cx="4032448" cy="4824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844824"/>
            <a:ext cx="4389165" cy="47760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728177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864096"/>
          </a:xfrm>
        </p:spPr>
        <p:txBody>
          <a:bodyPr>
            <a:noAutofit/>
          </a:bodyPr>
          <a:lstStyle/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Trigonometrie „R-trojúhelníku“ v úlohách</a:t>
            </a:r>
            <a:endParaRPr lang="cs-CZ" sz="4000" b="1" dirty="0">
              <a:solidFill>
                <a:srgbClr val="00206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Jak vysoký je strom stojící ve vodorovném terénu,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 jestliže jeho vrchol vidíme ze stanoviště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vzdáleného 65 m od paty stromu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 pod výškovým úhlem 12°45´?</a:t>
            </a:r>
          </a:p>
          <a:p>
            <a:pPr marL="0" indent="0">
              <a:buNone/>
            </a:pPr>
            <a:endParaRPr lang="cs-CZ" sz="112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12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1200" dirty="0" smtClean="0">
              <a:solidFill>
                <a:srgbClr val="002060"/>
              </a:solidFill>
            </a:endParaRPr>
          </a:p>
        </p:txBody>
      </p:sp>
      <p:sp>
        <p:nvSpPr>
          <p:cNvPr id="8" name="Zahnutá šipka dolů 7">
            <a:hlinkClick r:id="" action="ppaction://hlinkshowjump?jump=nextslide"/>
          </p:cNvPr>
          <p:cNvSpPr/>
          <p:nvPr/>
        </p:nvSpPr>
        <p:spPr>
          <a:xfrm>
            <a:off x="2915816" y="5840919"/>
            <a:ext cx="3888432" cy="73152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002060"/>
                </a:solidFill>
                <a:hlinkClick r:id="" action="ppaction://hlinkshowjump?jump=nextslide"/>
              </a:rPr>
              <a:t>Řešení</a:t>
            </a:r>
            <a:endParaRPr lang="cs-CZ" sz="4400" b="1" dirty="0">
              <a:solidFill>
                <a:srgbClr val="002060"/>
              </a:solidFill>
            </a:endParaRP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0474" y="3664828"/>
            <a:ext cx="1779637" cy="20176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88884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864096"/>
          </a:xfrm>
        </p:spPr>
        <p:txBody>
          <a:bodyPr>
            <a:noAutofit/>
          </a:bodyPr>
          <a:lstStyle/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Trigonometrie „R-trojúhelníku“ v úlohách</a:t>
            </a:r>
            <a:endParaRPr lang="cs-CZ" sz="4000" b="1" dirty="0">
              <a:solidFill>
                <a:srgbClr val="002060"/>
              </a:solidFill>
            </a:endParaRPr>
          </a:p>
        </p:txBody>
      </p:sp>
      <mc:AlternateContent xmlns:mc="http://schemas.openxmlformats.org/markup-compatibility/2006">
        <mc:Choice xmlns="" xmlns:a14="http://schemas.microsoft.com/office/drawing/2010/main" Requires="a14">
          <p:sp>
            <p:nvSpPr>
              <p:cNvPr id="7" name="Zástupný symbol pro obsah 6"/>
              <p:cNvSpPr>
                <a:spLocks noGrp="1"/>
              </p:cNvSpPr>
              <p:nvPr>
                <p:ph idx="1"/>
              </p:nvPr>
            </p:nvSpPr>
            <p:spPr>
              <a:xfrm>
                <a:off x="323528" y="1340767"/>
                <a:ext cx="7560840" cy="55172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v = ?</a:t>
                </a: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d = 65 m</a:t>
                </a:r>
              </a:p>
              <a:p>
                <a:pPr marL="0" indent="0">
                  <a:buNone/>
                </a:pPr>
                <a:r>
                  <a:rPr lang="cs-CZ" sz="2800" b="1" u="sng" dirty="0" smtClean="0">
                    <a:solidFill>
                      <a:srgbClr val="002060"/>
                    </a:solidFill>
                    <a:latin typeface="Cambria Math"/>
                    <a:ea typeface="Cambria Math"/>
                  </a:rPr>
                  <a:t>𝛼 = 12°45´</a:t>
                </a: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  <a:latin typeface="Cambria Math"/>
                    <a:ea typeface="Cambria Math"/>
                  </a:rPr>
                  <a:t>tg 12°45´=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800" b="1" i="0" smtClean="0">
                            <a:solidFill>
                              <a:srgbClr val="002060"/>
                            </a:solidFill>
                            <a:latin typeface="Cambria Math"/>
                            <a:ea typeface="Cambria Math"/>
                          </a:rPr>
                          <m:t>𝐯</m:t>
                        </m:r>
                      </m:num>
                      <m:den>
                        <m:r>
                          <a:rPr lang="cs-CZ" sz="2800" b="1" i="0" smtClean="0">
                            <a:solidFill>
                              <a:srgbClr val="002060"/>
                            </a:solidFill>
                            <a:latin typeface="Cambria Math"/>
                            <a:ea typeface="Cambria Math"/>
                          </a:rPr>
                          <m:t>𝟔𝟓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rgbClr val="002060"/>
                    </a:solidFill>
                    <a:ea typeface="Cambria Math"/>
                  </a:rPr>
                  <a:t> </a:t>
                </a: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  <a:ea typeface="Cambria Math"/>
                  </a:rPr>
                  <a:t>v = 65 . tg 12°45´</a:t>
                </a:r>
              </a:p>
              <a:p>
                <a:pPr marL="0" indent="0">
                  <a:buNone/>
                </a:pPr>
                <a:r>
                  <a:rPr lang="cs-CZ" sz="2800" b="1" u="dbl" dirty="0" smtClean="0">
                    <a:solidFill>
                      <a:srgbClr val="002060"/>
                    </a:solidFill>
                  </a:rPr>
                  <a:t>v = 14,7 m</a:t>
                </a:r>
              </a:p>
              <a:p>
                <a:pPr marL="0" indent="0">
                  <a:buNone/>
                </a:pPr>
                <a:endParaRPr lang="cs-CZ" sz="2800" b="1" u="dbl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Strom je vysoký 14,7 m.</a:t>
                </a:r>
              </a:p>
              <a:p>
                <a:pPr marL="0" indent="0" algn="ctr">
                  <a:buNone/>
                </a:pPr>
                <a:endParaRPr lang="cs-CZ" sz="2800" dirty="0">
                  <a:solidFill>
                    <a:srgbClr val="FF0000"/>
                  </a:solidFill>
                </a:endParaRPr>
              </a:p>
              <a:p>
                <a:pPr marL="0" indent="0" algn="ctr">
                  <a:buNone/>
                </a:pPr>
                <a:endParaRPr lang="cs-CZ" sz="2800" dirty="0" smtClean="0">
                  <a:solidFill>
                    <a:srgbClr val="FF0000"/>
                  </a:solidFill>
                </a:endParaRPr>
              </a:p>
              <a:p>
                <a:pPr marL="0" indent="0" algn="ctr">
                  <a:buNone/>
                </a:pPr>
                <a:endParaRPr lang="cs-CZ" sz="3600" b="1" dirty="0" smtClean="0">
                  <a:solidFill>
                    <a:srgbClr val="FF0000"/>
                  </a:solidFill>
                </a:endParaRPr>
              </a:p>
              <a:p>
                <a:pPr marL="0" indent="0" algn="ctr">
                  <a:buNone/>
                </a:pPr>
                <a:endParaRPr lang="cs-CZ" sz="2800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7" name="Zástupný symbol pro obsah 6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23528" y="1340767"/>
                <a:ext cx="7560840" cy="5517233"/>
              </a:xfrm>
              <a:blipFill rotWithShape="1">
                <a:blip r:embed="rId2" cstate="print"/>
                <a:stretch>
                  <a:fillRect l="-1613" t="-9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340767"/>
            <a:ext cx="5076056" cy="51125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88884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864096"/>
          </a:xfrm>
        </p:spPr>
        <p:txBody>
          <a:bodyPr>
            <a:noAutofit/>
          </a:bodyPr>
          <a:lstStyle/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Trigonometrie „R-trojúhelníku“ v úlohách</a:t>
            </a:r>
            <a:endParaRPr lang="cs-CZ" sz="4000" b="1" dirty="0">
              <a:solidFill>
                <a:srgbClr val="00206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0" y="1628800"/>
            <a:ext cx="9144000" cy="52292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Schodiště z jednoho patra do druhého 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(výškový rozdíl 3,9 m) má 23 schodů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a stoupá pod úhlem 24°.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Jaká je výška a šířka schodu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7604" y="3686580"/>
            <a:ext cx="3420380" cy="29929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Zahnutá šipka dolů 5">
            <a:hlinkClick r:id="" action="ppaction://hlinkshowjump?jump=nextslide"/>
          </p:cNvPr>
          <p:cNvSpPr/>
          <p:nvPr/>
        </p:nvSpPr>
        <p:spPr>
          <a:xfrm>
            <a:off x="4860032" y="5744537"/>
            <a:ext cx="3888432" cy="73152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002060"/>
                </a:solidFill>
                <a:hlinkClick r:id="" action="ppaction://hlinkshowjump?jump=nextslide"/>
              </a:rPr>
              <a:t>Řešení</a:t>
            </a:r>
            <a:endParaRPr lang="cs-CZ" sz="4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47499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293096"/>
            <a:ext cx="5115921" cy="25649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Autofit/>
          </a:bodyPr>
          <a:lstStyle/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Trigonometrie „R-trojúhelníku“ v úlohách</a:t>
            </a:r>
            <a:endParaRPr lang="cs-CZ" sz="4000" dirty="0"/>
          </a:p>
        </p:txBody>
      </p:sp>
      <mc:AlternateContent xmlns:mc="http://schemas.openxmlformats.org/markup-compatibility/2006">
        <mc:Choice xmlns=""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107504" y="1600200"/>
                <a:ext cx="9036496" cy="5257800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Výška schodu:   v = 3,9 : 23 = 0,169 m </a:t>
                </a:r>
                <a:r>
                  <a:rPr lang="cs-CZ" sz="2800" b="1" dirty="0" smtClean="0">
                    <a:solidFill>
                      <a:srgbClr val="002060"/>
                    </a:solidFill>
                    <a:latin typeface="Cambria Math"/>
                    <a:ea typeface="Cambria Math"/>
                  </a:rPr>
                  <a:t>≐ </a:t>
                </a:r>
                <a:r>
                  <a:rPr lang="cs-CZ" sz="2800" b="1" u="dbl" dirty="0" smtClean="0">
                    <a:solidFill>
                      <a:srgbClr val="002060"/>
                    </a:solidFill>
                    <a:latin typeface="Cambria Math"/>
                    <a:ea typeface="Cambria Math"/>
                  </a:rPr>
                  <a:t>17 cm</a:t>
                </a: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Šířka schodiště x:  známe protilehlou odvěsnu, </a:t>
                </a:r>
              </a:p>
              <a:p>
                <a:pPr marL="0" indent="0">
                  <a:buNone/>
                </a:pPr>
                <a:r>
                  <a:rPr lang="cs-CZ" sz="2800" b="1" dirty="0">
                    <a:solidFill>
                      <a:srgbClr val="002060"/>
                    </a:solidFill>
                  </a:rPr>
                  <a:t> 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                                chceme přilehlou  =&gt; tangens  </a:t>
                </a: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tg 24°=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𝟗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𝒙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rgbClr val="002060"/>
                    </a:solidFill>
                  </a:rPr>
                  <a:t>=&gt;   x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𝟗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𝒕𝒈</m:t>
                        </m:r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 </m:t>
                        </m:r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𝟐𝟒</m:t>
                        </m:r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°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rgbClr val="002060"/>
                    </a:solidFill>
                  </a:rPr>
                  <a:t>   = 8,76 m</a:t>
                </a:r>
                <a:endParaRPr lang="cs-CZ" sz="2800" b="1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Šířka schodu:  š = 8,76 : 23 = 0,38 m = </a:t>
                </a:r>
                <a:r>
                  <a:rPr lang="cs-CZ" sz="2800" b="1" u="dbl" dirty="0" smtClean="0">
                    <a:solidFill>
                      <a:srgbClr val="002060"/>
                    </a:solidFill>
                  </a:rPr>
                  <a:t>38 cm</a:t>
                </a:r>
              </a:p>
              <a:p>
                <a:pPr marL="0" indent="0">
                  <a:buNone/>
                </a:pPr>
                <a:endParaRPr lang="cs-CZ" sz="2800" b="1" dirty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                                                                    Výška schodu je 17 cm,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                                                                              jeho šířka je 38 cm.  </a:t>
                </a:r>
                <a:endParaRPr lang="cs-CZ" sz="2800" b="1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2800" b="1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2800" b="1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                     x</a:t>
                </a:r>
                <a:endParaRPr lang="cs-CZ" sz="2800" b="1" dirty="0">
                  <a:solidFill>
                    <a:srgbClr val="002060"/>
                  </a:solidFill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07504" y="1600200"/>
                <a:ext cx="9036496" cy="5257800"/>
              </a:xfrm>
              <a:blipFill rotWithShape="1">
                <a:blip r:embed="rId3" cstate="print"/>
                <a:stretch>
                  <a:fillRect l="-1215" t="-1972" r="-6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="" xmlns:p14="http://schemas.microsoft.com/office/powerpoint/2010/main" val="1740141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Trigonometrie „R-trojúhelníku“ v úlohách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Příště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 si prověříme, jak zvládáte řešení pravoúhlého trojúhelníku  na praktických úlohách sami!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Děkuji za pozornost !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4" name="Obrázek 3" descr="http://ts1.mm.bing.net/th?id=H.4504446894409894&amp;pid=1.9&amp;w=300&amp;h=300&amp;p=0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149080"/>
            <a:ext cx="3466768" cy="270892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="" xmlns:p14="http://schemas.microsoft.com/office/powerpoint/2010/main" val="2013902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Trigonometrie „R-trojúhelníku“ v úlohách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>
                <a:solidFill>
                  <a:srgbClr val="002060"/>
                </a:solidFill>
              </a:rPr>
              <a:t>Použitá literatura :  0</a:t>
            </a:r>
          </a:p>
          <a:p>
            <a:pPr marL="0" indent="0" algn="ctr">
              <a:buNone/>
            </a:pPr>
            <a:endParaRPr lang="cs-CZ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rgbClr val="002060"/>
                </a:solidFill>
              </a:rPr>
              <a:t>Použité obrázky a znázornění :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002060"/>
                </a:solidFill>
              </a:rPr>
              <a:t> Kliparty MS Office</a:t>
            </a:r>
            <a:r>
              <a:rPr lang="cs-CZ" smtClean="0">
                <a:solidFill>
                  <a:srgbClr val="002060"/>
                </a:solidFill>
              </a:rPr>
              <a:t>, </a:t>
            </a:r>
            <a:r>
              <a:rPr lang="cs-CZ" smtClean="0">
                <a:solidFill>
                  <a:srgbClr val="002060"/>
                </a:solidFill>
              </a:rPr>
              <a:t>autor</a:t>
            </a:r>
            <a:endParaRPr lang="cs-CZ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2000" dirty="0" smtClean="0">
                <a:solidFill>
                  <a:srgbClr val="002060"/>
                </a:solidFill>
                <a:hlinkClick r:id="rId2"/>
              </a:rPr>
              <a:t>http://www.</a:t>
            </a:r>
            <a:r>
              <a:rPr lang="cs-CZ" sz="2000" dirty="0" err="1" smtClean="0">
                <a:solidFill>
                  <a:srgbClr val="002060"/>
                </a:solidFill>
                <a:hlinkClick r:id="rId2"/>
              </a:rPr>
              <a:t>rovex.cz</a:t>
            </a:r>
            <a:r>
              <a:rPr lang="cs-CZ" sz="2000" dirty="0" smtClean="0">
                <a:solidFill>
                  <a:srgbClr val="002060"/>
                </a:solidFill>
                <a:hlinkClick r:id="rId2"/>
              </a:rPr>
              <a:t>/</a:t>
            </a:r>
            <a:r>
              <a:rPr lang="cs-CZ" sz="2000" dirty="0" err="1" smtClean="0">
                <a:solidFill>
                  <a:srgbClr val="002060"/>
                </a:solidFill>
                <a:hlinkClick r:id="rId2"/>
              </a:rPr>
              <a:t>najezdove</a:t>
            </a:r>
            <a:r>
              <a:rPr lang="cs-CZ" sz="2000" dirty="0" smtClean="0">
                <a:solidFill>
                  <a:srgbClr val="002060"/>
                </a:solidFill>
                <a:hlinkClick r:id="rId2"/>
              </a:rPr>
              <a:t>-rampy</a:t>
            </a:r>
            <a:endParaRPr lang="cs-CZ" sz="2000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2000" dirty="0" smtClean="0">
                <a:solidFill>
                  <a:srgbClr val="002060"/>
                </a:solidFill>
                <a:hlinkClick r:id="rId3"/>
              </a:rPr>
              <a:t>http://www.cestovatel.</a:t>
            </a:r>
            <a:r>
              <a:rPr lang="cs-CZ" sz="2000" dirty="0" err="1" smtClean="0">
                <a:solidFill>
                  <a:srgbClr val="002060"/>
                </a:solidFill>
                <a:hlinkClick r:id="rId3"/>
              </a:rPr>
              <a:t>cz</a:t>
            </a:r>
            <a:r>
              <a:rPr lang="cs-CZ" sz="2000" dirty="0" smtClean="0">
                <a:solidFill>
                  <a:srgbClr val="002060"/>
                </a:solidFill>
                <a:hlinkClick r:id="rId3"/>
              </a:rPr>
              <a:t>/blog/honza-</a:t>
            </a:r>
            <a:r>
              <a:rPr lang="cs-CZ" sz="2000" dirty="0" err="1" smtClean="0">
                <a:solidFill>
                  <a:srgbClr val="002060"/>
                </a:solidFill>
                <a:hlinkClick r:id="rId3"/>
              </a:rPr>
              <a:t>stanek</a:t>
            </a:r>
            <a:r>
              <a:rPr lang="cs-CZ" sz="2000" dirty="0" smtClean="0">
                <a:solidFill>
                  <a:srgbClr val="002060"/>
                </a:solidFill>
                <a:hlinkClick r:id="rId3"/>
              </a:rPr>
              <a:t>/s-miminkem-na-</a:t>
            </a:r>
            <a:r>
              <a:rPr lang="cs-CZ" sz="2000" dirty="0" err="1" smtClean="0">
                <a:solidFill>
                  <a:srgbClr val="002060"/>
                </a:solidFill>
                <a:hlinkClick r:id="rId3"/>
              </a:rPr>
              <a:t>otocku</a:t>
            </a:r>
            <a:r>
              <a:rPr lang="cs-CZ" sz="2000" dirty="0" smtClean="0">
                <a:solidFill>
                  <a:srgbClr val="002060"/>
                </a:solidFill>
                <a:hlinkClick r:id="rId3"/>
              </a:rPr>
              <a:t>-k-</a:t>
            </a:r>
            <a:r>
              <a:rPr lang="cs-CZ" sz="2000" dirty="0" err="1" smtClean="0">
                <a:solidFill>
                  <a:srgbClr val="002060"/>
                </a:solidFill>
                <a:hlinkClick r:id="rId3"/>
              </a:rPr>
              <a:t>baltu</a:t>
            </a:r>
            <a:r>
              <a:rPr lang="cs-CZ" sz="2000" dirty="0" smtClean="0">
                <a:solidFill>
                  <a:srgbClr val="002060"/>
                </a:solidFill>
                <a:hlinkClick r:id="rId3"/>
              </a:rPr>
              <a:t>/galerie/p1070455/#</a:t>
            </a:r>
            <a:r>
              <a:rPr lang="cs-CZ" sz="2000" dirty="0" err="1" smtClean="0">
                <a:solidFill>
                  <a:srgbClr val="002060"/>
                </a:solidFill>
                <a:hlinkClick r:id="rId3"/>
              </a:rPr>
              <a:t>zacatek</a:t>
            </a:r>
            <a:endParaRPr lang="cs-CZ" sz="2000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2000" dirty="0" smtClean="0">
                <a:solidFill>
                  <a:srgbClr val="002060"/>
                </a:solidFill>
                <a:hlinkClick r:id="rId4"/>
              </a:rPr>
              <a:t>http://www.</a:t>
            </a:r>
            <a:r>
              <a:rPr lang="cs-CZ" sz="2000" dirty="0" err="1" smtClean="0">
                <a:solidFill>
                  <a:srgbClr val="002060"/>
                </a:solidFill>
                <a:hlinkClick r:id="rId4"/>
              </a:rPr>
              <a:t>drebox.pl</a:t>
            </a:r>
            <a:r>
              <a:rPr lang="cs-CZ" sz="2000" dirty="0" smtClean="0">
                <a:solidFill>
                  <a:srgbClr val="002060"/>
                </a:solidFill>
                <a:hlinkClick r:id="rId4"/>
              </a:rPr>
              <a:t>/schody_na_beton3_szczegoly97.htm</a:t>
            </a:r>
            <a:endParaRPr lang="cs-CZ" sz="2000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000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000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79221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1832</TotalTime>
  <Words>503</Words>
  <Application>Microsoft Office PowerPoint</Application>
  <PresentationFormat>Předvádění na obrazovce (4:3)</PresentationFormat>
  <Paragraphs>106</Paragraphs>
  <Slides>20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Motiv systému Office</vt:lpstr>
      <vt:lpstr>List</vt:lpstr>
      <vt:lpstr>  Trigonometrie  „R-trojúhelníku“ v úlohách</vt:lpstr>
      <vt:lpstr>P  R  O  C  E  N  T  A</vt:lpstr>
      <vt:lpstr>Snímek 3</vt:lpstr>
      <vt:lpstr>Trigonometrie „R-trojúhelníku“ v úlohách</vt:lpstr>
      <vt:lpstr>Trigonometrie „R-trojúhelníku“ v úlohách</vt:lpstr>
      <vt:lpstr>Trigonometrie „R-trojúhelníku“ v úlohách</vt:lpstr>
      <vt:lpstr>Trigonometrie „R-trojúhelníku“ v úlohách</vt:lpstr>
      <vt:lpstr>Trigonometrie „R-trojúhelníku“ v úlohách</vt:lpstr>
      <vt:lpstr>Trigonometrie „R-trojúhelníku“ v úlohách</vt:lpstr>
      <vt:lpstr>Trigonometrie „R-trojúhelníku“ v úlohách</vt:lpstr>
      <vt:lpstr>Trigonometrie „R-trojúhelníku“ v úlohách</vt:lpstr>
      <vt:lpstr>Snímek 12</vt:lpstr>
      <vt:lpstr>Trigonometrie „R-trojúhelníku“ v úlohách</vt:lpstr>
      <vt:lpstr>Trigonometrie „R-trojúhelníku“ v úlohách</vt:lpstr>
      <vt:lpstr>Trigonometrie „R-trojúhelníku“ v úlohách</vt:lpstr>
      <vt:lpstr>Trigonometrie „R-trojúhelníku“ v úlohách</vt:lpstr>
      <vt:lpstr>Trigonometrie „R-trojúhelníku“ v úlohách</vt:lpstr>
      <vt:lpstr>Trigonometrie „R-trojúhelníku“ v úlohách</vt:lpstr>
      <vt:lpstr>Trigonometrie „R-trojúhelníku“ v úlohách</vt:lpstr>
      <vt:lpstr>Trigonometrie „R-trojúhelníku“ v úlohách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Procenta</dc:title>
  <dc:creator>Bláha Zdeněk</dc:creator>
  <cp:lastModifiedBy>Dum</cp:lastModifiedBy>
  <cp:revision>110</cp:revision>
  <cp:lastPrinted>2013-04-09T11:39:44Z</cp:lastPrinted>
  <dcterms:created xsi:type="dcterms:W3CDTF">2013-02-26T11:10:07Z</dcterms:created>
  <dcterms:modified xsi:type="dcterms:W3CDTF">2013-11-13T19:20:01Z</dcterms:modified>
</cp:coreProperties>
</file>