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80" r:id="rId2"/>
    <p:sldId id="256" r:id="rId3"/>
    <p:sldId id="257" r:id="rId4"/>
    <p:sldId id="258" r:id="rId5"/>
    <p:sldId id="260" r:id="rId6"/>
    <p:sldId id="261" r:id="rId7"/>
    <p:sldId id="259" r:id="rId8"/>
    <p:sldId id="262" r:id="rId9"/>
    <p:sldId id="263" r:id="rId10"/>
    <p:sldId id="264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6" r:id="rId20"/>
    <p:sldId id="277" r:id="rId21"/>
    <p:sldId id="278" r:id="rId22"/>
    <p:sldId id="279" r:id="rId23"/>
    <p:sldId id="266" r:id="rId24"/>
    <p:sldId id="275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82" autoAdjust="0"/>
    <p:restoredTop sz="94660"/>
  </p:normalViewPr>
  <p:slideViewPr>
    <p:cSldViewPr>
      <p:cViewPr>
        <p:scale>
          <a:sx n="57" d="100"/>
          <a:sy n="57" d="100"/>
        </p:scale>
        <p:origin x="-533" y="1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AD5776A-4111-4F34-BC25-C47FD0637C57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E953C9-32E7-4DBE-AE07-E8A1360CB8C0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AD5776A-4111-4F34-BC25-C47FD0637C57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E953C9-32E7-4DBE-AE07-E8A1360CB8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AD5776A-4111-4F34-BC25-C47FD0637C57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E953C9-32E7-4DBE-AE07-E8A1360CB8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AD5776A-4111-4F34-BC25-C47FD0637C57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E953C9-32E7-4DBE-AE07-E8A1360CB8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AD5776A-4111-4F34-BC25-C47FD0637C57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E953C9-32E7-4DBE-AE07-E8A1360CB8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AD5776A-4111-4F34-BC25-C47FD0637C57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E953C9-32E7-4DBE-AE07-E8A1360CB8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AD5776A-4111-4F34-BC25-C47FD0637C57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E953C9-32E7-4DBE-AE07-E8A1360CB8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AD5776A-4111-4F34-BC25-C47FD0637C57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E953C9-32E7-4DBE-AE07-E8A1360CB8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nice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nice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nice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9AD5776A-4111-4F34-BC25-C47FD0637C57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6EE953C9-32E7-4DBE-AE07-E8A1360CB8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AD5776A-4111-4F34-BC25-C47FD0637C57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E953C9-32E7-4DBE-AE07-E8A1360CB8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AD5776A-4111-4F34-BC25-C47FD0637C57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E953C9-32E7-4DBE-AE07-E8A1360CB8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AD5776A-4111-4F34-BC25-C47FD0637C57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6EE953C9-32E7-4DBE-AE07-E8A1360CB8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ropamatky.info/cs/zpravodajstvi/kralovehradecky-kraj/opravene-pamatky/barokni-schodiste-ziskaly-obce-chteji-jej-opravit/455/http:/www.castle.ckrumlov.cz/docs/cz/zamek_2nadvori_kasna.xml" TargetMode="External"/><Relationship Id="rId13" Type="http://schemas.openxmlformats.org/officeDocument/2006/relationships/hyperlink" Target="http://www.tyden.cz/rubriky/domaci/karluv-most/sochy-na-moste-vetsinou-jsou-to-kopie_15482.html" TargetMode="External"/><Relationship Id="rId3" Type="http://schemas.openxmlformats.org/officeDocument/2006/relationships/hyperlink" Target="http://www.praguecityline.cz/prazske-pamatky/kostel-svateho-bartolomeje-na-starem-meste-v-praze" TargetMode="External"/><Relationship Id="rId7" Type="http://schemas.openxmlformats.org/officeDocument/2006/relationships/hyperlink" Target="http://ducinda.bloger.cz/Moje-sezona-2010/Zamek-Chyse" TargetMode="External"/><Relationship Id="rId12" Type="http://schemas.openxmlformats.org/officeDocument/2006/relationships/hyperlink" Target="http://zlataky.cz/zlata-mince-5000-kc-barokni-most-v-namesti-nad-oslavou-2012-proof-p-579.html" TargetMode="External"/><Relationship Id="rId2" Type="http://schemas.openxmlformats.org/officeDocument/2006/relationships/hyperlink" Target="http://rozvedena.blokuje.cz/812155-par-poznamek-ke-dni-php" TargetMode="External"/><Relationship Id="rId16" Type="http://schemas.openxmlformats.org/officeDocument/2006/relationships/hyperlink" Target="http://www.kr-stredocesky.cz/portal/odbory/kultura-a-kulturni-dedictvi/narodni-kulturni-pamatky/kostel-panny-marie-s-klasterem-svata-hora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lomouc.idnes.cz/historicka-chvile-lide-poprve-za-tisic-let-uvidi-slavne-sidlo-biskupu-1kh-/Olomouc-zpravy.aspx?c=A110428_1575131_olomouc-zpravy_sot" TargetMode="External"/><Relationship Id="rId11" Type="http://schemas.openxmlformats.org/officeDocument/2006/relationships/hyperlink" Target="http://www.4-construction.com/cz/clanek/restaurovani-barokniho-mostu-ve-zdaru-nad-sazavou/" TargetMode="External"/><Relationship Id="rId5" Type="http://schemas.openxmlformats.org/officeDocument/2006/relationships/hyperlink" Target="http://jokuce.rajce.idnes.cz/Luzicke_hory_2012-05-05/" TargetMode="External"/><Relationship Id="rId15" Type="http://schemas.openxmlformats.org/officeDocument/2006/relationships/hyperlink" Target="http://www.ace-studio.cz/Studiumvzahrani%C4%8D%C3%AD/It%C3%A1lie/info%C5%98%C3%ADm/tabid/187/Default.aspx" TargetMode="External"/><Relationship Id="rId10" Type="http://schemas.openxmlformats.org/officeDocument/2006/relationships/hyperlink" Target="http://zajimavosti.infocesko.cz/content/galerie_alone.aspx?zoomimg=6049&amp;slideimg=0&amp;clanekid=11774" TargetMode="External"/><Relationship Id="rId4" Type="http://schemas.openxmlformats.org/officeDocument/2006/relationships/hyperlink" Target="http://www.znatemapu.cz/zamek-tovacov" TargetMode="External"/><Relationship Id="rId9" Type="http://schemas.openxmlformats.org/officeDocument/2006/relationships/hyperlink" Target="http://www.blazre.estranky.cz/clanky/baroko.html" TargetMode="External"/><Relationship Id="rId14" Type="http://schemas.openxmlformats.org/officeDocument/2006/relationships/hyperlink" Target="http://cs.wikipedia.org/wiki/Soubor:Braunovy_sochy_Ctnost%C3%AD_a_Ne%C5%99est%C3%AD_na_Kuksu_(12).jpg" TargetMode="Externa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leccos.com/index.php/clanky/kupecky-jan" TargetMode="External"/><Relationship Id="rId3" Type="http://schemas.openxmlformats.org/officeDocument/2006/relationships/hyperlink" Target="http://cs.wikipedia.org/wiki/Caravaggio" TargetMode="External"/><Relationship Id="rId7" Type="http://schemas.openxmlformats.org/officeDocument/2006/relationships/hyperlink" Target="http://www.kaduceus.cz/online/osobnosti/34/troji-vira-sakralniho-umelce-karla-skrety.aspx" TargetMode="External"/><Relationship Id="rId2" Type="http://schemas.openxmlformats.org/officeDocument/2006/relationships/hyperlink" Target="http://leccos.com/index.php/clanky/caravaggi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anvaz.com/gallery/2157.htm" TargetMode="External"/><Relationship Id="rId5" Type="http://schemas.openxmlformats.org/officeDocument/2006/relationships/hyperlink" Target="http://www.oilpaintinghk.com/art/oil_paintings_16534.htm" TargetMode="External"/><Relationship Id="rId4" Type="http://schemas.openxmlformats.org/officeDocument/2006/relationships/hyperlink" Target="http://cs.wikipedia.org/wiki/Rembrand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3"/>
          <p:cNvSpPr>
            <a:spLocks noChangeArrowheads="1"/>
          </p:cNvSpPr>
          <p:nvPr/>
        </p:nvSpPr>
        <p:spPr bwMode="auto">
          <a:xfrm>
            <a:off x="2286000" y="1997075"/>
            <a:ext cx="4572000" cy="3693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dirty="0"/>
              <a:t> </a:t>
            </a:r>
          </a:p>
          <a:p>
            <a:r>
              <a:rPr lang="cs-CZ" dirty="0"/>
              <a:t>Název školy: ZŠ Průhonice</a:t>
            </a:r>
          </a:p>
          <a:p>
            <a:r>
              <a:rPr lang="cs-CZ" dirty="0"/>
              <a:t>Název a číslo </a:t>
            </a:r>
            <a:r>
              <a:rPr lang="cs-CZ" dirty="0" smtClean="0"/>
              <a:t>materiálu:VY_32_INOVACE_D8_12</a:t>
            </a:r>
            <a:endParaRPr lang="cs-CZ" dirty="0"/>
          </a:p>
          <a:p>
            <a:r>
              <a:rPr lang="cs-CZ" dirty="0"/>
              <a:t>Autor: Zdeňka Matoušová</a:t>
            </a:r>
          </a:p>
          <a:p>
            <a:r>
              <a:rPr lang="cs-CZ" dirty="0"/>
              <a:t>Téma: </a:t>
            </a:r>
            <a:r>
              <a:rPr lang="cs-CZ" dirty="0" smtClean="0"/>
              <a:t>Baroko  - výtvarné umění</a:t>
            </a:r>
            <a:endParaRPr lang="cs-CZ" dirty="0"/>
          </a:p>
          <a:p>
            <a:r>
              <a:rPr lang="cs-CZ" dirty="0"/>
              <a:t>Anotace: Prezentace –výklad nové látky</a:t>
            </a:r>
          </a:p>
          <a:p>
            <a:r>
              <a:rPr lang="cs-CZ" dirty="0"/>
              <a:t>Očekávaný výstup: žák rozumí různím typům textů a záznamů, obrazových materiálů, přemýšlí o nich, respektuje kulturní dědictví, projevuje pozitivní postoj k uměleckým dílům</a:t>
            </a:r>
          </a:p>
          <a:p>
            <a:r>
              <a:rPr lang="cs-CZ" dirty="0"/>
              <a:t>Klíčová slova</a:t>
            </a:r>
            <a:r>
              <a:rPr lang="cs-CZ" dirty="0" smtClean="0"/>
              <a:t>: šerosvit, Rembrandt, </a:t>
            </a:r>
            <a:r>
              <a:rPr lang="cs-CZ" dirty="0" err="1" smtClean="0"/>
              <a:t>Rubens</a:t>
            </a:r>
            <a:r>
              <a:rPr lang="cs-CZ" dirty="0" smtClean="0"/>
              <a:t>, Škréta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155513"/>
            <a:ext cx="2990850" cy="895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49135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Baroko - výtvarné umění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Sochařství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9718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836712"/>
            <a:ext cx="7125113" cy="924475"/>
          </a:xfrm>
        </p:spPr>
        <p:txBody>
          <a:bodyPr/>
          <a:lstStyle/>
          <a:p>
            <a:r>
              <a:rPr lang="cs-CZ" dirty="0" smtClean="0"/>
              <a:t>Sochy</a:t>
            </a:r>
            <a:br>
              <a:rPr lang="cs-CZ" dirty="0" smtClean="0"/>
            </a:br>
            <a:r>
              <a:rPr lang="cs-CZ" dirty="0" smtClean="0"/>
              <a:t>v průčelí </a:t>
            </a:r>
            <a:br>
              <a:rPr lang="cs-CZ" dirty="0" smtClean="0"/>
            </a:br>
            <a:r>
              <a:rPr lang="cs-CZ" dirty="0" smtClean="0"/>
              <a:t>kostelů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212976"/>
            <a:ext cx="7772400" cy="4572000"/>
          </a:xfrm>
        </p:spPr>
        <p:txBody>
          <a:bodyPr/>
          <a:lstStyle/>
          <a:p>
            <a:r>
              <a:rPr lang="cs-CZ" dirty="0" smtClean="0"/>
              <a:t>-kostel v Rychnově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ad Kněžnou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7955" y="193526"/>
            <a:ext cx="5002203" cy="66644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69927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92696"/>
            <a:ext cx="7125113" cy="924475"/>
          </a:xfrm>
        </p:spPr>
        <p:txBody>
          <a:bodyPr/>
          <a:lstStyle/>
          <a:p>
            <a:r>
              <a:rPr lang="cs-CZ" dirty="0" smtClean="0"/>
              <a:t>Sochy </a:t>
            </a:r>
            <a:br>
              <a:rPr lang="cs-CZ" dirty="0" smtClean="0"/>
            </a:br>
            <a:r>
              <a:rPr lang="cs-CZ" dirty="0" smtClean="0"/>
              <a:t>uvnitř </a:t>
            </a:r>
            <a:br>
              <a:rPr lang="cs-CZ" dirty="0" smtClean="0"/>
            </a:br>
            <a:r>
              <a:rPr lang="cs-CZ" dirty="0" smtClean="0"/>
              <a:t>kostelů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5326061"/>
            <a:ext cx="7125112" cy="3063877"/>
          </a:xfrm>
        </p:spPr>
        <p:txBody>
          <a:bodyPr/>
          <a:lstStyle/>
          <a:p>
            <a:r>
              <a:rPr lang="cs-CZ" dirty="0" smtClean="0"/>
              <a:t>Kostel Svatého Bartoloměje na Starém Městě v Praze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3281" y="0"/>
            <a:ext cx="6480719" cy="43186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04433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Sochy v zámeckém interiéru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Zámek Tovačov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Loreta v Rumburku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444244"/>
            <a:ext cx="3096344" cy="46500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1428" y="2492896"/>
            <a:ext cx="3965915" cy="29533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29953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Výzdoba palácového interiéru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35696" y="5877272"/>
            <a:ext cx="6400555" cy="2755293"/>
          </a:xfrm>
        </p:spPr>
        <p:txBody>
          <a:bodyPr/>
          <a:lstStyle/>
          <a:p>
            <a:r>
              <a:rPr lang="cs-CZ" dirty="0" smtClean="0"/>
              <a:t>Sídlo biskupů v Olomouci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7238" y="3424238"/>
            <a:ext cx="9525" cy="9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9638" y="3576638"/>
            <a:ext cx="9525" cy="9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2694" y="1237518"/>
            <a:ext cx="7455128" cy="45677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67578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Sochy v zahradách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Zámek Chyše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6516" y="1196752"/>
            <a:ext cx="4246143" cy="5661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24107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Barokní venkovní schodiště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783560"/>
            <a:ext cx="7762056" cy="4572000"/>
          </a:xfrm>
        </p:spPr>
        <p:txBody>
          <a:bodyPr/>
          <a:lstStyle/>
          <a:p>
            <a:r>
              <a:rPr lang="cs-CZ" dirty="0" smtClean="0"/>
              <a:t>Vrch Homole u Lhoty</a:t>
            </a:r>
          </a:p>
          <a:p>
            <a:pPr marL="68580" indent="0">
              <a:buNone/>
            </a:pPr>
            <a:r>
              <a:rPr lang="cs-CZ" dirty="0"/>
              <a:t>u</a:t>
            </a:r>
            <a:r>
              <a:rPr lang="cs-CZ" dirty="0" smtClean="0"/>
              <a:t> Potštejna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364283"/>
            <a:ext cx="4104456" cy="5160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06856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Sochy mimo kostely a šlechtické paláce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ěstské kašny</a:t>
            </a:r>
            <a:r>
              <a:rPr lang="cs-CZ" sz="1100" dirty="0" smtClean="0"/>
              <a:t>(Český Krumlov)</a:t>
            </a:r>
            <a:endParaRPr lang="cs-CZ" dirty="0" smtClean="0"/>
          </a:p>
          <a:p>
            <a:r>
              <a:rPr lang="cs-CZ" dirty="0" smtClean="0"/>
              <a:t>mariánské sloupy </a:t>
            </a:r>
            <a:r>
              <a:rPr lang="cs-CZ" sz="1100" dirty="0" smtClean="0"/>
              <a:t>(Olomouc)</a:t>
            </a:r>
            <a:endParaRPr lang="cs-CZ" dirty="0" smtClean="0"/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morové sloupy</a:t>
            </a:r>
            <a:r>
              <a:rPr lang="cs-CZ" sz="1100" dirty="0" smtClean="0"/>
              <a:t>(Moravská Třebová)</a:t>
            </a:r>
            <a:endParaRPr lang="cs-CZ" dirty="0" smtClean="0"/>
          </a:p>
          <a:p>
            <a:r>
              <a:rPr lang="cs-CZ" dirty="0" smtClean="0"/>
              <a:t>mosty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4141" y="60761"/>
            <a:ext cx="2181225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492" y="3861048"/>
            <a:ext cx="4762500" cy="28144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648075"/>
            <a:ext cx="2381250" cy="320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02206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Mosty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Most v Náměšti nad Oslavou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Most ve Žďáru nad</a:t>
            </a:r>
          </a:p>
          <a:p>
            <a:pPr marL="68580" indent="0">
              <a:buNone/>
            </a:pPr>
            <a:r>
              <a:rPr lang="cs-CZ" dirty="0" smtClean="0"/>
              <a:t>Sázavou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5125" y="2314575"/>
            <a:ext cx="3333750" cy="2228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653136"/>
            <a:ext cx="3240360" cy="17887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56188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otivy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áboženské</a:t>
            </a:r>
          </a:p>
          <a:p>
            <a:r>
              <a:rPr lang="cs-CZ" dirty="0" smtClean="0"/>
              <a:t>antické</a:t>
            </a:r>
          </a:p>
          <a:p>
            <a:r>
              <a:rPr lang="cs-CZ" dirty="0"/>
              <a:t>s</a:t>
            </a:r>
            <a:r>
              <a:rPr lang="cs-CZ" dirty="0" smtClean="0"/>
              <a:t>naha o věrné zachycení výrazu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6548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Nejznámější sochaři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124744"/>
            <a:ext cx="7772400" cy="4572000"/>
          </a:xfrm>
        </p:spPr>
        <p:txBody>
          <a:bodyPr/>
          <a:lstStyle/>
          <a:p>
            <a:r>
              <a:rPr lang="cs-CZ" dirty="0" smtClean="0"/>
              <a:t>Ferdinand Maximilián Brokoff ( výzdoba Karlova mostu)- Jan Nepomucký</a:t>
            </a:r>
          </a:p>
          <a:p>
            <a:r>
              <a:rPr lang="cs-CZ" dirty="0" smtClean="0"/>
              <a:t>Matyáš Bernard Braun ( výzdoba Karlova mostu, sochy u zámku Kuks)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116288"/>
            <a:ext cx="2357264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9" y="2708920"/>
            <a:ext cx="3059832" cy="4079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79321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Nejproslulejší sochař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Ital </a:t>
            </a:r>
            <a:r>
              <a:rPr lang="cs-CZ" dirty="0" err="1" smtClean="0"/>
              <a:t>Gian</a:t>
            </a:r>
            <a:r>
              <a:rPr lang="cs-CZ" dirty="0" smtClean="0"/>
              <a:t> Lorenzo </a:t>
            </a:r>
            <a:r>
              <a:rPr lang="cs-CZ" dirty="0" err="1" smtClean="0"/>
              <a:t>Bernini</a:t>
            </a:r>
            <a:endParaRPr lang="cs-CZ" dirty="0" smtClean="0"/>
          </a:p>
          <a:p>
            <a:r>
              <a:rPr lang="cs-CZ" dirty="0"/>
              <a:t>f</a:t>
            </a:r>
            <a:r>
              <a:rPr lang="cs-CZ" dirty="0" smtClean="0"/>
              <a:t>ontána</a:t>
            </a:r>
          </a:p>
          <a:p>
            <a:pPr marL="68580" indent="0">
              <a:buNone/>
            </a:pPr>
            <a:r>
              <a:rPr lang="cs-CZ" dirty="0"/>
              <a:t>d</a:t>
            </a:r>
            <a:r>
              <a:rPr lang="cs-CZ" dirty="0" smtClean="0"/>
              <a:t>i </a:t>
            </a:r>
            <a:r>
              <a:rPr lang="cs-CZ" dirty="0" err="1" smtClean="0"/>
              <a:t>Trevi</a:t>
            </a:r>
            <a:endParaRPr lang="cs-CZ" dirty="0" smtClean="0"/>
          </a:p>
          <a:p>
            <a:pPr marL="68580" indent="0">
              <a:buNone/>
            </a:pPr>
            <a:r>
              <a:rPr lang="cs-CZ" dirty="0"/>
              <a:t>v</a:t>
            </a:r>
            <a:r>
              <a:rPr lang="cs-CZ" dirty="0" smtClean="0"/>
              <a:t> Římě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708920"/>
            <a:ext cx="5400675" cy="4048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4444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Malířství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alby na stropech kostelů – dojem, že člověk hledí rovnou do nebe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681536"/>
            <a:ext cx="6552728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29116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Náměty obrazů na oltářích</a:t>
            </a:r>
            <a:br>
              <a:rPr lang="cs-CZ" dirty="0" smtClean="0"/>
            </a:br>
            <a:r>
              <a:rPr lang="cs-CZ" dirty="0" smtClean="0"/>
              <a:t>a ostatní náměty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větci a andělé</a:t>
            </a:r>
          </a:p>
          <a:p>
            <a:r>
              <a:rPr lang="cs-CZ" dirty="0" smtClean="0"/>
              <a:t>Panna Marie, Ježíš Kristus</a:t>
            </a:r>
          </a:p>
          <a:p>
            <a:endParaRPr lang="cs-CZ" dirty="0"/>
          </a:p>
          <a:p>
            <a:r>
              <a:rPr lang="cs-CZ" dirty="0"/>
              <a:t>v</a:t>
            </a:r>
            <a:r>
              <a:rPr lang="cs-CZ" dirty="0" smtClean="0"/>
              <a:t>ýjevy z antické mytologie</a:t>
            </a:r>
          </a:p>
          <a:p>
            <a:r>
              <a:rPr lang="cs-CZ" dirty="0"/>
              <a:t>v</a:t>
            </a:r>
            <a:r>
              <a:rPr lang="cs-CZ" dirty="0" smtClean="0"/>
              <a:t>álečné scény</a:t>
            </a:r>
          </a:p>
          <a:p>
            <a:r>
              <a:rPr lang="cs-CZ" dirty="0"/>
              <a:t>p</a:t>
            </a:r>
            <a:r>
              <a:rPr lang="cs-CZ" dirty="0" smtClean="0"/>
              <a:t>ortréty</a:t>
            </a:r>
          </a:p>
          <a:p>
            <a:r>
              <a:rPr lang="cs-CZ" dirty="0"/>
              <a:t>z</a:t>
            </a:r>
            <a:r>
              <a:rPr lang="cs-CZ" dirty="0" smtClean="0"/>
              <a:t>átiší</a:t>
            </a:r>
          </a:p>
          <a:p>
            <a:r>
              <a:rPr lang="cs-CZ" dirty="0"/>
              <a:t>v</a:t>
            </a:r>
            <a:r>
              <a:rPr lang="cs-CZ" dirty="0" smtClean="0"/>
              <a:t>ýjevy z běžného života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989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Malba falešného mramoru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a omítkách sloupů</a:t>
            </a:r>
          </a:p>
          <a:p>
            <a:r>
              <a:rPr lang="cs-CZ" dirty="0"/>
              <a:t>n</a:t>
            </a:r>
            <a:r>
              <a:rPr lang="cs-CZ" dirty="0" smtClean="0"/>
              <a:t>a dřevěných kazatelnách</a:t>
            </a:r>
          </a:p>
          <a:p>
            <a:r>
              <a:rPr lang="cs-CZ" dirty="0"/>
              <a:t>n</a:t>
            </a:r>
            <a:r>
              <a:rPr lang="cs-CZ" dirty="0" smtClean="0"/>
              <a:t>a zábradlích kůru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4361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Technika malby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lejové barvy na plátně</a:t>
            </a:r>
          </a:p>
          <a:p>
            <a:r>
              <a:rPr lang="cs-CZ" dirty="0"/>
              <a:t>n</a:t>
            </a:r>
            <a:r>
              <a:rPr lang="cs-CZ" dirty="0" smtClean="0"/>
              <a:t>ástěnné malby</a:t>
            </a:r>
          </a:p>
          <a:p>
            <a:r>
              <a:rPr lang="cs-CZ" dirty="0"/>
              <a:t>m</a:t>
            </a:r>
            <a:r>
              <a:rPr lang="cs-CZ" dirty="0" smtClean="0"/>
              <a:t>alby na strop</a:t>
            </a:r>
          </a:p>
          <a:p>
            <a:r>
              <a:rPr lang="cs-CZ" dirty="0" smtClean="0"/>
              <a:t>ŠEROSVIT – hra světel a stínu - dramatičnost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1017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Nejvýznamnější malíři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Ital </a:t>
            </a:r>
            <a:r>
              <a:rPr lang="cs-CZ" dirty="0" err="1" smtClean="0"/>
              <a:t>Caravaggio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140968"/>
            <a:ext cx="2686050" cy="314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569593"/>
            <a:ext cx="1724025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82283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Holanďan Rembrandt van </a:t>
            </a:r>
            <a:r>
              <a:rPr lang="cs-CZ" dirty="0" err="1" smtClean="0"/>
              <a:t>Rijn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3" y="2338079"/>
            <a:ext cx="2994479" cy="3683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338079"/>
            <a:ext cx="3100344" cy="3683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20294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Holanďan Petr Paul </a:t>
            </a:r>
            <a:r>
              <a:rPr lang="cs-CZ" dirty="0" err="1" smtClean="0"/>
              <a:t>Rubens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7614" y="2420888"/>
            <a:ext cx="3476625" cy="240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596630"/>
            <a:ext cx="2716138" cy="33481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54686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548680"/>
            <a:ext cx="7772400" cy="914400"/>
          </a:xfrm>
        </p:spPr>
        <p:txBody>
          <a:bodyPr/>
          <a:lstStyle/>
          <a:p>
            <a:r>
              <a:rPr lang="cs-CZ" dirty="0" smtClean="0"/>
              <a:t>Čeští malíři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Karel Škréta</a:t>
            </a:r>
          </a:p>
          <a:p>
            <a:r>
              <a:rPr lang="cs-CZ" dirty="0" smtClean="0"/>
              <a:t>Jan Kupecký</a:t>
            </a:r>
          </a:p>
          <a:p>
            <a:r>
              <a:rPr lang="cs-CZ" dirty="0" smtClean="0"/>
              <a:t>Petr Brandl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886200"/>
            <a:ext cx="4457700" cy="2971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2083" y="1196639"/>
            <a:ext cx="2438400" cy="314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483" y="1973238"/>
            <a:ext cx="3171825" cy="476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57626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Barokní výtvarné umění</a:t>
            </a:r>
            <a:br>
              <a:rPr lang="cs-CZ" dirty="0" smtClean="0"/>
            </a:br>
            <a:r>
              <a:rPr lang="cs-CZ" dirty="0" smtClean="0"/>
              <a:t>sochařství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Výzdoba kostelů, zámeckých a palácových interiérů, schodišť, zahrad, náměstí, mostů</a:t>
            </a:r>
          </a:p>
          <a:p>
            <a:r>
              <a:rPr lang="cs-CZ" sz="2000" dirty="0"/>
              <a:t>n</a:t>
            </a:r>
            <a:r>
              <a:rPr lang="cs-CZ" sz="2000" dirty="0" smtClean="0"/>
              <a:t>áměty náboženské, mytologické</a:t>
            </a:r>
          </a:p>
          <a:p>
            <a:r>
              <a:rPr lang="cs-CZ" sz="2000" dirty="0" smtClean="0"/>
              <a:t>Brokoff, Braun, </a:t>
            </a:r>
            <a:r>
              <a:rPr lang="cs-CZ" sz="2000" dirty="0" err="1" smtClean="0"/>
              <a:t>Bernini</a:t>
            </a:r>
            <a:endParaRPr lang="cs-CZ" sz="2000" dirty="0" smtClean="0"/>
          </a:p>
          <a:p>
            <a:pPr marL="68580" indent="0">
              <a:buNone/>
            </a:pPr>
            <a:r>
              <a:rPr lang="cs-CZ" sz="3200" dirty="0" smtClean="0"/>
              <a:t>Malířství</a:t>
            </a:r>
          </a:p>
          <a:p>
            <a:pPr>
              <a:buFontTx/>
              <a:buChar char="-"/>
            </a:pPr>
            <a:r>
              <a:rPr lang="cs-CZ" sz="2000" dirty="0"/>
              <a:t>m</a:t>
            </a:r>
            <a:r>
              <a:rPr lang="cs-CZ" sz="2000" dirty="0" smtClean="0"/>
              <a:t>alby na stropech, stěnách, plátnech</a:t>
            </a:r>
          </a:p>
          <a:p>
            <a:pPr>
              <a:buFontTx/>
              <a:buChar char="-"/>
            </a:pPr>
            <a:r>
              <a:rPr lang="cs-CZ" sz="2000" dirty="0"/>
              <a:t>n</a:t>
            </a:r>
            <a:r>
              <a:rPr lang="cs-CZ" sz="2000" dirty="0" smtClean="0"/>
              <a:t>áměty náboženské, mytologické, portréty, zátiší, válka</a:t>
            </a:r>
          </a:p>
          <a:p>
            <a:pPr>
              <a:buFontTx/>
              <a:buChar char="-"/>
            </a:pPr>
            <a:r>
              <a:rPr lang="cs-CZ" sz="2000" dirty="0" smtClean="0"/>
              <a:t>Šerosvit</a:t>
            </a:r>
          </a:p>
          <a:p>
            <a:pPr>
              <a:buFontTx/>
              <a:buChar char="-"/>
            </a:pPr>
            <a:r>
              <a:rPr lang="cs-CZ" sz="2000" dirty="0" err="1" smtClean="0"/>
              <a:t>Rembrant</a:t>
            </a:r>
            <a:r>
              <a:rPr lang="cs-CZ" sz="2000" dirty="0" smtClean="0"/>
              <a:t>, </a:t>
            </a:r>
            <a:r>
              <a:rPr lang="cs-CZ" sz="2000" dirty="0" err="1" smtClean="0"/>
              <a:t>Rubens</a:t>
            </a:r>
            <a:r>
              <a:rPr lang="cs-CZ" sz="2000" dirty="0" smtClean="0"/>
              <a:t>, Škréta</a:t>
            </a:r>
            <a:r>
              <a:rPr lang="cs-CZ" sz="2000" smtClean="0"/>
              <a:t>, Kupecký</a:t>
            </a:r>
            <a:endParaRPr lang="cs-CZ" sz="2000" dirty="0" smtClean="0"/>
          </a:p>
          <a:p>
            <a:pPr marL="68580" indent="0">
              <a:buNone/>
            </a:pPr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val="250807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obrázky/odkazy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988840"/>
            <a:ext cx="7772400" cy="4572000"/>
          </a:xfrm>
        </p:spPr>
        <p:txBody>
          <a:bodyPr>
            <a:normAutofit fontScale="62500" lnSpcReduction="20000"/>
          </a:bodyPr>
          <a:lstStyle/>
          <a:p>
            <a:pPr marL="68580" indent="0">
              <a:buNone/>
            </a:pP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rozvedena.blokuje.cz/812155-par-poznamek-ke-dni-php</a:t>
            </a:r>
            <a:endParaRPr lang="cs-CZ" sz="2000" dirty="0" smtClean="0"/>
          </a:p>
          <a:p>
            <a:pPr marL="68580" indent="0">
              <a:buNone/>
            </a:pP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www.praguecityline.cz/prazske-pamatky/kostel-svateho-bartolomeje-na-starem-meste-v-praze</a:t>
            </a:r>
            <a:endParaRPr lang="cs-CZ" sz="2000" dirty="0" smtClean="0"/>
          </a:p>
          <a:p>
            <a:pPr marL="68580" indent="0">
              <a:buNone/>
            </a:pP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www.znatemapu.cz/zamek-tovacov</a:t>
            </a:r>
            <a:endParaRPr lang="cs-CZ" sz="2000" dirty="0" smtClean="0"/>
          </a:p>
          <a:p>
            <a:pPr marL="68580" indent="0">
              <a:buNone/>
            </a:pPr>
            <a:r>
              <a:rPr lang="cs-CZ" sz="2000" dirty="0">
                <a:hlinkClick r:id="rId5"/>
              </a:rPr>
              <a:t>http://jokuce.rajce.idnes.cz/Luzicke_hory_2012-05-05</a:t>
            </a:r>
            <a:r>
              <a:rPr lang="cs-CZ" sz="2000" dirty="0" smtClean="0">
                <a:hlinkClick r:id="rId5"/>
              </a:rPr>
              <a:t>/</a:t>
            </a:r>
            <a:endParaRPr lang="cs-CZ" sz="2000" dirty="0" smtClean="0"/>
          </a:p>
          <a:p>
            <a:pPr marL="68580" indent="0">
              <a:buNone/>
            </a:pPr>
            <a:r>
              <a:rPr lang="cs-CZ" sz="2000" dirty="0">
                <a:hlinkClick r:id="rId6"/>
              </a:rPr>
              <a:t>http://olomouc.idnes.cz/historicka-chvile-lide-poprve-za-tisic-let-uvidi-slavne-sidlo-biskupu-1kh-/</a:t>
            </a:r>
            <a:r>
              <a:rPr lang="cs-CZ" sz="2000" dirty="0" smtClean="0">
                <a:hlinkClick r:id="rId6"/>
              </a:rPr>
              <a:t>Olomouc-zpravy.aspx?c=A110428_1575131_olomouc-zpravy_sot</a:t>
            </a:r>
            <a:endParaRPr lang="cs-CZ" sz="2000" dirty="0" smtClean="0"/>
          </a:p>
          <a:p>
            <a:pPr marL="68580" indent="0">
              <a:buNone/>
            </a:pPr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ducinda.bloger.cz/Moje-sezona-2010/Zamek-Chyse</a:t>
            </a:r>
            <a:endParaRPr lang="cs-CZ" sz="2000" dirty="0" smtClean="0"/>
          </a:p>
          <a:p>
            <a:pPr marL="68580" indent="0">
              <a:buNone/>
            </a:pPr>
            <a:r>
              <a:rPr lang="cs-CZ" sz="2000" dirty="0">
                <a:hlinkClick r:id="rId8"/>
              </a:rPr>
              <a:t>http://www.propamatky.info/cs/zpravodajstvi/kralovehradecky-kraj/opravene-pamatky/barokni-schodiste-ziskaly-obce-chteji-jej-opravit/455/http://</a:t>
            </a:r>
            <a:r>
              <a:rPr lang="cs-CZ" sz="2000" dirty="0" smtClean="0">
                <a:hlinkClick r:id="rId8"/>
              </a:rPr>
              <a:t>www.castle.ckrumlov.cz/docs/cz/zamek_2nadvori_kasna.xml</a:t>
            </a:r>
            <a:endParaRPr lang="cs-CZ" sz="2000" dirty="0" smtClean="0"/>
          </a:p>
          <a:p>
            <a:pPr marL="68580" indent="0">
              <a:buNone/>
            </a:pPr>
            <a:r>
              <a:rPr lang="cs-CZ" sz="2000" dirty="0">
                <a:hlinkClick r:id="rId9"/>
              </a:rPr>
              <a:t>http://</a:t>
            </a:r>
            <a:r>
              <a:rPr lang="cs-CZ" sz="2000" dirty="0" smtClean="0">
                <a:hlinkClick r:id="rId9"/>
              </a:rPr>
              <a:t>www.blazre.estranky.cz/clanky/baroko.html</a:t>
            </a:r>
            <a:endParaRPr lang="cs-CZ" sz="2000" dirty="0" smtClean="0"/>
          </a:p>
          <a:p>
            <a:pPr marL="68580" indent="0">
              <a:buNone/>
            </a:pPr>
            <a:r>
              <a:rPr lang="cs-CZ" sz="2000" dirty="0">
                <a:hlinkClick r:id="rId10"/>
              </a:rPr>
              <a:t>http://</a:t>
            </a:r>
            <a:r>
              <a:rPr lang="cs-CZ" sz="2000" dirty="0" smtClean="0">
                <a:hlinkClick r:id="rId10"/>
              </a:rPr>
              <a:t>zajimavosti.infocesko.cz/content/galerie_alone.aspx?zoomimg=6049&amp;slideimg=0&amp;clanekid=11774</a:t>
            </a:r>
            <a:r>
              <a:rPr lang="cs-CZ" sz="2000" dirty="0" smtClean="0"/>
              <a:t> </a:t>
            </a:r>
          </a:p>
          <a:p>
            <a:pPr marL="68580" indent="0">
              <a:buNone/>
            </a:pPr>
            <a:r>
              <a:rPr lang="cs-CZ" sz="2000" dirty="0" smtClean="0"/>
              <a:t>.      </a:t>
            </a:r>
            <a:r>
              <a:rPr lang="cs-CZ" sz="2000" dirty="0" smtClean="0">
                <a:hlinkClick r:id="rId11"/>
              </a:rPr>
              <a:t>http</a:t>
            </a:r>
            <a:r>
              <a:rPr lang="cs-CZ" sz="2000" dirty="0">
                <a:hlinkClick r:id="rId11"/>
              </a:rPr>
              <a:t>://www.4-construction.com/cz/clanek/restaurovani-barokniho-mostu-ve-zdaru-nad-sazavou</a:t>
            </a:r>
            <a:r>
              <a:rPr lang="cs-CZ" sz="2000" dirty="0" smtClean="0">
                <a:hlinkClick r:id="rId11"/>
              </a:rPr>
              <a:t>/</a:t>
            </a:r>
            <a:endParaRPr lang="cs-CZ" sz="2000" dirty="0" smtClean="0"/>
          </a:p>
          <a:p>
            <a:pPr marL="68580" indent="0">
              <a:buNone/>
            </a:pPr>
            <a:r>
              <a:rPr lang="cs-CZ" sz="2000" dirty="0">
                <a:hlinkClick r:id="rId12"/>
              </a:rPr>
              <a:t>http://</a:t>
            </a:r>
            <a:r>
              <a:rPr lang="cs-CZ" sz="2000" dirty="0" smtClean="0">
                <a:hlinkClick r:id="rId12"/>
              </a:rPr>
              <a:t>zlataky.cz/zlata-mince-5000-kc-barokni-most-v-namesti-nad-oslavou-2012-proof-p-579.html</a:t>
            </a:r>
            <a:endParaRPr lang="cs-CZ" sz="2000" dirty="0" smtClean="0"/>
          </a:p>
          <a:p>
            <a:pPr marL="68580" indent="0">
              <a:buNone/>
            </a:pPr>
            <a:r>
              <a:rPr lang="cs-CZ" sz="2000" dirty="0" smtClean="0">
                <a:hlinkClick r:id="rId13"/>
              </a:rPr>
              <a:t>http</a:t>
            </a:r>
            <a:r>
              <a:rPr lang="cs-CZ" sz="2000" dirty="0">
                <a:hlinkClick r:id="rId13"/>
              </a:rPr>
              <a:t>://</a:t>
            </a:r>
            <a:r>
              <a:rPr lang="cs-CZ" sz="2000" dirty="0" smtClean="0">
                <a:hlinkClick r:id="rId13"/>
              </a:rPr>
              <a:t>www.tyden.cz/rubriky/domaci/karluv-most/sochy-na-moste-vetsinou-jsou-to-kopie_15482.html</a:t>
            </a:r>
            <a:endParaRPr lang="cs-CZ" sz="2000" dirty="0" smtClean="0"/>
          </a:p>
          <a:p>
            <a:pPr marL="68580" indent="0">
              <a:buNone/>
            </a:pPr>
            <a:r>
              <a:rPr lang="cs-CZ" sz="2000" dirty="0">
                <a:hlinkClick r:id="rId14"/>
              </a:rPr>
              <a:t>http://cs.wikipedia.org/wiki/Soubor:Braunovy_sochy_Ctnost%C3%AD_a_Ne%C5%99est%C3%AD_na_Kuksu_(12).</a:t>
            </a:r>
            <a:r>
              <a:rPr lang="cs-CZ" sz="2000" dirty="0" smtClean="0">
                <a:hlinkClick r:id="rId14"/>
              </a:rPr>
              <a:t>jpg</a:t>
            </a:r>
            <a:endParaRPr lang="cs-CZ" sz="2000" dirty="0" smtClean="0"/>
          </a:p>
          <a:p>
            <a:pPr marL="68580" indent="0">
              <a:buNone/>
            </a:pPr>
            <a:r>
              <a:rPr lang="cs-CZ" sz="2000" dirty="0">
                <a:hlinkClick r:id="rId15"/>
              </a:rPr>
              <a:t>http://</a:t>
            </a:r>
            <a:r>
              <a:rPr lang="cs-CZ" sz="2000" dirty="0" smtClean="0">
                <a:hlinkClick r:id="rId15"/>
              </a:rPr>
              <a:t>www.ace-studio.cz/Studiumvzahrani%C4%8D%C3%AD/It%C3%A1lie/info%C5%98%C3%ADm/tabid/187/Default.aspx</a:t>
            </a:r>
            <a:endParaRPr lang="cs-CZ" sz="2000" dirty="0" smtClean="0"/>
          </a:p>
          <a:p>
            <a:pPr marL="68580" indent="0">
              <a:buNone/>
            </a:pPr>
            <a:r>
              <a:rPr lang="cs-CZ" sz="2000" dirty="0">
                <a:hlinkClick r:id="rId16"/>
              </a:rPr>
              <a:t>http://</a:t>
            </a:r>
            <a:r>
              <a:rPr lang="cs-CZ" sz="2000" dirty="0" smtClean="0">
                <a:hlinkClick r:id="rId16"/>
              </a:rPr>
              <a:t>www.kr-stredocesky.cz/portal/odbory/kultura-a-kulturni-dedictvi/narodni-kulturni-pamatky/kostel-panny-marie-s-klasterem-svata-hora.htm</a:t>
            </a:r>
            <a:r>
              <a:rPr lang="cs-CZ" sz="2000" dirty="0" smtClean="0"/>
              <a:t>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646293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leccos.com/index.php/clanky/caravaggio</a:t>
            </a:r>
            <a:endParaRPr lang="cs-CZ" sz="1400" dirty="0" smtClean="0"/>
          </a:p>
          <a:p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cs.wikipedia.org/wiki/Caravaggio</a:t>
            </a:r>
            <a:endParaRPr lang="cs-CZ" sz="1400" dirty="0" smtClean="0"/>
          </a:p>
          <a:p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cs.wikipedia.org/wiki/Rembrandt</a:t>
            </a:r>
            <a:endParaRPr lang="cs-CZ" sz="1400" dirty="0" smtClean="0"/>
          </a:p>
          <a:p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www.oilpaintinghk.com/art/oil_paintings_16534.htm</a:t>
            </a:r>
            <a:endParaRPr lang="cs-CZ" sz="1400" dirty="0" smtClean="0"/>
          </a:p>
          <a:p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www.canvaz.com/gallery/2157.htm#sthash.bEEIIPE1.dpbsl</a:t>
            </a:r>
            <a:endParaRPr lang="cs-CZ" sz="1400" dirty="0" smtClean="0"/>
          </a:p>
          <a:p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www.kaduceus.cz/online/osobnosti/34/troji-vira-sakralniho-umelce-karla-skrety.aspx</a:t>
            </a:r>
            <a:endParaRPr lang="cs-CZ" sz="1400" dirty="0" smtClean="0"/>
          </a:p>
          <a:p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leccos.com/index.php/clanky/kupecky-jan</a:t>
            </a:r>
            <a:r>
              <a:rPr lang="cs-CZ" sz="1400" dirty="0" smtClean="0"/>
              <a:t>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554230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300</TotalTime>
  <Words>413</Words>
  <Application>Microsoft Office PowerPoint</Application>
  <PresentationFormat>Předvádění na obrazovce (4:3)</PresentationFormat>
  <Paragraphs>116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Metro</vt:lpstr>
      <vt:lpstr>Prezentace aplikace PowerPoint</vt:lpstr>
      <vt:lpstr>Baroko - výtvarné umění</vt:lpstr>
      <vt:lpstr>Sochy v průčelí  kostelů</vt:lpstr>
      <vt:lpstr>Sochy  uvnitř  kostelů </vt:lpstr>
      <vt:lpstr>Sochy v zámeckém interiéru</vt:lpstr>
      <vt:lpstr>Výzdoba palácového interiéru</vt:lpstr>
      <vt:lpstr>Sochy v zahradách</vt:lpstr>
      <vt:lpstr>Barokní venkovní schodiště</vt:lpstr>
      <vt:lpstr>Sochy mimo kostely a šlechtické paláce</vt:lpstr>
      <vt:lpstr>Mosty</vt:lpstr>
      <vt:lpstr>Motivy</vt:lpstr>
      <vt:lpstr>Nejznámější sochaři </vt:lpstr>
      <vt:lpstr>Nejproslulejší sochař</vt:lpstr>
      <vt:lpstr>Malířství</vt:lpstr>
      <vt:lpstr>Náměty obrazů na oltářích a ostatní náměty</vt:lpstr>
      <vt:lpstr>Malba falešného mramoru</vt:lpstr>
      <vt:lpstr>Technika malby</vt:lpstr>
      <vt:lpstr>Nejvýznamnější malíři </vt:lpstr>
      <vt:lpstr>Holanďan Rembrandt van Rijn</vt:lpstr>
      <vt:lpstr>Holanďan Petr Paul Rubens</vt:lpstr>
      <vt:lpstr>Čeští malíři</vt:lpstr>
      <vt:lpstr>Barokní výtvarné umění sochařství </vt:lpstr>
      <vt:lpstr>Použité obrázky/odkazy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Baroko - výtvarné umění</dc:title>
  <dc:creator>Martin</dc:creator>
  <cp:lastModifiedBy>jitka</cp:lastModifiedBy>
  <cp:revision>30</cp:revision>
  <dcterms:created xsi:type="dcterms:W3CDTF">2012-11-04T12:38:12Z</dcterms:created>
  <dcterms:modified xsi:type="dcterms:W3CDTF">2013-11-20T08:15:25Z</dcterms:modified>
</cp:coreProperties>
</file>