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edge/>
  </p:transition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099" y="260648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632" y="1628800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96975" y="3359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96975" y="4864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196975" y="1061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7126"/>
              </p:ext>
            </p:extLst>
          </p:nvPr>
        </p:nvGraphicFramePr>
        <p:xfrm>
          <a:off x="1188378" y="4941168"/>
          <a:ext cx="6751320" cy="1559814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LIFE</a:t>
                      </a:r>
                      <a:r>
                        <a:rPr lang="cs-CZ" sz="2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IN MY COUNTRY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VY_32_INOVACE_05_Easter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b="1" baseline="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symbols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b="1" baseline="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Easter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1" baseline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days</a:t>
                      </a:r>
                      <a:endParaRPr lang="cs-CZ" sz="1200" b="1" baseline="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eaLnBrk="1" hangingPunct="1">
                        <a:defRPr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071446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1994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5024"/>
                </a:solidFill>
              </a:rPr>
              <a:t/>
            </a:r>
            <a:br>
              <a:rPr lang="cs-CZ" sz="3200" dirty="0" smtClean="0">
                <a:solidFill>
                  <a:srgbClr val="005024"/>
                </a:solidFill>
              </a:rPr>
            </a:br>
            <a:r>
              <a:rPr lang="cs-CZ" sz="3200" dirty="0" smtClean="0">
                <a:solidFill>
                  <a:srgbClr val="005024"/>
                </a:solidFill>
              </a:rPr>
              <a:t/>
            </a:r>
            <a:br>
              <a:rPr lang="cs-CZ" sz="3200" dirty="0" smtClean="0">
                <a:solidFill>
                  <a:srgbClr val="005024"/>
                </a:solidFill>
              </a:rPr>
            </a:br>
            <a:r>
              <a:rPr lang="cs-CZ" sz="3200" dirty="0">
                <a:solidFill>
                  <a:srgbClr val="005024"/>
                </a:solidFill>
              </a:rPr>
              <a:t/>
            </a:r>
            <a:br>
              <a:rPr lang="cs-CZ" sz="3200" dirty="0">
                <a:solidFill>
                  <a:srgbClr val="005024"/>
                </a:solidFill>
              </a:rPr>
            </a:br>
            <a:r>
              <a:rPr lang="cs-CZ" sz="3200" dirty="0" smtClean="0">
                <a:solidFill>
                  <a:srgbClr val="005024"/>
                </a:solidFill>
              </a:rPr>
              <a:t>EASTER</a:t>
            </a:r>
            <a:br>
              <a:rPr lang="cs-CZ" sz="3200" dirty="0" smtClean="0">
                <a:solidFill>
                  <a:srgbClr val="005024"/>
                </a:solidFill>
              </a:rPr>
            </a:br>
            <a:r>
              <a:rPr lang="cs-CZ" sz="1600" b="0" dirty="0" smtClean="0">
                <a:solidFill>
                  <a:schemeClr val="tx1"/>
                </a:solidFill>
              </a:rPr>
              <a:t>ANSWER THE QUESTIONS</a:t>
            </a:r>
            <a:endParaRPr lang="cs-CZ" sz="1600" b="0" dirty="0">
              <a:solidFill>
                <a:srgbClr val="00502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3077" y="1124744"/>
            <a:ext cx="8229600" cy="5505400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WHEN IS EASTER CELEBRATED?</a:t>
            </a:r>
          </a:p>
          <a:p>
            <a:pPr marL="18288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WHAT DOES IT MEAN FOR PEOPLE?</a:t>
            </a:r>
          </a:p>
          <a:p>
            <a:pPr marL="18288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WHAT DO PEOPLE PREPARE FOR EASTER?</a:t>
            </a:r>
          </a:p>
          <a:p>
            <a:pPr marL="18288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6030" y="1772816"/>
            <a:ext cx="8424935" cy="1112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ON THE FIRST SUNDAY AFTER THE FIRST SPRING FULL MOON.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6030" y="3429000"/>
            <a:ext cx="8459282" cy="1112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IT MEANS A HOLIDAY/THE BEGINNING OF SPRING AND </a:t>
            </a:r>
          </a:p>
          <a:p>
            <a:pPr algn="ctr"/>
            <a:r>
              <a:rPr lang="cs-CZ" b="1" dirty="0" smtClean="0">
                <a:solidFill>
                  <a:srgbClr val="005024"/>
                </a:solidFill>
              </a:rPr>
              <a:t>THE END OF COLD WINTER WEATHER.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8037" y="5390661"/>
            <a:ext cx="8280920" cy="1112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THEY LIKE DECORATING EGGS IN BRIGHT COLOURS.</a:t>
            </a:r>
          </a:p>
          <a:p>
            <a:pPr algn="ctr"/>
            <a:r>
              <a:rPr lang="cs-CZ" b="1" dirty="0" smtClean="0">
                <a:solidFill>
                  <a:srgbClr val="005024"/>
                </a:solidFill>
              </a:rPr>
              <a:t>PEOPLE LIKE TO GROW CORN IN FLOWER POTS.</a:t>
            </a:r>
            <a:endParaRPr lang="cs-CZ" b="1" dirty="0">
              <a:solidFill>
                <a:srgbClr val="005024"/>
              </a:solidFill>
            </a:endParaRPr>
          </a:p>
        </p:txBody>
      </p:sp>
      <p:pic>
        <p:nvPicPr>
          <p:cNvPr id="1028" name="Picture 4" descr="C:\Users\OEM\AppData\Local\Microsoft\Windows\Temporary Internet Files\Content.IE5\ACJE728X\MC9003540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090" y="226337"/>
            <a:ext cx="2216590" cy="17714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948264" y="226337"/>
            <a:ext cx="24142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b="1" dirty="0" smtClean="0"/>
              <a:t>CLICK FOR HELP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307437633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5024"/>
                </a:solidFill>
              </a:rPr>
              <a:t>SYMBOLS</a:t>
            </a:r>
            <a:endParaRPr lang="cs-CZ" sz="3600" dirty="0">
              <a:solidFill>
                <a:srgbClr val="00502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DO YOU KNOW CZECH TRADITIONAL EASTER SYMBOLS?</a:t>
            </a:r>
          </a:p>
          <a:p>
            <a:pPr marL="182880" indent="0"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</a:t>
            </a:r>
            <a:r>
              <a:rPr lang="cs-CZ" sz="2000" dirty="0">
                <a:solidFill>
                  <a:srgbClr val="FF0000"/>
                </a:solidFill>
              </a:rPr>
              <a:t>MALOVANÁ VAJÍČKA</a:t>
            </a:r>
          </a:p>
          <a:p>
            <a:pPr marL="18288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</a:t>
            </a:r>
          </a:p>
          <a:p>
            <a:pPr marL="18288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</a:t>
            </a:r>
            <a:r>
              <a:rPr lang="cs-CZ" sz="2000" dirty="0">
                <a:solidFill>
                  <a:srgbClr val="FF0000"/>
                </a:solidFill>
              </a:rPr>
              <a:t>VRBOVÁ POMLÁZKA</a:t>
            </a:r>
          </a:p>
          <a:p>
            <a:pPr marL="18288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</a:t>
            </a:r>
            <a:endParaRPr lang="cs-CZ" sz="2000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BOCHÁNEK</a:t>
            </a:r>
          </a:p>
          <a:p>
            <a:pPr marL="182880" indent="0"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PEČENÝ </a:t>
            </a:r>
            <a:r>
              <a:rPr lang="cs-CZ" sz="2000" dirty="0">
                <a:solidFill>
                  <a:srgbClr val="FF0000"/>
                </a:solidFill>
              </a:rPr>
              <a:t>BERÁNEK</a:t>
            </a: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</a:t>
            </a:r>
            <a:endParaRPr lang="cs-CZ" sz="2000" dirty="0">
              <a:solidFill>
                <a:srgbClr val="FF0000"/>
              </a:solidFill>
            </a:endParaRPr>
          </a:p>
          <a:p>
            <a:pPr marL="18288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ZAJÍČEK</a:t>
            </a:r>
            <a:r>
              <a:rPr lang="cs-CZ" sz="2000" dirty="0">
                <a:solidFill>
                  <a:srgbClr val="FF0000"/>
                </a:solidFill>
              </a:rPr>
              <a:t>, </a:t>
            </a:r>
            <a:r>
              <a:rPr lang="cs-CZ" sz="2000" dirty="0" smtClean="0">
                <a:solidFill>
                  <a:srgbClr val="FF0000"/>
                </a:solidFill>
              </a:rPr>
              <a:t>KUŘÁTKA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43609" y="2204864"/>
            <a:ext cx="4648471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PAINTED EGGS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96550" y="3068960"/>
            <a:ext cx="4651109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PLAITED WILLOW CANES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67139" y="3933056"/>
            <a:ext cx="468052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SWEET CAKE CALLED “</a:t>
            </a:r>
            <a:r>
              <a:rPr lang="cs-CZ" b="1" i="1" dirty="0" smtClean="0">
                <a:solidFill>
                  <a:srgbClr val="005024"/>
                </a:solidFill>
              </a:rPr>
              <a:t>MAZANEC</a:t>
            </a:r>
            <a:r>
              <a:rPr lang="cs-CZ" b="1" dirty="0" smtClean="0">
                <a:solidFill>
                  <a:srgbClr val="005024"/>
                </a:solidFill>
              </a:rPr>
              <a:t>“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96550" y="4797152"/>
            <a:ext cx="468052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SWEET CAKE IN THE SHAPE OF A LAMB CALLED “</a:t>
            </a:r>
            <a:r>
              <a:rPr lang="cs-CZ" b="1" i="1" dirty="0" smtClean="0">
                <a:solidFill>
                  <a:srgbClr val="005024"/>
                </a:solidFill>
              </a:rPr>
              <a:t>BERÁNEK</a:t>
            </a:r>
            <a:r>
              <a:rPr lang="cs-CZ" b="1" dirty="0" smtClean="0">
                <a:solidFill>
                  <a:srgbClr val="005024"/>
                </a:solidFill>
              </a:rPr>
              <a:t>“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49558" y="5805264"/>
            <a:ext cx="4642521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5024"/>
                </a:solidFill>
              </a:rPr>
              <a:t>BABY ANIMALS – RABBIT, CHICKEN</a:t>
            </a:r>
            <a:endParaRPr lang="cs-CZ" b="1" dirty="0">
              <a:solidFill>
                <a:srgbClr val="005024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847960" y="4766049"/>
            <a:ext cx="2739211" cy="7451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905601" y="2035763"/>
            <a:ext cx="2623931" cy="7451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888699" y="2928324"/>
            <a:ext cx="2640834" cy="7451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888699" y="3848505"/>
            <a:ext cx="2640834" cy="7451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888699" y="5720712"/>
            <a:ext cx="2665886" cy="7451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827584" y="6381937"/>
            <a:ext cx="2094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CLICK HERE FOR HELP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5459709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EASTER DAYS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rgbClr val="005024"/>
                </a:solidFill>
              </a:rPr>
              <a:t>KVĚTNÁ NEDĚLE</a:t>
            </a:r>
          </a:p>
          <a:p>
            <a:pPr marL="182880" indent="0">
              <a:buNone/>
            </a:pPr>
            <a:endParaRPr lang="cs-CZ" sz="2000" dirty="0" smtClean="0">
              <a:solidFill>
                <a:srgbClr val="005024"/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rgbClr val="005024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005024"/>
                </a:solidFill>
              </a:rPr>
              <a:t>ZELENÝ ČTVRTEK</a:t>
            </a:r>
          </a:p>
          <a:p>
            <a:pPr marL="182880" indent="0">
              <a:buNone/>
            </a:pPr>
            <a:endParaRPr lang="cs-CZ" sz="2000" dirty="0">
              <a:solidFill>
                <a:srgbClr val="005024"/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rgbClr val="005024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005024"/>
                </a:solidFill>
              </a:rPr>
              <a:t>VELKÝ PÁTEK</a:t>
            </a:r>
          </a:p>
          <a:p>
            <a:pPr marL="182880" indent="0">
              <a:buNone/>
            </a:pPr>
            <a:endParaRPr lang="cs-CZ" sz="2000" dirty="0" smtClean="0">
              <a:solidFill>
                <a:srgbClr val="005024"/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rgbClr val="005024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005024"/>
                </a:solidFill>
              </a:rPr>
              <a:t>BÍLÁ SOBOTA</a:t>
            </a:r>
          </a:p>
          <a:p>
            <a:pPr marL="182880" indent="0">
              <a:buNone/>
            </a:pPr>
            <a:endParaRPr lang="cs-CZ" sz="2000" dirty="0" smtClean="0">
              <a:solidFill>
                <a:srgbClr val="005024"/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rgbClr val="005024"/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rgbClr val="005024"/>
                </a:solidFill>
              </a:rPr>
              <a:t>VELIKONOČNÍ NEDĚLE</a:t>
            </a:r>
            <a:endParaRPr lang="cs-CZ" sz="2000" dirty="0">
              <a:solidFill>
                <a:srgbClr val="005024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3887011" y="1250572"/>
            <a:ext cx="4619330" cy="936104"/>
          </a:xfrm>
          <a:prstGeom prst="leftArrow">
            <a:avLst/>
          </a:prstGeom>
          <a:solidFill>
            <a:srgbClr val="0050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PALM SUNDAY</a:t>
            </a:r>
            <a:endParaRPr lang="cs-CZ" dirty="0"/>
          </a:p>
        </p:txBody>
      </p:sp>
      <p:sp>
        <p:nvSpPr>
          <p:cNvPr id="6" name="Šipka doleva 5"/>
          <p:cNvSpPr/>
          <p:nvPr/>
        </p:nvSpPr>
        <p:spPr>
          <a:xfrm>
            <a:off x="3910000" y="2186676"/>
            <a:ext cx="4619330" cy="936104"/>
          </a:xfrm>
          <a:prstGeom prst="leftArrow">
            <a:avLst/>
          </a:prstGeom>
          <a:solidFill>
            <a:srgbClr val="0050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MAUNDY THURSDAY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>
            <a:off x="3910000" y="3140968"/>
            <a:ext cx="4619330" cy="936104"/>
          </a:xfrm>
          <a:prstGeom prst="leftArrow">
            <a:avLst/>
          </a:prstGeom>
          <a:solidFill>
            <a:srgbClr val="0050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GOOD FRIDAY</a:t>
            </a:r>
            <a:endParaRPr lang="cs-CZ" dirty="0"/>
          </a:p>
        </p:txBody>
      </p:sp>
      <p:sp>
        <p:nvSpPr>
          <p:cNvPr id="8" name="Šipka doleva 7"/>
          <p:cNvSpPr/>
          <p:nvPr/>
        </p:nvSpPr>
        <p:spPr>
          <a:xfrm>
            <a:off x="3957397" y="4077072"/>
            <a:ext cx="4619330" cy="936104"/>
          </a:xfrm>
          <a:prstGeom prst="leftArrow">
            <a:avLst/>
          </a:prstGeom>
          <a:solidFill>
            <a:srgbClr val="0050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HOLY SATURDAY  </a:t>
            </a:r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>
            <a:off x="3940696" y="5229200"/>
            <a:ext cx="4619330" cy="936104"/>
          </a:xfrm>
          <a:prstGeom prst="leftArrow">
            <a:avLst/>
          </a:prstGeom>
          <a:solidFill>
            <a:srgbClr val="0050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EASTER SUNDAY</a:t>
            </a:r>
            <a:endParaRPr lang="cs-CZ" dirty="0"/>
          </a:p>
        </p:txBody>
      </p:sp>
      <p:pic>
        <p:nvPicPr>
          <p:cNvPr id="1026" name="Picture 2" descr="C:\Users\OEM\AppData\Local\Microsoft\Windows\Temporary Internet Files\Content.IE5\RZBRHLXH\MC9003825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4245"/>
            <a:ext cx="1005069" cy="10050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03648" y="1001372"/>
            <a:ext cx="4215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5024"/>
                </a:solidFill>
              </a:rPr>
              <a:t>CLICK IF YOU WANT TO FIND CORRECT WORDS</a:t>
            </a:r>
            <a:endParaRPr lang="cs-CZ" sz="1000" b="1" dirty="0">
              <a:solidFill>
                <a:srgbClr val="0050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0857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b="0" dirty="0" smtClean="0"/>
              <a:t>Zdroje:</a:t>
            </a:r>
            <a:endParaRPr lang="cs-CZ" sz="16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Klipart Microsoft Office</a:t>
            </a:r>
          </a:p>
          <a:p>
            <a:r>
              <a:rPr lang="cs-CZ" sz="1400"/>
              <a:t>vlastní</a:t>
            </a:r>
          </a:p>
          <a:p>
            <a:pPr marL="182880" indent="0">
              <a:buNone/>
            </a:pPr>
            <a:r>
              <a:rPr lang="cs-CZ" sz="1400" smtClean="0"/>
              <a:t>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80553326"/>
      </p:ext>
    </p:extLst>
  </p:cSld>
  <p:clrMapOvr>
    <a:masterClrMapping/>
  </p:clrMapOvr>
  <p:transition spd="slow"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63</TotalTime>
  <Words>180</Words>
  <Application>Microsoft Office PowerPoint</Application>
  <PresentationFormat>Předvádění na obrazovce (4:3)</PresentationFormat>
  <Paragraphs>70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Carnival</vt:lpstr>
      <vt:lpstr>Prezentace aplikace PowerPoint</vt:lpstr>
      <vt:lpstr>   EASTER ANSWER THE QUESTIONS</vt:lpstr>
      <vt:lpstr>SYMBOLS</vt:lpstr>
      <vt:lpstr>EASTER DAYS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11</cp:revision>
  <dcterms:created xsi:type="dcterms:W3CDTF">2011-09-05T11:31:33Z</dcterms:created>
  <dcterms:modified xsi:type="dcterms:W3CDTF">2011-11-14T21:12:19Z</dcterms:modified>
</cp:coreProperties>
</file>