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5" r:id="rId2"/>
    <p:sldId id="276" r:id="rId3"/>
    <p:sldId id="256" r:id="rId4"/>
    <p:sldId id="257" r:id="rId5"/>
    <p:sldId id="262" r:id="rId6"/>
    <p:sldId id="269" r:id="rId7"/>
    <p:sldId id="263" r:id="rId8"/>
    <p:sldId id="264" r:id="rId9"/>
    <p:sldId id="265" r:id="rId10"/>
    <p:sldId id="268" r:id="rId11"/>
    <p:sldId id="266" r:id="rId12"/>
    <p:sldId id="271" r:id="rId13"/>
    <p:sldId id="272" r:id="rId14"/>
    <p:sldId id="270" r:id="rId15"/>
    <p:sldId id="274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AFCD"/>
    <a:srgbClr val="AFC2D9"/>
    <a:srgbClr val="91ABC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60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7AFC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23167D-12B3-4514-93C1-469D3F5CB25D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EF0A0-7430-4E54-8AAF-19B0B69BEEC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fade thruBlk="1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8410662"/>
              </p:ext>
            </p:extLst>
          </p:nvPr>
        </p:nvGraphicFramePr>
        <p:xfrm>
          <a:off x="323528" y="3645024"/>
          <a:ext cx="8568952" cy="21234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84476"/>
                <a:gridCol w="4284476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 školy: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/>
                        <a:t>Základní škola J. E. Purkyně a Základní umělecká</a:t>
                      </a:r>
                      <a:r>
                        <a:rPr lang="cs-CZ" sz="1800" kern="1200" baseline="0" dirty="0" smtClean="0"/>
                        <a:t> škola Libochovice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Autor: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/>
                        <a:t>Mgr. Markéta Beránková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Název: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smtClean="0"/>
                        <a:t>VY_32_INOVACE_12_M-UHLOPRICKY</a:t>
                      </a:r>
                      <a:endParaRPr lang="cs-CZ" sz="1800" dirty="0">
                        <a:solidFill>
                          <a:sysClr val="windowText" lastClr="000000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Téma: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Úhlopříčky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Číslo projektu: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kern="1200" dirty="0" smtClean="0"/>
                        <a:t>CZ.1.07/1.4.00/212803</a:t>
                      </a:r>
                      <a:endParaRPr lang="cs-CZ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Obrázek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2924944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87" t="31251" r="22187" b="24609"/>
          <a:stretch/>
        </p:blipFill>
        <p:spPr bwMode="auto">
          <a:xfrm>
            <a:off x="467544" y="548680"/>
            <a:ext cx="8155384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4358266"/>
      </p:ext>
    </p:extLst>
  </p:cSld>
  <p:clrMapOvr>
    <a:masterClrMapping/>
  </p:clrMapOvr>
  <p:transition spd="slow"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2664296"/>
          </a:xfrm>
        </p:spPr>
        <p:txBody>
          <a:bodyPr>
            <a:normAutofit/>
          </a:bodyPr>
          <a:lstStyle/>
          <a:p>
            <a:r>
              <a:rPr lang="cs-CZ" sz="10000" dirty="0" err="1" smtClean="0">
                <a:latin typeface="Bauhaus 93" pitchFamily="82" charset="0"/>
              </a:rPr>
              <a:t>Úhloprícky</a:t>
            </a:r>
            <a:endParaRPr lang="cs-CZ" sz="10000" dirty="0">
              <a:latin typeface="Bauhaus 93" pitchFamily="82" charset="0"/>
            </a:endParaRPr>
          </a:p>
        </p:txBody>
      </p:sp>
      <p:pic>
        <p:nvPicPr>
          <p:cNvPr id="6" name="Obrázek 5" descr="Bez názvuer.bmp"/>
          <p:cNvPicPr>
            <a:picLocks noChangeAspect="1"/>
          </p:cNvPicPr>
          <p:nvPr/>
        </p:nvPicPr>
        <p:blipFill>
          <a:blip r:embed="rId2" cstate="print"/>
          <a:srcRect r="22683"/>
          <a:stretch>
            <a:fillRect/>
          </a:stretch>
        </p:blipFill>
        <p:spPr>
          <a:xfrm>
            <a:off x="4572000" y="2276872"/>
            <a:ext cx="648072" cy="1171575"/>
          </a:xfrm>
          <a:prstGeom prst="rect">
            <a:avLst/>
          </a:prstGeom>
        </p:spPr>
      </p:pic>
      <p:pic>
        <p:nvPicPr>
          <p:cNvPr id="7" name="Obrázek 6" descr="Bez názvuer.bmp"/>
          <p:cNvPicPr>
            <a:picLocks noChangeAspect="1"/>
          </p:cNvPicPr>
          <p:nvPr/>
        </p:nvPicPr>
        <p:blipFill>
          <a:blip r:embed="rId2" cstate="print"/>
          <a:srcRect l="17181" r="22683"/>
          <a:stretch>
            <a:fillRect/>
          </a:stretch>
        </p:blipFill>
        <p:spPr>
          <a:xfrm>
            <a:off x="5580112" y="2276872"/>
            <a:ext cx="504056" cy="1171575"/>
          </a:xfrm>
          <a:prstGeom prst="rect">
            <a:avLst/>
          </a:prstGeom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323529" y="332656"/>
            <a:ext cx="8496944" cy="6192688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Pojmenuj geometrické tvary:</a:t>
            </a:r>
          </a:p>
          <a:p>
            <a:endParaRPr lang="cs-CZ" dirty="0" smtClean="0"/>
          </a:p>
          <a:p>
            <a:r>
              <a:rPr lang="cs-CZ" sz="3600" dirty="0" smtClean="0"/>
              <a:t>        X</a:t>
            </a:r>
          </a:p>
          <a:p>
            <a:r>
              <a:rPr lang="cs-CZ" sz="3600" dirty="0" smtClean="0"/>
              <a:t>     </a:t>
            </a:r>
          </a:p>
          <a:p>
            <a:endParaRPr lang="cs-CZ" sz="3600" dirty="0" smtClean="0"/>
          </a:p>
          <a:p>
            <a:endParaRPr lang="cs-CZ" sz="3600" dirty="0"/>
          </a:p>
          <a:p>
            <a:endParaRPr lang="cs-CZ" sz="3600" dirty="0" smtClean="0"/>
          </a:p>
          <a:p>
            <a:endParaRPr lang="cs-CZ" sz="3600" dirty="0"/>
          </a:p>
          <a:p>
            <a:endParaRPr lang="cs-CZ" sz="3600" dirty="0"/>
          </a:p>
        </p:txBody>
      </p:sp>
      <p:cxnSp>
        <p:nvCxnSpPr>
          <p:cNvPr id="7" name="Přímá spojovací čára 6"/>
          <p:cNvCxnSpPr/>
          <p:nvPr/>
        </p:nvCxnSpPr>
        <p:spPr>
          <a:xfrm flipV="1">
            <a:off x="2051720" y="2348880"/>
            <a:ext cx="2592288" cy="64807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4644008" y="2204864"/>
            <a:ext cx="72008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475656" y="1772816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A</a:t>
            </a:r>
            <a:endParaRPr lang="cs-CZ" sz="3200" b="1" dirty="0"/>
          </a:p>
        </p:txBody>
      </p:sp>
      <p:sp>
        <p:nvSpPr>
          <p:cNvPr id="16" name="Obdélník 15"/>
          <p:cNvSpPr/>
          <p:nvPr/>
        </p:nvSpPr>
        <p:spPr>
          <a:xfrm>
            <a:off x="971600" y="4149080"/>
            <a:ext cx="1800200" cy="1728192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TextovéPole 17"/>
          <p:cNvSpPr txBox="1"/>
          <p:nvPr/>
        </p:nvSpPr>
        <p:spPr>
          <a:xfrm>
            <a:off x="539552" y="3645024"/>
            <a:ext cx="280831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rgbClr val="00B050"/>
                </a:solidFill>
              </a:rPr>
              <a:t>N                  M</a:t>
            </a:r>
          </a:p>
          <a:p>
            <a:endParaRPr lang="cs-CZ" sz="3600" dirty="0">
              <a:solidFill>
                <a:srgbClr val="00B050"/>
              </a:solidFill>
            </a:endParaRPr>
          </a:p>
          <a:p>
            <a:endParaRPr lang="cs-CZ" sz="3600" dirty="0" smtClean="0">
              <a:solidFill>
                <a:srgbClr val="00B050"/>
              </a:solidFill>
            </a:endParaRPr>
          </a:p>
          <a:p>
            <a:endParaRPr lang="cs-CZ" sz="3600" dirty="0">
              <a:solidFill>
                <a:srgbClr val="00B050"/>
              </a:solidFill>
            </a:endParaRPr>
          </a:p>
          <a:p>
            <a:r>
              <a:rPr lang="cs-CZ" sz="3600" dirty="0" smtClean="0">
                <a:solidFill>
                  <a:srgbClr val="00B050"/>
                </a:solidFill>
              </a:rPr>
              <a:t>K                   L</a:t>
            </a:r>
            <a:endParaRPr lang="cs-CZ" sz="3600" dirty="0">
              <a:solidFill>
                <a:srgbClr val="00B050"/>
              </a:solidFill>
            </a:endParaRPr>
          </a:p>
        </p:txBody>
      </p:sp>
      <p:cxnSp>
        <p:nvCxnSpPr>
          <p:cNvPr id="26" name="Přímá spojovací čára 25"/>
          <p:cNvCxnSpPr/>
          <p:nvPr/>
        </p:nvCxnSpPr>
        <p:spPr>
          <a:xfrm>
            <a:off x="1979712" y="2852936"/>
            <a:ext cx="144016" cy="288032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1907704" y="2016130"/>
            <a:ext cx="324036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dirty="0" smtClean="0"/>
          </a:p>
          <a:p>
            <a:r>
              <a:rPr lang="cs-CZ" sz="4000" dirty="0" smtClean="0"/>
              <a:t>                        </a:t>
            </a:r>
            <a:r>
              <a:rPr lang="cs-CZ" sz="4000" dirty="0" smtClean="0">
                <a:solidFill>
                  <a:srgbClr val="FF0000"/>
                </a:solidFill>
              </a:rPr>
              <a:t>C</a:t>
            </a:r>
            <a:r>
              <a:rPr lang="cs-CZ" sz="4000" dirty="0" smtClean="0"/>
              <a:t>                       </a:t>
            </a:r>
            <a:endParaRPr lang="cs-CZ" sz="4000" dirty="0"/>
          </a:p>
          <a:p>
            <a:endParaRPr lang="cs-CZ" sz="800" dirty="0" smtClean="0"/>
          </a:p>
          <a:p>
            <a:r>
              <a:rPr lang="cs-CZ" sz="4000" dirty="0" smtClean="0">
                <a:solidFill>
                  <a:srgbClr val="FF0000"/>
                </a:solidFill>
              </a:rPr>
              <a:t>B</a:t>
            </a:r>
          </a:p>
          <a:p>
            <a:r>
              <a:rPr lang="cs-CZ" dirty="0" smtClean="0"/>
              <a:t>                                                    </a:t>
            </a:r>
            <a:endParaRPr lang="cs-CZ" dirty="0"/>
          </a:p>
          <a:p>
            <a:endParaRPr lang="cs-CZ" dirty="0"/>
          </a:p>
        </p:txBody>
      </p:sp>
      <p:sp>
        <p:nvSpPr>
          <p:cNvPr id="28" name="Obdélník 27"/>
          <p:cNvSpPr/>
          <p:nvPr/>
        </p:nvSpPr>
        <p:spPr>
          <a:xfrm>
            <a:off x="4427984" y="4221088"/>
            <a:ext cx="4032448" cy="1584176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3995936" y="3645024"/>
            <a:ext cx="5148064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R                                    Q</a:t>
            </a:r>
          </a:p>
          <a:p>
            <a:endParaRPr lang="cs-CZ" sz="4000" dirty="0">
              <a:solidFill>
                <a:srgbClr val="0070C0"/>
              </a:solidFill>
            </a:endParaRPr>
          </a:p>
          <a:p>
            <a:endParaRPr lang="cs-CZ" sz="4000" dirty="0" smtClean="0">
              <a:solidFill>
                <a:srgbClr val="0070C0"/>
              </a:solidFill>
            </a:endParaRPr>
          </a:p>
          <a:p>
            <a:endParaRPr lang="cs-CZ" sz="1600" dirty="0">
              <a:solidFill>
                <a:srgbClr val="0070C0"/>
              </a:solidFill>
            </a:endParaRPr>
          </a:p>
          <a:p>
            <a:r>
              <a:rPr lang="cs-CZ" sz="4000" dirty="0" smtClean="0">
                <a:solidFill>
                  <a:srgbClr val="0070C0"/>
                </a:solidFill>
              </a:rPr>
              <a:t>O                                    P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31" name="Rovnoramenný trojúhelník 30"/>
          <p:cNvSpPr/>
          <p:nvPr/>
        </p:nvSpPr>
        <p:spPr>
          <a:xfrm>
            <a:off x="6228184" y="2132856"/>
            <a:ext cx="1944216" cy="1368152"/>
          </a:xfrm>
          <a:prstGeom prst="triangl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TextovéPole 31"/>
          <p:cNvSpPr txBox="1"/>
          <p:nvPr/>
        </p:nvSpPr>
        <p:spPr>
          <a:xfrm>
            <a:off x="5724128" y="1484784"/>
            <a:ext cx="309634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FFFF00"/>
                </a:solidFill>
              </a:rPr>
              <a:t>           F    </a:t>
            </a:r>
          </a:p>
          <a:p>
            <a:endParaRPr lang="cs-CZ" sz="4000" dirty="0">
              <a:solidFill>
                <a:srgbClr val="FFFF00"/>
              </a:solidFill>
            </a:endParaRPr>
          </a:p>
          <a:p>
            <a:endParaRPr lang="cs-CZ" sz="4000" dirty="0" smtClean="0">
              <a:solidFill>
                <a:srgbClr val="FFFF00"/>
              </a:solidFill>
            </a:endParaRPr>
          </a:p>
          <a:p>
            <a:r>
              <a:rPr lang="cs-CZ" sz="4000" dirty="0" smtClean="0">
                <a:solidFill>
                  <a:srgbClr val="FFFF00"/>
                </a:solidFill>
              </a:rPr>
              <a:t>D                    E</a:t>
            </a:r>
            <a:endParaRPr lang="cs-CZ" sz="4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/>
          <a:lstStyle/>
          <a:p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Elipsa 2"/>
          <p:cNvSpPr/>
          <p:nvPr/>
        </p:nvSpPr>
        <p:spPr>
          <a:xfrm>
            <a:off x="899592" y="980728"/>
            <a:ext cx="2880320" cy="2880320"/>
          </a:xfrm>
          <a:prstGeom prst="ellipse">
            <a:avLst/>
          </a:prstGeom>
          <a:noFill/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2123728" y="1988840"/>
            <a:ext cx="2448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>
                <a:solidFill>
                  <a:srgbClr val="FFC000"/>
                </a:solidFill>
              </a:rPr>
              <a:t>x</a:t>
            </a:r>
            <a:r>
              <a:rPr lang="cs-CZ" sz="4000" dirty="0" smtClean="0">
                <a:solidFill>
                  <a:srgbClr val="FFC000"/>
                </a:solidFill>
              </a:rPr>
              <a:t> S          k</a:t>
            </a:r>
            <a:endParaRPr lang="cs-CZ" sz="4000" dirty="0">
              <a:solidFill>
                <a:srgbClr val="FFC000"/>
              </a:solidFill>
            </a:endParaRPr>
          </a:p>
        </p:txBody>
      </p:sp>
      <p:cxnSp>
        <p:nvCxnSpPr>
          <p:cNvPr id="7" name="Přímá spojovací čára 6"/>
          <p:cNvCxnSpPr/>
          <p:nvPr/>
        </p:nvCxnSpPr>
        <p:spPr>
          <a:xfrm flipV="1">
            <a:off x="2051720" y="3717032"/>
            <a:ext cx="5976664" cy="1296144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3203848" y="4581128"/>
            <a:ext cx="0" cy="288032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3707904" y="4437112"/>
            <a:ext cx="0" cy="432048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5796136" y="3933056"/>
            <a:ext cx="0" cy="432048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2843808" y="3645024"/>
            <a:ext cx="604867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B0F0"/>
                </a:solidFill>
              </a:rPr>
              <a:t>                                          p</a:t>
            </a:r>
          </a:p>
          <a:p>
            <a:endParaRPr lang="cs-CZ" sz="800" dirty="0" smtClean="0">
              <a:solidFill>
                <a:srgbClr val="00B0F0"/>
              </a:solidFill>
            </a:endParaRPr>
          </a:p>
          <a:p>
            <a:r>
              <a:rPr lang="cs-CZ" sz="4000" dirty="0" smtClean="0">
                <a:solidFill>
                  <a:srgbClr val="00B0F0"/>
                </a:solidFill>
              </a:rPr>
              <a:t>                         X</a:t>
            </a:r>
            <a:endParaRPr lang="cs-CZ" sz="4000" dirty="0">
              <a:solidFill>
                <a:srgbClr val="00B0F0"/>
              </a:solidFill>
            </a:endParaRPr>
          </a:p>
          <a:p>
            <a:r>
              <a:rPr lang="cs-CZ" sz="4000" dirty="0" smtClean="0">
                <a:solidFill>
                  <a:srgbClr val="00B0F0"/>
                </a:solidFill>
              </a:rPr>
              <a:t>Y    V</a:t>
            </a:r>
          </a:p>
          <a:p>
            <a:endParaRPr lang="cs-CZ" sz="4000" dirty="0">
              <a:solidFill>
                <a:srgbClr val="00B0F0"/>
              </a:solidFill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 flipV="1">
            <a:off x="5076056" y="620688"/>
            <a:ext cx="1296144" cy="2016224"/>
          </a:xfrm>
          <a:prstGeom prst="line">
            <a:avLst/>
          </a:prstGeom>
          <a:ln w="28575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 flipV="1">
            <a:off x="5076056" y="1628800"/>
            <a:ext cx="3240360" cy="1008112"/>
          </a:xfrm>
          <a:prstGeom prst="line">
            <a:avLst/>
          </a:prstGeom>
          <a:ln w="38100"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7020272" y="1700808"/>
            <a:ext cx="144016" cy="432048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čára 21"/>
          <p:cNvCxnSpPr/>
          <p:nvPr/>
        </p:nvCxnSpPr>
        <p:spPr>
          <a:xfrm>
            <a:off x="5868144" y="980728"/>
            <a:ext cx="360040" cy="144016"/>
          </a:xfrm>
          <a:prstGeom prst="line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ovéPole 22"/>
          <p:cNvSpPr txBox="1"/>
          <p:nvPr/>
        </p:nvSpPr>
        <p:spPr>
          <a:xfrm>
            <a:off x="4932040" y="764704"/>
            <a:ext cx="288032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50000"/>
                  </a:schemeClr>
                </a:solidFill>
              </a:rPr>
              <a:t>   </a:t>
            </a:r>
            <a:r>
              <a:rPr lang="cs-CZ" sz="4000" dirty="0" smtClean="0">
                <a:solidFill>
                  <a:schemeClr val="tx1">
                    <a:lumMod val="50000"/>
                  </a:schemeClr>
                </a:solidFill>
              </a:rPr>
              <a:t>   V</a:t>
            </a:r>
          </a:p>
          <a:p>
            <a:endParaRPr lang="cs-CZ" sz="4000" dirty="0" smtClean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cs-CZ" sz="4000" dirty="0">
                <a:solidFill>
                  <a:schemeClr val="tx1">
                    <a:lumMod val="50000"/>
                  </a:schemeClr>
                </a:solidFill>
              </a:rPr>
              <a:t> </a:t>
            </a:r>
            <a:r>
              <a:rPr lang="cs-CZ" sz="4000" dirty="0" smtClean="0">
                <a:solidFill>
                  <a:schemeClr val="tx1">
                    <a:lumMod val="50000"/>
                  </a:schemeClr>
                </a:solidFill>
              </a:rPr>
              <a:t>                  T</a:t>
            </a:r>
            <a:endParaRPr lang="cs-CZ" sz="4000" dirty="0">
              <a:solidFill>
                <a:schemeClr val="tx1">
                  <a:lumMod val="50000"/>
                </a:schemeClr>
              </a:solidFill>
            </a:endParaRPr>
          </a:p>
          <a:p>
            <a:r>
              <a:rPr lang="cs-CZ" sz="4000" dirty="0" smtClean="0">
                <a:solidFill>
                  <a:schemeClr val="tx1">
                    <a:lumMod val="50000"/>
                  </a:schemeClr>
                </a:solidFill>
              </a:rPr>
              <a:t>Z</a:t>
            </a:r>
          </a:p>
          <a:p>
            <a:endParaRPr lang="cs-CZ" sz="4000" dirty="0"/>
          </a:p>
          <a:p>
            <a:endParaRPr lang="cs-CZ" dirty="0"/>
          </a:p>
        </p:txBody>
      </p:sp>
      <p:sp>
        <p:nvSpPr>
          <p:cNvPr id="24" name="Oblouk 23"/>
          <p:cNvSpPr/>
          <p:nvPr/>
        </p:nvSpPr>
        <p:spPr>
          <a:xfrm>
            <a:off x="5220072" y="1772816"/>
            <a:ext cx="792088" cy="1152128"/>
          </a:xfrm>
          <a:prstGeom prst="arc">
            <a:avLst/>
          </a:prstGeom>
          <a:ln>
            <a:solidFill>
              <a:schemeClr val="tx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908721"/>
            <a:ext cx="7772400" cy="5472608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Slyšeli jste někdy slovo </a:t>
            </a:r>
            <a:r>
              <a:rPr lang="cs-CZ" sz="5400" i="1" dirty="0" smtClean="0"/>
              <a:t>úhlopříčka</a:t>
            </a:r>
            <a:r>
              <a:rPr lang="cs-CZ" sz="5400" dirty="0" smtClean="0"/>
              <a:t>?</a:t>
            </a:r>
          </a:p>
          <a:p>
            <a:pPr algn="ctr"/>
            <a:endParaRPr lang="cs-CZ" sz="5400" dirty="0"/>
          </a:p>
          <a:p>
            <a:pPr algn="ctr"/>
            <a:endParaRPr lang="cs-CZ" sz="5400" dirty="0" smtClean="0"/>
          </a:p>
          <a:p>
            <a:pPr algn="ctr"/>
            <a:endParaRPr lang="cs-CZ" sz="54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Narýsujte čtverec </a:t>
            </a:r>
            <a:r>
              <a:rPr lang="cs-CZ" sz="5400" i="1" dirty="0" smtClean="0"/>
              <a:t>EFGH </a:t>
            </a:r>
            <a:r>
              <a:rPr lang="cs-CZ" sz="5400" dirty="0" smtClean="0"/>
              <a:t>se stranou IEPI = 4 cm.</a:t>
            </a:r>
          </a:p>
          <a:p>
            <a:endParaRPr lang="cs-CZ" sz="5400" i="1" dirty="0" smtClean="0"/>
          </a:p>
          <a:p>
            <a:endParaRPr lang="cs-CZ" sz="5400" i="1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2267744" y="5229200"/>
            <a:ext cx="410445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6372200" y="1196752"/>
            <a:ext cx="0" cy="40324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2267744" y="1196752"/>
            <a:ext cx="410445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267744" y="1196752"/>
            <a:ext cx="0" cy="40324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835696" y="5301208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                                     F</a:t>
            </a:r>
            <a:endParaRPr lang="cs-CZ" sz="4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404664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H                                     G</a:t>
            </a:r>
            <a:endParaRPr lang="cs-CZ" sz="4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  <p:bldP spid="16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Spojte protější vrcholy, změřte úhlopříčky.</a:t>
            </a:r>
          </a:p>
          <a:p>
            <a:pPr algn="ctr"/>
            <a:endParaRPr lang="cs-CZ" sz="5400" dirty="0" smtClean="0"/>
          </a:p>
          <a:p>
            <a:pPr algn="ctr"/>
            <a:r>
              <a:rPr lang="cs-CZ" sz="5400" dirty="0" smtClean="0"/>
              <a:t>IEGI = IFHI = </a:t>
            </a:r>
            <a:r>
              <a:rPr lang="cs-CZ" sz="5400" i="1" dirty="0" smtClean="0"/>
              <a:t>ÚHLOPŘÍČKY</a:t>
            </a:r>
            <a:endParaRPr lang="cs-CZ" sz="5400" i="1" dirty="0"/>
          </a:p>
          <a:p>
            <a:endParaRPr lang="cs-CZ" sz="5400" dirty="0" smtClean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2267744" y="5229200"/>
            <a:ext cx="410445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6372200" y="1196752"/>
            <a:ext cx="0" cy="40324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Přímá spojovací čára 10"/>
          <p:cNvCxnSpPr/>
          <p:nvPr/>
        </p:nvCxnSpPr>
        <p:spPr>
          <a:xfrm>
            <a:off x="2267744" y="1196752"/>
            <a:ext cx="4104456" cy="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2267744" y="1196752"/>
            <a:ext cx="0" cy="403244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835696" y="5301208"/>
            <a:ext cx="49685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E                                     F</a:t>
            </a:r>
            <a:endParaRPr lang="cs-CZ" sz="4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31640" y="404664"/>
            <a:ext cx="5976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    H                                     G</a:t>
            </a:r>
            <a:endParaRPr lang="cs-CZ" sz="4000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2267744" y="1196752"/>
            <a:ext cx="4104456" cy="4032448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čára 16"/>
          <p:cNvCxnSpPr/>
          <p:nvPr/>
        </p:nvCxnSpPr>
        <p:spPr>
          <a:xfrm flipV="1">
            <a:off x="2267744" y="1196752"/>
            <a:ext cx="4104456" cy="4032448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uild="allAtOnce"/>
      <p:bldP spid="16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Narýsujte obdélník </a:t>
            </a:r>
            <a:r>
              <a:rPr lang="cs-CZ" sz="5400" i="1" dirty="0" smtClean="0"/>
              <a:t>KLMN</a:t>
            </a:r>
            <a:r>
              <a:rPr lang="cs-CZ" sz="5400" dirty="0" smtClean="0"/>
              <a:t> se stranami IKLI = 6 cm a ILMI = 3 cm.</a:t>
            </a:r>
          </a:p>
          <a:p>
            <a:pPr algn="ctr"/>
            <a:endParaRPr lang="cs-CZ" sz="54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763688" y="5229200"/>
            <a:ext cx="5400600" cy="0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763688" y="2852936"/>
            <a:ext cx="5400600" cy="0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V="1">
            <a:off x="1763688" y="2852936"/>
            <a:ext cx="0" cy="2376264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7164288" y="2852936"/>
            <a:ext cx="0" cy="2376264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187624" y="5301208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</a:t>
            </a:r>
            <a:r>
              <a:rPr lang="cs-CZ" sz="4000" dirty="0" smtClean="0">
                <a:solidFill>
                  <a:schemeClr val="bg1"/>
                </a:solidFill>
              </a:rPr>
              <a:t>K                                                L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2060848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N                                              M</a:t>
            </a:r>
            <a:endParaRPr lang="cs-CZ" sz="4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2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/>
          <a:lstStyle/>
          <a:p>
            <a:endParaRPr lang="cs-CZ" dirty="0"/>
          </a:p>
        </p:txBody>
      </p:sp>
      <p:cxnSp>
        <p:nvCxnSpPr>
          <p:cNvPr id="4" name="Přímá spojovací čára 3"/>
          <p:cNvCxnSpPr/>
          <p:nvPr/>
        </p:nvCxnSpPr>
        <p:spPr>
          <a:xfrm>
            <a:off x="1763688" y="5229200"/>
            <a:ext cx="5400600" cy="0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1763688" y="2852936"/>
            <a:ext cx="5400600" cy="0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 flipV="1">
            <a:off x="1763688" y="2852936"/>
            <a:ext cx="0" cy="2376264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7164288" y="2852936"/>
            <a:ext cx="0" cy="2376264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1187624" y="5301208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</a:t>
            </a:r>
            <a:r>
              <a:rPr lang="cs-CZ" sz="4000" dirty="0" smtClean="0">
                <a:solidFill>
                  <a:schemeClr val="bg1"/>
                </a:solidFill>
              </a:rPr>
              <a:t>K                                                L</a:t>
            </a:r>
            <a:endParaRPr lang="cs-CZ" sz="4000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403648" y="2060848"/>
            <a:ext cx="64807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chemeClr val="bg1"/>
                </a:solidFill>
              </a:rPr>
              <a:t>N                                              M</a:t>
            </a:r>
            <a:endParaRPr lang="cs-CZ" sz="4000" dirty="0">
              <a:solidFill>
                <a:schemeClr val="bg1"/>
              </a:solidFill>
            </a:endParaRPr>
          </a:p>
        </p:txBody>
      </p:sp>
      <p:cxnSp>
        <p:nvCxnSpPr>
          <p:cNvPr id="13" name="Přímá spojovací čára 12"/>
          <p:cNvCxnSpPr/>
          <p:nvPr/>
        </p:nvCxnSpPr>
        <p:spPr>
          <a:xfrm flipH="1" flipV="1">
            <a:off x="1763688" y="2852936"/>
            <a:ext cx="5400600" cy="2376264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čára 14"/>
          <p:cNvCxnSpPr/>
          <p:nvPr/>
        </p:nvCxnSpPr>
        <p:spPr>
          <a:xfrm flipV="1">
            <a:off x="1763688" y="2852936"/>
            <a:ext cx="5400600" cy="2376264"/>
          </a:xfrm>
          <a:prstGeom prst="line">
            <a:avLst/>
          </a:prstGeom>
          <a:ln w="38100">
            <a:solidFill>
              <a:schemeClr val="bg1">
                <a:lumMod val="95000"/>
                <a:lumOff val="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allAtOnce"/>
      <p:bldP spid="12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611560" y="764705"/>
            <a:ext cx="7992887" cy="5184576"/>
          </a:xfrm>
        </p:spPr>
        <p:txBody>
          <a:bodyPr>
            <a:normAutofit fontScale="85000" lnSpcReduction="20000"/>
          </a:bodyPr>
          <a:lstStyle/>
          <a:p>
            <a:pPr algn="ctr"/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Pamatujte si:</a:t>
            </a:r>
          </a:p>
          <a:p>
            <a:pPr algn="ctr"/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Úhlopříčky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čtverce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jsou na sebe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kolmé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, 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mají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stejnou velikost 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půlí se navzájem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</a:p>
          <a:p>
            <a:endParaRPr lang="cs-CZ" sz="5400" b="1" dirty="0">
              <a:solidFill>
                <a:schemeClr val="accent2">
                  <a:lumMod val="75000"/>
                </a:schemeClr>
              </a:solidFill>
            </a:endParaRPr>
          </a:p>
          <a:p>
            <a:pPr algn="ctr"/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Úhlopříčky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obdélníku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mají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stejnou velikost 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a</a:t>
            </a:r>
            <a:r>
              <a:rPr lang="cs-CZ" sz="5400" b="1" dirty="0" smtClean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cs-CZ" sz="5400" b="1" i="1" dirty="0" smtClean="0">
                <a:solidFill>
                  <a:schemeClr val="accent2">
                    <a:lumMod val="75000"/>
                  </a:schemeClr>
                </a:solidFill>
              </a:rPr>
              <a:t>půlí se navzájem</a:t>
            </a:r>
            <a:r>
              <a:rPr lang="cs-CZ" sz="5400" dirty="0" smtClean="0">
                <a:solidFill>
                  <a:schemeClr val="accent2">
                    <a:lumMod val="75000"/>
                  </a:schemeClr>
                </a:solidFill>
              </a:rPr>
              <a:t>.</a:t>
            </a:r>
            <a:endParaRPr lang="cs-CZ" sz="5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>
          <a:xfrm>
            <a:off x="722313" y="764705"/>
            <a:ext cx="7772400" cy="5184576"/>
          </a:xfrm>
        </p:spPr>
        <p:txBody>
          <a:bodyPr>
            <a:normAutofit/>
          </a:bodyPr>
          <a:lstStyle/>
          <a:p>
            <a:pPr algn="ctr"/>
            <a:r>
              <a:rPr lang="cs-CZ" sz="5400" dirty="0" smtClean="0"/>
              <a:t>Úhlopříčka čtverce </a:t>
            </a:r>
            <a:r>
              <a:rPr lang="cs-CZ" sz="5400" i="1" dirty="0" smtClean="0"/>
              <a:t>ABCD</a:t>
            </a:r>
            <a:r>
              <a:rPr lang="cs-CZ" sz="5400" dirty="0" smtClean="0"/>
              <a:t> měří 4 cm. Narýsuj tento čtverec.</a:t>
            </a:r>
          </a:p>
          <a:p>
            <a:pPr algn="ctr"/>
            <a:endParaRPr lang="cs-CZ" sz="5400" dirty="0"/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Foundry</Template>
  <TotalTime>548</TotalTime>
  <Words>172</Words>
  <Application>Microsoft Office PowerPoint</Application>
  <PresentationFormat>Předvádění na obrazovce (4:3)</PresentationFormat>
  <Paragraphs>67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Prezentace aplikace PowerPoint</vt:lpstr>
      <vt:lpstr>Prezentace aplikace PowerPoint</vt:lpstr>
      <vt:lpstr>Úhloprícky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OEM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Operator</cp:lastModifiedBy>
  <cp:revision>42</cp:revision>
  <dcterms:created xsi:type="dcterms:W3CDTF">2011-10-01T07:56:17Z</dcterms:created>
  <dcterms:modified xsi:type="dcterms:W3CDTF">2012-03-16T13:52:17Z</dcterms:modified>
</cp:coreProperties>
</file>