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60" r:id="rId5"/>
    <p:sldId id="258" r:id="rId6"/>
    <p:sldId id="265" r:id="rId7"/>
    <p:sldId id="259" r:id="rId8"/>
    <p:sldId id="266" r:id="rId9"/>
    <p:sldId id="261" r:id="rId10"/>
    <p:sldId id="262" r:id="rId11"/>
    <p:sldId id="263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06" autoAdjust="0"/>
    <p:restoredTop sz="94649" autoAdjust="0"/>
  </p:normalViewPr>
  <p:slideViewPr>
    <p:cSldViewPr>
      <p:cViewPr>
        <p:scale>
          <a:sx n="66" d="100"/>
          <a:sy n="66" d="100"/>
        </p:scale>
        <p:origin x="-1494" y="-9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7182FF-0EC7-4F7D-98F3-425D7ECA9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1A772B-42FA-4CD9-BB39-8907CE647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97749C-8274-457A-8C58-B5C38DF18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CC918-5E4A-4F49-9066-4141B01CB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D034B3-03A8-4355-A648-E91B957B9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A78F91-5AC6-4E91-B176-31F21F5F0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EB4E19-1E19-41CA-89A0-5D677AE65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EB50C-F71C-4F49-AACC-D52E67B41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5F82F-B999-40BF-8100-F60F5ABFD4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BBEC18-873F-4CD6-A587-B2C80B932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0463A-3C05-4BBD-9FC7-991DFEAF85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3FF995-196C-4B41-94A7-FE656E872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BD4E194-A839-4368-9DCD-04A8F7329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jepapirnictvi.cz/inshop/catalogue/products/thumbs/104634.jpg" TargetMode="External"/><Relationship Id="rId2" Type="http://schemas.openxmlformats.org/officeDocument/2006/relationships/hyperlink" Target="http://img696.imageshack.us/img696/61/iletkink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u="sng"/>
              <a:t>Základní škola T. G. Masaryka a Mateřská škola Poříčany, okr. Kolín</a:t>
            </a:r>
          </a:p>
        </p:txBody>
      </p:sp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VY_32_INOVACE_M_03 Měření úhlů</a:t>
            </a:r>
          </a:p>
          <a:p>
            <a:endParaRPr lang="cs-CZ"/>
          </a:p>
        </p:txBody>
      </p:sp>
      <p:sp>
        <p:nvSpPr>
          <p:cNvPr id="2052" name="TextovéPole 3"/>
          <p:cNvSpPr txBox="1">
            <a:spLocks noChangeArrowheads="1"/>
          </p:cNvSpPr>
          <p:nvPr/>
        </p:nvSpPr>
        <p:spPr bwMode="auto">
          <a:xfrm>
            <a:off x="5076825" y="4941888"/>
            <a:ext cx="36718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Zpracovala:</a:t>
            </a:r>
          </a:p>
          <a:p>
            <a:r>
              <a:rPr lang="cs-CZ"/>
              <a:t>Mgr. Květoslava Štikovcová</a:t>
            </a:r>
          </a:p>
        </p:txBody>
      </p:sp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Číslo projektu: CZ.1.07/1.4.00/21.3085</a:t>
            </a:r>
          </a:p>
        </p:txBody>
      </p:sp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168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</a:t>
            </a:r>
          </a:p>
          <a:p>
            <a:r>
              <a:rPr lang="cs-CZ"/>
              <a:t>6. třída, matematika, geometrie, úhloměr, měření úhlů</a:t>
            </a:r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5733256"/>
            <a:ext cx="2828920" cy="61118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5" descr="uhlomě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2256880">
            <a:off x="-252413" y="476250"/>
            <a:ext cx="5040313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750" y="3716338"/>
            <a:ext cx="4318000" cy="1470025"/>
          </a:xfrm>
        </p:spPr>
        <p:txBody>
          <a:bodyPr/>
          <a:lstStyle/>
          <a:p>
            <a:pPr eaLnBrk="1" hangingPunct="1"/>
            <a:r>
              <a:rPr lang="cs-CZ" smtClean="0"/>
              <a:t>Měření úhlů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19250" y="4868863"/>
            <a:ext cx="6400800" cy="766762"/>
          </a:xfrm>
        </p:spPr>
        <p:txBody>
          <a:bodyPr/>
          <a:lstStyle/>
          <a:p>
            <a:pPr eaLnBrk="1" hangingPunct="1"/>
            <a:r>
              <a:rPr lang="cs-CZ" smtClean="0"/>
              <a:t>Zpracovala Mgr. Štikovcová</a:t>
            </a:r>
          </a:p>
        </p:txBody>
      </p:sp>
      <p:pic>
        <p:nvPicPr>
          <p:cNvPr id="3077" name="Picture 4" descr="uhlomer 74627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5" y="333375"/>
            <a:ext cx="4681538" cy="466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34925" y="3789363"/>
            <a:ext cx="898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Obr. 1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8137525" y="3860800"/>
            <a:ext cx="8985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Obr. 2</a:t>
            </a:r>
          </a:p>
        </p:txBody>
      </p:sp>
      <p:sp>
        <p:nvSpPr>
          <p:cNvPr id="3080" name="AutoShape 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81" name="TextovéPole 5"/>
          <p:cNvSpPr txBox="1">
            <a:spLocks noChangeArrowheads="1"/>
          </p:cNvSpPr>
          <p:nvPr/>
        </p:nvSpPr>
        <p:spPr bwMode="auto">
          <a:xfrm>
            <a:off x="5614988" y="0"/>
            <a:ext cx="35290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VY_32_INOVACE_M_03</a:t>
            </a:r>
          </a:p>
        </p:txBody>
      </p:sp>
      <p:pic>
        <p:nvPicPr>
          <p:cNvPr id="3082" name="Picture 9" descr="K:\učitel\DUM\LOGO-P~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8538" y="5516563"/>
            <a:ext cx="4391025" cy="112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8" name="Picture 16" descr="uhel1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1682750" y="2517775"/>
            <a:ext cx="4032250" cy="2519363"/>
          </a:xfrm>
          <a:noFill/>
        </p:spPr>
      </p:pic>
      <p:grpSp>
        <p:nvGrpSpPr>
          <p:cNvPr id="4099" name="Group 15"/>
          <p:cNvGrpSpPr>
            <a:grpSpLocks/>
          </p:cNvGrpSpPr>
          <p:nvPr/>
        </p:nvGrpSpPr>
        <p:grpSpPr bwMode="auto">
          <a:xfrm>
            <a:off x="2122488" y="2635250"/>
            <a:ext cx="2520950" cy="2089150"/>
            <a:chOff x="1337" y="1660"/>
            <a:chExt cx="1588" cy="1316"/>
          </a:xfrm>
        </p:grpSpPr>
        <p:sp>
          <p:nvSpPr>
            <p:cNvPr id="4126" name="Line 6"/>
            <p:cNvSpPr>
              <a:spLocks noChangeShapeType="1"/>
            </p:cNvSpPr>
            <p:nvPr/>
          </p:nvSpPr>
          <p:spPr bwMode="auto">
            <a:xfrm>
              <a:off x="1337" y="2976"/>
              <a:ext cx="158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7" name="Line 7"/>
            <p:cNvSpPr>
              <a:spLocks noChangeShapeType="1"/>
            </p:cNvSpPr>
            <p:nvPr/>
          </p:nvSpPr>
          <p:spPr bwMode="auto">
            <a:xfrm flipV="1">
              <a:off x="1337" y="1660"/>
              <a:ext cx="953" cy="131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8" name="Arc 8"/>
            <p:cNvSpPr>
              <a:spLocks/>
            </p:cNvSpPr>
            <p:nvPr/>
          </p:nvSpPr>
          <p:spPr bwMode="auto">
            <a:xfrm>
              <a:off x="1473" y="2792"/>
              <a:ext cx="153" cy="184"/>
            </a:xfrm>
            <a:custGeom>
              <a:avLst/>
              <a:gdLst>
                <a:gd name="T0" fmla="*/ 0 w 25333"/>
                <a:gd name="T1" fmla="*/ 0 h 21600"/>
                <a:gd name="T2" fmla="*/ 0 w 25333"/>
                <a:gd name="T3" fmla="*/ 0 h 21600"/>
                <a:gd name="T4" fmla="*/ 0 w 25333"/>
                <a:gd name="T5" fmla="*/ 0 h 21600"/>
                <a:gd name="T6" fmla="*/ 0 60000 65536"/>
                <a:gd name="T7" fmla="*/ 0 60000 65536"/>
                <a:gd name="T8" fmla="*/ 0 60000 65536"/>
                <a:gd name="T9" fmla="*/ 0 w 25333"/>
                <a:gd name="T10" fmla="*/ 0 h 21600"/>
                <a:gd name="T11" fmla="*/ 25333 w 25333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333" h="21600" fill="none" extrusionOk="0">
                  <a:moveTo>
                    <a:pt x="-1" y="337"/>
                  </a:moveTo>
                  <a:cubicBezTo>
                    <a:pt x="1256" y="113"/>
                    <a:pt x="2529" y="-1"/>
                    <a:pt x="3806" y="0"/>
                  </a:cubicBezTo>
                  <a:cubicBezTo>
                    <a:pt x="15049" y="0"/>
                    <a:pt x="24412" y="8624"/>
                    <a:pt x="25333" y="19829"/>
                  </a:cubicBezTo>
                </a:path>
                <a:path w="25333" h="21600" stroke="0" extrusionOk="0">
                  <a:moveTo>
                    <a:pt x="-1" y="337"/>
                  </a:moveTo>
                  <a:cubicBezTo>
                    <a:pt x="1256" y="113"/>
                    <a:pt x="2529" y="-1"/>
                    <a:pt x="3806" y="0"/>
                  </a:cubicBezTo>
                  <a:cubicBezTo>
                    <a:pt x="15049" y="0"/>
                    <a:pt x="24412" y="8624"/>
                    <a:pt x="25333" y="19829"/>
                  </a:cubicBezTo>
                  <a:lnTo>
                    <a:pt x="3806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10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měříme úhly?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Změř velikost úhlu </a:t>
            </a:r>
            <a:r>
              <a:rPr lang="cs-CZ" sz="2800" smtClean="0">
                <a:sym typeface="Symbol" pitchFamily="18" charset="2"/>
              </a:rPr>
              <a:t>:</a:t>
            </a:r>
          </a:p>
        </p:txBody>
      </p:sp>
      <p:pic>
        <p:nvPicPr>
          <p:cNvPr id="6" name="Picture 4" descr="uhlomer 746278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08063" y="3619500"/>
            <a:ext cx="2195512" cy="2185988"/>
          </a:xfrm>
          <a:noFill/>
        </p:spPr>
      </p:pic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4427538" y="1628775"/>
            <a:ext cx="47164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1) Uvědomíme si, co zadaný úhel představuje?</a:t>
            </a:r>
          </a:p>
        </p:txBody>
      </p:sp>
      <p:sp>
        <p:nvSpPr>
          <p:cNvPr id="3083" name="Rectangle 11"/>
          <p:cNvSpPr>
            <a:spLocks noChangeArrowheads="1"/>
          </p:cNvSpPr>
          <p:nvPr/>
        </p:nvSpPr>
        <p:spPr bwMode="auto">
          <a:xfrm>
            <a:off x="478790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přímku</a:t>
            </a:r>
          </a:p>
        </p:txBody>
      </p:sp>
      <p:sp>
        <p:nvSpPr>
          <p:cNvPr id="3084" name="Rectangle 12"/>
          <p:cNvSpPr>
            <a:spLocks noChangeArrowheads="1"/>
          </p:cNvSpPr>
          <p:nvPr/>
        </p:nvSpPr>
        <p:spPr bwMode="auto">
          <a:xfrm>
            <a:off x="6156325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oblouk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752475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část roviny</a:t>
            </a:r>
          </a:p>
        </p:txBody>
      </p:sp>
      <p:sp>
        <p:nvSpPr>
          <p:cNvPr id="3090" name="Text Box 18"/>
          <p:cNvSpPr txBox="1">
            <a:spLocks noChangeArrowheads="1"/>
          </p:cNvSpPr>
          <p:nvPr/>
        </p:nvSpPr>
        <p:spPr bwMode="auto">
          <a:xfrm>
            <a:off x="4464050" y="2420938"/>
            <a:ext cx="47164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2) O jaký typ úhlu se jedná?</a:t>
            </a:r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478790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nulový</a:t>
            </a:r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6156325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ostrý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752475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tupý</a:t>
            </a:r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478790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pravý</a:t>
            </a:r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6156325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vypuklý</a:t>
            </a:r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752475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přímý</a:t>
            </a:r>
          </a:p>
        </p:txBody>
      </p:sp>
      <p:sp>
        <p:nvSpPr>
          <p:cNvPr id="3097" name="Text Box 25"/>
          <p:cNvSpPr txBox="1">
            <a:spLocks noChangeArrowheads="1"/>
          </p:cNvSpPr>
          <p:nvPr/>
        </p:nvSpPr>
        <p:spPr bwMode="auto">
          <a:xfrm>
            <a:off x="4500563" y="3644900"/>
            <a:ext cx="47164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3) V jakém rozmezí se mohou pohybovat </a:t>
            </a:r>
          </a:p>
          <a:p>
            <a:r>
              <a:rPr lang="cs-CZ" sz="1600" b="1"/>
              <a:t>    naměřené hodnoty?</a:t>
            </a:r>
          </a:p>
        </p:txBody>
      </p:sp>
      <p:sp>
        <p:nvSpPr>
          <p:cNvPr id="3098" name="Rectangle 26"/>
          <p:cNvSpPr>
            <a:spLocks noChangeArrowheads="1"/>
          </p:cNvSpPr>
          <p:nvPr/>
        </p:nvSpPr>
        <p:spPr bwMode="auto">
          <a:xfrm>
            <a:off x="485933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0°</a:t>
            </a:r>
          </a:p>
        </p:txBody>
      </p:sp>
      <p:sp>
        <p:nvSpPr>
          <p:cNvPr id="3099" name="Rectangle 27"/>
          <p:cNvSpPr>
            <a:spLocks noChangeArrowheads="1"/>
          </p:cNvSpPr>
          <p:nvPr/>
        </p:nvSpPr>
        <p:spPr bwMode="auto">
          <a:xfrm>
            <a:off x="6227763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1°- 89°</a:t>
            </a:r>
          </a:p>
        </p:txBody>
      </p:sp>
      <p:sp>
        <p:nvSpPr>
          <p:cNvPr id="3100" name="Rectangle 28"/>
          <p:cNvSpPr>
            <a:spLocks noChangeArrowheads="1"/>
          </p:cNvSpPr>
          <p:nvPr/>
        </p:nvSpPr>
        <p:spPr bwMode="auto">
          <a:xfrm>
            <a:off x="759618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91°- 179°</a:t>
            </a:r>
          </a:p>
        </p:txBody>
      </p:sp>
      <p:sp>
        <p:nvSpPr>
          <p:cNvPr id="3101" name="Rectangle 29"/>
          <p:cNvSpPr>
            <a:spLocks noChangeArrowheads="1"/>
          </p:cNvSpPr>
          <p:nvPr/>
        </p:nvSpPr>
        <p:spPr bwMode="auto">
          <a:xfrm>
            <a:off x="485933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90°</a:t>
            </a:r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6227763" y="4651375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181°- 359°</a:t>
            </a:r>
          </a:p>
        </p:txBody>
      </p:sp>
      <p:sp>
        <p:nvSpPr>
          <p:cNvPr id="3103" name="Rectangle 31"/>
          <p:cNvSpPr>
            <a:spLocks noChangeArrowheads="1"/>
          </p:cNvSpPr>
          <p:nvPr/>
        </p:nvSpPr>
        <p:spPr bwMode="auto">
          <a:xfrm>
            <a:off x="759618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180°</a:t>
            </a:r>
          </a:p>
        </p:txBody>
      </p:sp>
      <p:grpSp>
        <p:nvGrpSpPr>
          <p:cNvPr id="3" name="Group 34"/>
          <p:cNvGrpSpPr>
            <a:grpSpLocks/>
          </p:cNvGrpSpPr>
          <p:nvPr/>
        </p:nvGrpSpPr>
        <p:grpSpPr bwMode="auto">
          <a:xfrm>
            <a:off x="3275013" y="2276475"/>
            <a:ext cx="576262" cy="431800"/>
            <a:chOff x="1701" y="1298"/>
            <a:chExt cx="363" cy="272"/>
          </a:xfrm>
        </p:grpSpPr>
        <p:sp>
          <p:nvSpPr>
            <p:cNvPr id="4124" name="AutoShape 32"/>
            <p:cNvSpPr>
              <a:spLocks noChangeArrowheads="1"/>
            </p:cNvSpPr>
            <p:nvPr/>
          </p:nvSpPr>
          <p:spPr bwMode="auto">
            <a:xfrm>
              <a:off x="1701" y="1298"/>
              <a:ext cx="45" cy="272"/>
            </a:xfrm>
            <a:prstGeom prst="downArrow">
              <a:avLst>
                <a:gd name="adj1" fmla="val 50000"/>
                <a:gd name="adj2" fmla="val 151111"/>
              </a:avLst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25" name="Text Box 33"/>
            <p:cNvSpPr txBox="1">
              <a:spLocks noChangeArrowheads="1"/>
            </p:cNvSpPr>
            <p:nvPr/>
          </p:nvSpPr>
          <p:spPr bwMode="auto">
            <a:xfrm>
              <a:off x="1701" y="1298"/>
              <a:ext cx="363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1200" b="1">
                  <a:solidFill>
                    <a:srgbClr val="FF0000"/>
                  </a:solidFill>
                </a:rPr>
                <a:t>55°</a:t>
              </a:r>
            </a:p>
          </p:txBody>
        </p:sp>
      </p:grpSp>
      <p:sp>
        <p:nvSpPr>
          <p:cNvPr id="3107" name="Text Box 35"/>
          <p:cNvSpPr txBox="1">
            <a:spLocks noChangeArrowheads="1"/>
          </p:cNvSpPr>
          <p:nvPr/>
        </p:nvSpPr>
        <p:spPr bwMode="auto">
          <a:xfrm>
            <a:off x="6084888" y="5445125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Změříme:</a:t>
            </a:r>
          </a:p>
        </p:txBody>
      </p:sp>
      <p:sp>
        <p:nvSpPr>
          <p:cNvPr id="4123" name="AutoShape 3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5000" fill="hold"/>
                                        <p:tgtEl>
                                          <p:spTgt spid="6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2" presetClass="entr" presetSubtype="1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17709 0.0002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3085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2000"/>
                            </p:stCondLst>
                            <p:childTnLst>
                              <p:par>
                                <p:cTn id="7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7000"/>
                            </p:stCondLst>
                            <p:childTnLst>
                              <p:par>
                                <p:cTn id="7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2000"/>
                            </p:stCondLst>
                            <p:childTnLst>
                              <p:par>
                                <p:cTn id="8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3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3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3" dur="2000" fill="hold"/>
                                        <p:tgtEl>
                                          <p:spTgt spid="3092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134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00"/>
                            </p:stCondLst>
                            <p:childTnLst>
                              <p:par>
                                <p:cTn id="1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7000"/>
                            </p:stCondLst>
                            <p:childTnLst>
                              <p:par>
                                <p:cTn id="1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5" presetID="2" presetClass="entr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7000"/>
                            </p:stCondLst>
                            <p:childTnLst>
                              <p:par>
                                <p:cTn id="1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0" fill="hold"/>
                                        <p:tgtEl>
                                          <p:spTgt spid="3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0" fill="hold"/>
                                        <p:tgtEl>
                                          <p:spTgt spid="3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22000"/>
                            </p:stCondLst>
                            <p:childTnLst>
                              <p:par>
                                <p:cTn id="1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27000"/>
                            </p:stCondLst>
                            <p:childTnLst>
                              <p:par>
                                <p:cTn id="17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32000"/>
                            </p:stCondLst>
                            <p:childTnLst>
                              <p:par>
                                <p:cTn id="17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3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3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2" dur="2000" fill="hold"/>
                                        <p:tgtEl>
                                          <p:spTgt spid="3099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</p:childTnLst>
        </p:cTn>
      </p:par>
    </p:tnLst>
    <p:bldLst>
      <p:bldP spid="3082" grpId="0"/>
      <p:bldP spid="3083" grpId="0" animBg="1"/>
      <p:bldP spid="3083" grpId="1" animBg="1"/>
      <p:bldP spid="3083" grpId="2" animBg="1"/>
      <p:bldP spid="3084" grpId="0" animBg="1"/>
      <p:bldP spid="3084" grpId="1" animBg="1"/>
      <p:bldP spid="3084" grpId="2" animBg="1"/>
      <p:bldP spid="3085" grpId="0" animBg="1"/>
      <p:bldP spid="3085" grpId="1" animBg="1"/>
      <p:bldP spid="3085" grpId="2" animBg="1"/>
      <p:bldP spid="3090" grpId="0"/>
      <p:bldP spid="3091" grpId="0" animBg="1"/>
      <p:bldP spid="3091" grpId="1" animBg="1"/>
      <p:bldP spid="3091" grpId="2" animBg="1"/>
      <p:bldP spid="3092" grpId="0" animBg="1"/>
      <p:bldP spid="3092" grpId="1" animBg="1"/>
      <p:bldP spid="3093" grpId="0" animBg="1"/>
      <p:bldP spid="3093" grpId="1" animBg="1"/>
      <p:bldP spid="3093" grpId="2" animBg="1"/>
      <p:bldP spid="3094" grpId="0" animBg="1"/>
      <p:bldP spid="3094" grpId="1" animBg="1"/>
      <p:bldP spid="3094" grpId="2" animBg="1"/>
      <p:bldP spid="3095" grpId="0" animBg="1"/>
      <p:bldP spid="3095" grpId="1" animBg="1"/>
      <p:bldP spid="3095" grpId="2" animBg="1"/>
      <p:bldP spid="3096" grpId="0" animBg="1"/>
      <p:bldP spid="3096" grpId="1" animBg="1"/>
      <p:bldP spid="3096" grpId="2" animBg="1"/>
      <p:bldP spid="3097" grpId="0"/>
      <p:bldP spid="3098" grpId="0" animBg="1"/>
      <p:bldP spid="3098" grpId="1" animBg="1"/>
      <p:bldP spid="3099" grpId="0" animBg="1"/>
      <p:bldP spid="3099" grpId="1" animBg="1"/>
      <p:bldP spid="3100" grpId="0" animBg="1"/>
      <p:bldP spid="3100" grpId="1" animBg="1"/>
      <p:bldP spid="3101" grpId="0" animBg="1"/>
      <p:bldP spid="3101" grpId="1" animBg="1"/>
      <p:bldP spid="3102" grpId="0" animBg="1"/>
      <p:bldP spid="3102" grpId="1" animBg="1"/>
      <p:bldP spid="3103" grpId="0" animBg="1"/>
      <p:bldP spid="3103" grpId="1" animBg="1"/>
      <p:bldP spid="310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uhel1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1682750" y="2517775"/>
            <a:ext cx="4032250" cy="2519363"/>
          </a:xfrm>
          <a:noFill/>
        </p:spPr>
      </p:pic>
      <p:grpSp>
        <p:nvGrpSpPr>
          <p:cNvPr id="5123" name="Group 3"/>
          <p:cNvGrpSpPr>
            <a:grpSpLocks/>
          </p:cNvGrpSpPr>
          <p:nvPr/>
        </p:nvGrpSpPr>
        <p:grpSpPr bwMode="auto">
          <a:xfrm>
            <a:off x="2122488" y="2635250"/>
            <a:ext cx="2520950" cy="2089150"/>
            <a:chOff x="1337" y="1660"/>
            <a:chExt cx="1588" cy="1316"/>
          </a:xfrm>
        </p:grpSpPr>
        <p:sp>
          <p:nvSpPr>
            <p:cNvPr id="5150" name="Line 4"/>
            <p:cNvSpPr>
              <a:spLocks noChangeShapeType="1"/>
            </p:cNvSpPr>
            <p:nvPr/>
          </p:nvSpPr>
          <p:spPr bwMode="auto">
            <a:xfrm>
              <a:off x="1337" y="2976"/>
              <a:ext cx="158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1" name="Line 5"/>
            <p:cNvSpPr>
              <a:spLocks noChangeShapeType="1"/>
            </p:cNvSpPr>
            <p:nvPr/>
          </p:nvSpPr>
          <p:spPr bwMode="auto">
            <a:xfrm flipV="1">
              <a:off x="1337" y="1660"/>
              <a:ext cx="953" cy="131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2" name="Arc 6"/>
            <p:cNvSpPr>
              <a:spLocks/>
            </p:cNvSpPr>
            <p:nvPr/>
          </p:nvSpPr>
          <p:spPr bwMode="auto">
            <a:xfrm>
              <a:off x="1473" y="2792"/>
              <a:ext cx="153" cy="184"/>
            </a:xfrm>
            <a:custGeom>
              <a:avLst/>
              <a:gdLst>
                <a:gd name="T0" fmla="*/ 0 w 25333"/>
                <a:gd name="T1" fmla="*/ 0 h 21600"/>
                <a:gd name="T2" fmla="*/ 0 w 25333"/>
                <a:gd name="T3" fmla="*/ 0 h 21600"/>
                <a:gd name="T4" fmla="*/ 0 w 25333"/>
                <a:gd name="T5" fmla="*/ 0 h 21600"/>
                <a:gd name="T6" fmla="*/ 0 60000 65536"/>
                <a:gd name="T7" fmla="*/ 0 60000 65536"/>
                <a:gd name="T8" fmla="*/ 0 60000 65536"/>
                <a:gd name="T9" fmla="*/ 0 w 25333"/>
                <a:gd name="T10" fmla="*/ 0 h 21600"/>
                <a:gd name="T11" fmla="*/ 25333 w 25333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333" h="21600" fill="none" extrusionOk="0">
                  <a:moveTo>
                    <a:pt x="-1" y="337"/>
                  </a:moveTo>
                  <a:cubicBezTo>
                    <a:pt x="1256" y="113"/>
                    <a:pt x="2529" y="-1"/>
                    <a:pt x="3806" y="0"/>
                  </a:cubicBezTo>
                  <a:cubicBezTo>
                    <a:pt x="15049" y="0"/>
                    <a:pt x="24412" y="8624"/>
                    <a:pt x="25333" y="19829"/>
                  </a:cubicBezTo>
                </a:path>
                <a:path w="25333" h="21600" stroke="0" extrusionOk="0">
                  <a:moveTo>
                    <a:pt x="-1" y="337"/>
                  </a:moveTo>
                  <a:cubicBezTo>
                    <a:pt x="1256" y="113"/>
                    <a:pt x="2529" y="-1"/>
                    <a:pt x="3806" y="0"/>
                  </a:cubicBezTo>
                  <a:cubicBezTo>
                    <a:pt x="15049" y="0"/>
                    <a:pt x="24412" y="8624"/>
                    <a:pt x="25333" y="19829"/>
                  </a:cubicBezTo>
                  <a:lnTo>
                    <a:pt x="3806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4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měříme úhly?</a:t>
            </a:r>
          </a:p>
        </p:txBody>
      </p:sp>
      <p:sp>
        <p:nvSpPr>
          <p:cNvPr id="10248" name="Rectangle 8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Změř velikost úhlu </a:t>
            </a:r>
            <a:r>
              <a:rPr lang="cs-CZ" sz="2800" smtClean="0">
                <a:sym typeface="Symbol" pitchFamily="18" charset="2"/>
              </a:rPr>
              <a:t>:</a:t>
            </a: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4427538" y="1628775"/>
            <a:ext cx="47164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1) Uvědomíme si, co zadaný úhel představuje?</a:t>
            </a:r>
          </a:p>
        </p:txBody>
      </p:sp>
      <p:sp>
        <p:nvSpPr>
          <p:cNvPr id="10251" name="Rectangle 11"/>
          <p:cNvSpPr>
            <a:spLocks noChangeArrowheads="1"/>
          </p:cNvSpPr>
          <p:nvPr/>
        </p:nvSpPr>
        <p:spPr bwMode="auto">
          <a:xfrm>
            <a:off x="478790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přímku</a:t>
            </a:r>
          </a:p>
        </p:txBody>
      </p:sp>
      <p:sp>
        <p:nvSpPr>
          <p:cNvPr id="10252" name="Rectangle 12"/>
          <p:cNvSpPr>
            <a:spLocks noChangeArrowheads="1"/>
          </p:cNvSpPr>
          <p:nvPr/>
        </p:nvSpPr>
        <p:spPr bwMode="auto">
          <a:xfrm>
            <a:off x="6156325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oblouk</a:t>
            </a:r>
          </a:p>
        </p:txBody>
      </p:sp>
      <p:sp>
        <p:nvSpPr>
          <p:cNvPr id="10253" name="Rectangle 13"/>
          <p:cNvSpPr>
            <a:spLocks noChangeArrowheads="1"/>
          </p:cNvSpPr>
          <p:nvPr/>
        </p:nvSpPr>
        <p:spPr bwMode="auto">
          <a:xfrm>
            <a:off x="752475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část roviny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4464050" y="2420938"/>
            <a:ext cx="47164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2) O jaký typ úhlu se jedná?</a:t>
            </a:r>
          </a:p>
        </p:txBody>
      </p:sp>
      <p:sp>
        <p:nvSpPr>
          <p:cNvPr id="10255" name="Rectangle 15"/>
          <p:cNvSpPr>
            <a:spLocks noChangeArrowheads="1"/>
          </p:cNvSpPr>
          <p:nvPr/>
        </p:nvSpPr>
        <p:spPr bwMode="auto">
          <a:xfrm>
            <a:off x="478790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nulový</a:t>
            </a:r>
          </a:p>
        </p:txBody>
      </p:sp>
      <p:sp>
        <p:nvSpPr>
          <p:cNvPr id="10256" name="Rectangle 16"/>
          <p:cNvSpPr>
            <a:spLocks noChangeArrowheads="1"/>
          </p:cNvSpPr>
          <p:nvPr/>
        </p:nvSpPr>
        <p:spPr bwMode="auto">
          <a:xfrm>
            <a:off x="6156325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ostrý</a:t>
            </a:r>
          </a:p>
        </p:txBody>
      </p:sp>
      <p:sp>
        <p:nvSpPr>
          <p:cNvPr id="10257" name="Rectangle 17"/>
          <p:cNvSpPr>
            <a:spLocks noChangeArrowheads="1"/>
          </p:cNvSpPr>
          <p:nvPr/>
        </p:nvSpPr>
        <p:spPr bwMode="auto">
          <a:xfrm>
            <a:off x="752475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tupý</a:t>
            </a:r>
          </a:p>
        </p:txBody>
      </p:sp>
      <p:sp>
        <p:nvSpPr>
          <p:cNvPr id="10258" name="Rectangle 18"/>
          <p:cNvSpPr>
            <a:spLocks noChangeArrowheads="1"/>
          </p:cNvSpPr>
          <p:nvPr/>
        </p:nvSpPr>
        <p:spPr bwMode="auto">
          <a:xfrm>
            <a:off x="478790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pravý</a:t>
            </a:r>
          </a:p>
        </p:txBody>
      </p:sp>
      <p:sp>
        <p:nvSpPr>
          <p:cNvPr id="10259" name="Rectangle 19"/>
          <p:cNvSpPr>
            <a:spLocks noChangeArrowheads="1"/>
          </p:cNvSpPr>
          <p:nvPr/>
        </p:nvSpPr>
        <p:spPr bwMode="auto">
          <a:xfrm>
            <a:off x="6156325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vypuklý</a:t>
            </a:r>
          </a:p>
        </p:txBody>
      </p:sp>
      <p:sp>
        <p:nvSpPr>
          <p:cNvPr id="10260" name="Rectangle 20"/>
          <p:cNvSpPr>
            <a:spLocks noChangeArrowheads="1"/>
          </p:cNvSpPr>
          <p:nvPr/>
        </p:nvSpPr>
        <p:spPr bwMode="auto">
          <a:xfrm>
            <a:off x="752475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přímý</a:t>
            </a:r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4500563" y="3644900"/>
            <a:ext cx="47164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3) V jakém rozmezí se mohou pohybovat </a:t>
            </a:r>
          </a:p>
          <a:p>
            <a:r>
              <a:rPr lang="cs-CZ" sz="1600" b="1"/>
              <a:t>    naměřené hodnoty?</a:t>
            </a:r>
          </a:p>
        </p:txBody>
      </p:sp>
      <p:sp>
        <p:nvSpPr>
          <p:cNvPr id="10262" name="Rectangle 22"/>
          <p:cNvSpPr>
            <a:spLocks noChangeArrowheads="1"/>
          </p:cNvSpPr>
          <p:nvPr/>
        </p:nvSpPr>
        <p:spPr bwMode="auto">
          <a:xfrm>
            <a:off x="485933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0°</a:t>
            </a:r>
          </a:p>
        </p:txBody>
      </p:sp>
      <p:sp>
        <p:nvSpPr>
          <p:cNvPr id="10263" name="Rectangle 23"/>
          <p:cNvSpPr>
            <a:spLocks noChangeArrowheads="1"/>
          </p:cNvSpPr>
          <p:nvPr/>
        </p:nvSpPr>
        <p:spPr bwMode="auto">
          <a:xfrm>
            <a:off x="6227763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1°- 89°</a:t>
            </a:r>
          </a:p>
        </p:txBody>
      </p:sp>
      <p:sp>
        <p:nvSpPr>
          <p:cNvPr id="10264" name="Rectangle 24"/>
          <p:cNvSpPr>
            <a:spLocks noChangeArrowheads="1"/>
          </p:cNvSpPr>
          <p:nvPr/>
        </p:nvSpPr>
        <p:spPr bwMode="auto">
          <a:xfrm>
            <a:off x="759618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91°- 179°</a:t>
            </a:r>
          </a:p>
        </p:txBody>
      </p:sp>
      <p:sp>
        <p:nvSpPr>
          <p:cNvPr id="10265" name="Rectangle 25"/>
          <p:cNvSpPr>
            <a:spLocks noChangeArrowheads="1"/>
          </p:cNvSpPr>
          <p:nvPr/>
        </p:nvSpPr>
        <p:spPr bwMode="auto">
          <a:xfrm>
            <a:off x="485933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90°</a:t>
            </a:r>
          </a:p>
        </p:txBody>
      </p:sp>
      <p:sp>
        <p:nvSpPr>
          <p:cNvPr id="10266" name="Rectangle 26"/>
          <p:cNvSpPr>
            <a:spLocks noChangeArrowheads="1"/>
          </p:cNvSpPr>
          <p:nvPr/>
        </p:nvSpPr>
        <p:spPr bwMode="auto">
          <a:xfrm>
            <a:off x="6227763" y="4651375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181°- 359°</a:t>
            </a:r>
          </a:p>
        </p:txBody>
      </p:sp>
      <p:sp>
        <p:nvSpPr>
          <p:cNvPr id="10267" name="Rectangle 27"/>
          <p:cNvSpPr>
            <a:spLocks noChangeArrowheads="1"/>
          </p:cNvSpPr>
          <p:nvPr/>
        </p:nvSpPr>
        <p:spPr bwMode="auto">
          <a:xfrm>
            <a:off x="759618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180°</a:t>
            </a:r>
          </a:p>
        </p:txBody>
      </p:sp>
      <p:grpSp>
        <p:nvGrpSpPr>
          <p:cNvPr id="3" name="Group 28"/>
          <p:cNvGrpSpPr>
            <a:grpSpLocks/>
          </p:cNvGrpSpPr>
          <p:nvPr/>
        </p:nvGrpSpPr>
        <p:grpSpPr bwMode="auto">
          <a:xfrm>
            <a:off x="3203575" y="2492375"/>
            <a:ext cx="576263" cy="431800"/>
            <a:chOff x="1701" y="1298"/>
            <a:chExt cx="363" cy="272"/>
          </a:xfrm>
        </p:grpSpPr>
        <p:sp>
          <p:nvSpPr>
            <p:cNvPr id="5148" name="AutoShape 29"/>
            <p:cNvSpPr>
              <a:spLocks noChangeArrowheads="1"/>
            </p:cNvSpPr>
            <p:nvPr/>
          </p:nvSpPr>
          <p:spPr bwMode="auto">
            <a:xfrm>
              <a:off x="1701" y="1298"/>
              <a:ext cx="45" cy="272"/>
            </a:xfrm>
            <a:prstGeom prst="downArrow">
              <a:avLst>
                <a:gd name="adj1" fmla="val 50000"/>
                <a:gd name="adj2" fmla="val 151111"/>
              </a:avLst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49" name="Text Box 30"/>
            <p:cNvSpPr txBox="1">
              <a:spLocks noChangeArrowheads="1"/>
            </p:cNvSpPr>
            <p:nvPr/>
          </p:nvSpPr>
          <p:spPr bwMode="auto">
            <a:xfrm>
              <a:off x="1701" y="1298"/>
              <a:ext cx="363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1200" b="1">
                  <a:solidFill>
                    <a:srgbClr val="FF0000"/>
                  </a:solidFill>
                </a:rPr>
                <a:t>55°</a:t>
              </a:r>
            </a:p>
          </p:txBody>
        </p:sp>
      </p:grpSp>
      <p:sp>
        <p:nvSpPr>
          <p:cNvPr id="10271" name="Text Box 31"/>
          <p:cNvSpPr txBox="1">
            <a:spLocks noChangeArrowheads="1"/>
          </p:cNvSpPr>
          <p:nvPr/>
        </p:nvSpPr>
        <p:spPr bwMode="auto">
          <a:xfrm>
            <a:off x="6084888" y="5445125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Změříme:</a:t>
            </a:r>
          </a:p>
        </p:txBody>
      </p:sp>
      <p:pic>
        <p:nvPicPr>
          <p:cNvPr id="10273" name="Picture 33" descr="uhloměr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7950" y="2767013"/>
            <a:ext cx="4105275" cy="2462212"/>
          </a:xfrm>
        </p:spPr>
      </p:pic>
      <p:sp>
        <p:nvSpPr>
          <p:cNvPr id="5147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000"/>
                            </p:stCondLst>
                            <p:childTnLst>
                              <p:par>
                                <p:cTn id="3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17709 0.00023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0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10253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10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10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000"/>
                            </p:stCondLst>
                            <p:childTnLst>
                              <p:par>
                                <p:cTn id="5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10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2000"/>
                            </p:stCondLst>
                            <p:childTnLst>
                              <p:par>
                                <p:cTn id="6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7000"/>
                            </p:stCondLst>
                            <p:childTnLst>
                              <p:par>
                                <p:cTn id="7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2000"/>
                            </p:stCondLst>
                            <p:childTnLst>
                              <p:par>
                                <p:cTn id="7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3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02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1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02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5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02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02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02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02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0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102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0" dur="2000" fill="hold"/>
                                        <p:tgtEl>
                                          <p:spTgt spid="10256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131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000"/>
                            </p:stCondLst>
                            <p:childTnLst>
                              <p:par>
                                <p:cTn id="14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7000"/>
                            </p:stCondLst>
                            <p:childTnLst>
                              <p:par>
                                <p:cTn id="1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0" fill="hold"/>
                                        <p:tgtEl>
                                          <p:spTgt spid="10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0" fill="hold"/>
                                        <p:tgtEl>
                                          <p:spTgt spid="10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2" presetID="2" presetClass="entr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0" fill="hold"/>
                                        <p:tgtEl>
                                          <p:spTgt spid="10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0" fill="hold"/>
                                        <p:tgtEl>
                                          <p:spTgt spid="10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17000"/>
                            </p:stCondLst>
                            <p:childTnLst>
                              <p:par>
                                <p:cTn id="15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0" fill="hold"/>
                                        <p:tgtEl>
                                          <p:spTgt spid="10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0" fill="hold"/>
                                        <p:tgtEl>
                                          <p:spTgt spid="10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22000"/>
                            </p:stCondLst>
                            <p:childTnLst>
                              <p:par>
                                <p:cTn id="16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0" fill="hold"/>
                                        <p:tgtEl>
                                          <p:spTgt spid="10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0" fill="hold"/>
                                        <p:tgtEl>
                                          <p:spTgt spid="10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27000"/>
                            </p:stCondLst>
                            <p:childTnLst>
                              <p:par>
                                <p:cTn id="16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0" fill="hold"/>
                                        <p:tgtEl>
                                          <p:spTgt spid="10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0" fill="hold"/>
                                        <p:tgtEl>
                                          <p:spTgt spid="10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32000"/>
                            </p:stCondLst>
                            <p:childTnLst>
                              <p:par>
                                <p:cTn id="17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0" fill="hold"/>
                                        <p:tgtEl>
                                          <p:spTgt spid="10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0" fill="hold"/>
                                        <p:tgtEl>
                                          <p:spTgt spid="10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02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2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02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4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02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5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02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6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102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7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02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3000" fill="hold"/>
                                        <p:tgtEl>
                                          <p:spTgt spid="10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10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9" dur="2000" fill="hold"/>
                                        <p:tgtEl>
                                          <p:spTgt spid="10263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3"/>
                  </p:tgtEl>
                </p:cond>
              </p:nextCondLst>
            </p:seq>
          </p:childTnLst>
        </p:cTn>
      </p:par>
    </p:tnLst>
    <p:bldLst>
      <p:bldP spid="10250" grpId="0"/>
      <p:bldP spid="10251" grpId="0" animBg="1"/>
      <p:bldP spid="10251" grpId="1" animBg="1"/>
      <p:bldP spid="10251" grpId="2" animBg="1"/>
      <p:bldP spid="10252" grpId="0" animBg="1"/>
      <p:bldP spid="10252" grpId="1" animBg="1"/>
      <p:bldP spid="10252" grpId="2" animBg="1"/>
      <p:bldP spid="10253" grpId="0" animBg="1"/>
      <p:bldP spid="10253" grpId="1" animBg="1"/>
      <p:bldP spid="10253" grpId="2" animBg="1"/>
      <p:bldP spid="10254" grpId="0"/>
      <p:bldP spid="10255" grpId="0" animBg="1"/>
      <p:bldP spid="10255" grpId="1" animBg="1"/>
      <p:bldP spid="10255" grpId="2" animBg="1"/>
      <p:bldP spid="10256" grpId="0" animBg="1"/>
      <p:bldP spid="10256" grpId="1" animBg="1"/>
      <p:bldP spid="10257" grpId="0" animBg="1"/>
      <p:bldP spid="10257" grpId="1" animBg="1"/>
      <p:bldP spid="10257" grpId="2" animBg="1"/>
      <p:bldP spid="10258" grpId="0" animBg="1"/>
      <p:bldP spid="10258" grpId="1" animBg="1"/>
      <p:bldP spid="10258" grpId="2" animBg="1"/>
      <p:bldP spid="10259" grpId="0" animBg="1"/>
      <p:bldP spid="10259" grpId="1" animBg="1"/>
      <p:bldP spid="10259" grpId="2" animBg="1"/>
      <p:bldP spid="10260" grpId="0" animBg="1"/>
      <p:bldP spid="10260" grpId="1" animBg="1"/>
      <p:bldP spid="10260" grpId="2" animBg="1"/>
      <p:bldP spid="10261" grpId="0"/>
      <p:bldP spid="10262" grpId="0" animBg="1"/>
      <p:bldP spid="10262" grpId="1" animBg="1"/>
      <p:bldP spid="10263" grpId="0" animBg="1"/>
      <p:bldP spid="10263" grpId="1" animBg="1"/>
      <p:bldP spid="10264" grpId="0" animBg="1"/>
      <p:bldP spid="10264" grpId="1" animBg="1"/>
      <p:bldP spid="10265" grpId="0" animBg="1"/>
      <p:bldP spid="10265" grpId="1" animBg="1"/>
      <p:bldP spid="10266" grpId="0" animBg="1"/>
      <p:bldP spid="10266" grpId="1" animBg="1"/>
      <p:bldP spid="10267" grpId="0" animBg="1"/>
      <p:bldP spid="10267" grpId="1" animBg="1"/>
      <p:bldP spid="1027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24" name="Picture 32" descr="uhel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7575" y="3213100"/>
            <a:ext cx="29337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Line 4"/>
          <p:cNvSpPr>
            <a:spLocks noChangeShapeType="1"/>
          </p:cNvSpPr>
          <p:nvPr/>
        </p:nvSpPr>
        <p:spPr bwMode="auto">
          <a:xfrm>
            <a:off x="2122488" y="4724400"/>
            <a:ext cx="25209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148" name="Line 5"/>
          <p:cNvSpPr>
            <a:spLocks noChangeShapeType="1"/>
          </p:cNvSpPr>
          <p:nvPr/>
        </p:nvSpPr>
        <p:spPr bwMode="auto">
          <a:xfrm flipH="1" flipV="1">
            <a:off x="539750" y="2997200"/>
            <a:ext cx="1582738" cy="1727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149" name="Arc 6"/>
          <p:cNvSpPr>
            <a:spLocks/>
          </p:cNvSpPr>
          <p:nvPr/>
        </p:nvSpPr>
        <p:spPr bwMode="auto">
          <a:xfrm rot="-526238">
            <a:off x="1882775" y="4365625"/>
            <a:ext cx="817563" cy="433388"/>
          </a:xfrm>
          <a:custGeom>
            <a:avLst/>
            <a:gdLst>
              <a:gd name="T0" fmla="*/ 0 w 26362"/>
              <a:gd name="T1" fmla="*/ 4426316 h 21600"/>
              <a:gd name="T2" fmla="*/ 786333734 w 26362"/>
              <a:gd name="T3" fmla="*/ 160173847 h 21600"/>
              <a:gd name="T4" fmla="*/ 144220341 w 26362"/>
              <a:gd name="T5" fmla="*/ 174470950 h 21600"/>
              <a:gd name="T6" fmla="*/ 0 60000 65536"/>
              <a:gd name="T7" fmla="*/ 0 60000 65536"/>
              <a:gd name="T8" fmla="*/ 0 60000 65536"/>
              <a:gd name="T9" fmla="*/ 0 w 26362"/>
              <a:gd name="T10" fmla="*/ 0 h 21600"/>
              <a:gd name="T11" fmla="*/ 26362 w 26362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6362" h="21600" fill="none" extrusionOk="0">
                <a:moveTo>
                  <a:pt x="0" y="548"/>
                </a:moveTo>
                <a:cubicBezTo>
                  <a:pt x="1585" y="183"/>
                  <a:pt x="3207" y="-1"/>
                  <a:pt x="4835" y="0"/>
                </a:cubicBezTo>
                <a:cubicBezTo>
                  <a:pt x="16078" y="0"/>
                  <a:pt x="25441" y="8624"/>
                  <a:pt x="26362" y="19829"/>
                </a:cubicBezTo>
              </a:path>
              <a:path w="26362" h="21600" stroke="0" extrusionOk="0">
                <a:moveTo>
                  <a:pt x="0" y="548"/>
                </a:moveTo>
                <a:cubicBezTo>
                  <a:pt x="1585" y="183"/>
                  <a:pt x="3207" y="-1"/>
                  <a:pt x="4835" y="0"/>
                </a:cubicBezTo>
                <a:cubicBezTo>
                  <a:pt x="16078" y="0"/>
                  <a:pt x="25441" y="8624"/>
                  <a:pt x="26362" y="19829"/>
                </a:cubicBezTo>
                <a:lnTo>
                  <a:pt x="4835" y="21600"/>
                </a:lnTo>
                <a:close/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0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měříme úhly?</a:t>
            </a:r>
          </a:p>
        </p:txBody>
      </p:sp>
      <p:sp>
        <p:nvSpPr>
          <p:cNvPr id="8200" name="Rectangle 8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Změř velikost úhlu </a:t>
            </a:r>
            <a:r>
              <a:rPr lang="cs-CZ" sz="2800" smtClean="0">
                <a:sym typeface="Symbol" pitchFamily="18" charset="2"/>
              </a:rPr>
              <a:t>:</a:t>
            </a:r>
          </a:p>
        </p:txBody>
      </p:sp>
      <p:pic>
        <p:nvPicPr>
          <p:cNvPr id="8201" name="Picture 9" descr="uhlomer 746278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42988" y="3644900"/>
            <a:ext cx="2195512" cy="2185988"/>
          </a:xfrm>
          <a:noFill/>
        </p:spPr>
      </p:pic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4427538" y="1628775"/>
            <a:ext cx="47164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1) Uvědomíme si, co zadaný úhel představuje?</a:t>
            </a:r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478790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přímku</a:t>
            </a:r>
          </a:p>
        </p:txBody>
      </p:sp>
      <p:sp>
        <p:nvSpPr>
          <p:cNvPr id="8204" name="Rectangle 12"/>
          <p:cNvSpPr>
            <a:spLocks noChangeArrowheads="1"/>
          </p:cNvSpPr>
          <p:nvPr/>
        </p:nvSpPr>
        <p:spPr bwMode="auto">
          <a:xfrm>
            <a:off x="6156325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oblouk</a:t>
            </a:r>
          </a:p>
        </p:txBody>
      </p:sp>
      <p:sp>
        <p:nvSpPr>
          <p:cNvPr id="8205" name="Rectangle 13"/>
          <p:cNvSpPr>
            <a:spLocks noChangeArrowheads="1"/>
          </p:cNvSpPr>
          <p:nvPr/>
        </p:nvSpPr>
        <p:spPr bwMode="auto">
          <a:xfrm>
            <a:off x="752475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část roviny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4464050" y="2420938"/>
            <a:ext cx="47164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2) O jaký typ úhlu se jedná?</a:t>
            </a:r>
          </a:p>
        </p:txBody>
      </p:sp>
      <p:sp>
        <p:nvSpPr>
          <p:cNvPr id="8207" name="Rectangle 15"/>
          <p:cNvSpPr>
            <a:spLocks noChangeArrowheads="1"/>
          </p:cNvSpPr>
          <p:nvPr/>
        </p:nvSpPr>
        <p:spPr bwMode="auto">
          <a:xfrm>
            <a:off x="478790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nulový</a:t>
            </a:r>
          </a:p>
        </p:txBody>
      </p:sp>
      <p:sp>
        <p:nvSpPr>
          <p:cNvPr id="8208" name="Rectangle 16"/>
          <p:cNvSpPr>
            <a:spLocks noChangeArrowheads="1"/>
          </p:cNvSpPr>
          <p:nvPr/>
        </p:nvSpPr>
        <p:spPr bwMode="auto">
          <a:xfrm>
            <a:off x="6156325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tupý</a:t>
            </a:r>
          </a:p>
        </p:txBody>
      </p:sp>
      <p:sp>
        <p:nvSpPr>
          <p:cNvPr id="8209" name="Rectangle 17"/>
          <p:cNvSpPr>
            <a:spLocks noChangeArrowheads="1"/>
          </p:cNvSpPr>
          <p:nvPr/>
        </p:nvSpPr>
        <p:spPr bwMode="auto">
          <a:xfrm>
            <a:off x="752475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ostrý</a:t>
            </a:r>
          </a:p>
        </p:txBody>
      </p:sp>
      <p:sp>
        <p:nvSpPr>
          <p:cNvPr id="8210" name="Rectangle 18"/>
          <p:cNvSpPr>
            <a:spLocks noChangeArrowheads="1"/>
          </p:cNvSpPr>
          <p:nvPr/>
        </p:nvSpPr>
        <p:spPr bwMode="auto">
          <a:xfrm>
            <a:off x="478790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pravý</a:t>
            </a:r>
          </a:p>
        </p:txBody>
      </p:sp>
      <p:sp>
        <p:nvSpPr>
          <p:cNvPr id="8211" name="Rectangle 19"/>
          <p:cNvSpPr>
            <a:spLocks noChangeArrowheads="1"/>
          </p:cNvSpPr>
          <p:nvPr/>
        </p:nvSpPr>
        <p:spPr bwMode="auto">
          <a:xfrm>
            <a:off x="6156325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vypuklý</a:t>
            </a:r>
          </a:p>
        </p:txBody>
      </p:sp>
      <p:sp>
        <p:nvSpPr>
          <p:cNvPr id="8212" name="Rectangle 20"/>
          <p:cNvSpPr>
            <a:spLocks noChangeArrowheads="1"/>
          </p:cNvSpPr>
          <p:nvPr/>
        </p:nvSpPr>
        <p:spPr bwMode="auto">
          <a:xfrm>
            <a:off x="752475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přímý</a:t>
            </a:r>
          </a:p>
        </p:txBody>
      </p:sp>
      <p:sp>
        <p:nvSpPr>
          <p:cNvPr id="8213" name="Text Box 21"/>
          <p:cNvSpPr txBox="1">
            <a:spLocks noChangeArrowheads="1"/>
          </p:cNvSpPr>
          <p:nvPr/>
        </p:nvSpPr>
        <p:spPr bwMode="auto">
          <a:xfrm>
            <a:off x="4500563" y="3644900"/>
            <a:ext cx="47164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3) V jakém rozmezí se mohou pohybovat </a:t>
            </a:r>
          </a:p>
          <a:p>
            <a:r>
              <a:rPr lang="cs-CZ" sz="1600" b="1"/>
              <a:t>    naměřené hodnoty?</a:t>
            </a:r>
          </a:p>
        </p:txBody>
      </p:sp>
      <p:sp>
        <p:nvSpPr>
          <p:cNvPr id="8214" name="Rectangle 22"/>
          <p:cNvSpPr>
            <a:spLocks noChangeArrowheads="1"/>
          </p:cNvSpPr>
          <p:nvPr/>
        </p:nvSpPr>
        <p:spPr bwMode="auto">
          <a:xfrm>
            <a:off x="485933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0°</a:t>
            </a:r>
          </a:p>
        </p:txBody>
      </p:sp>
      <p:sp>
        <p:nvSpPr>
          <p:cNvPr id="8215" name="Rectangle 23"/>
          <p:cNvSpPr>
            <a:spLocks noChangeArrowheads="1"/>
          </p:cNvSpPr>
          <p:nvPr/>
        </p:nvSpPr>
        <p:spPr bwMode="auto">
          <a:xfrm>
            <a:off x="6227763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91°- 179°</a:t>
            </a:r>
          </a:p>
        </p:txBody>
      </p:sp>
      <p:sp>
        <p:nvSpPr>
          <p:cNvPr id="8216" name="Rectangle 24"/>
          <p:cNvSpPr>
            <a:spLocks noChangeArrowheads="1"/>
          </p:cNvSpPr>
          <p:nvPr/>
        </p:nvSpPr>
        <p:spPr bwMode="auto">
          <a:xfrm>
            <a:off x="759618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1°- 89°</a:t>
            </a:r>
          </a:p>
        </p:txBody>
      </p:sp>
      <p:sp>
        <p:nvSpPr>
          <p:cNvPr id="8217" name="Rectangle 25"/>
          <p:cNvSpPr>
            <a:spLocks noChangeArrowheads="1"/>
          </p:cNvSpPr>
          <p:nvPr/>
        </p:nvSpPr>
        <p:spPr bwMode="auto">
          <a:xfrm>
            <a:off x="485933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90°</a:t>
            </a:r>
          </a:p>
        </p:txBody>
      </p:sp>
      <p:sp>
        <p:nvSpPr>
          <p:cNvPr id="8218" name="Rectangle 26"/>
          <p:cNvSpPr>
            <a:spLocks noChangeArrowheads="1"/>
          </p:cNvSpPr>
          <p:nvPr/>
        </p:nvSpPr>
        <p:spPr bwMode="auto">
          <a:xfrm>
            <a:off x="6227763" y="4651375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181°- 359°</a:t>
            </a:r>
          </a:p>
        </p:txBody>
      </p:sp>
      <p:sp>
        <p:nvSpPr>
          <p:cNvPr id="8219" name="Rectangle 27"/>
          <p:cNvSpPr>
            <a:spLocks noChangeArrowheads="1"/>
          </p:cNvSpPr>
          <p:nvPr/>
        </p:nvSpPr>
        <p:spPr bwMode="auto">
          <a:xfrm>
            <a:off x="759618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180°</a:t>
            </a:r>
          </a:p>
        </p:txBody>
      </p:sp>
      <p:grpSp>
        <p:nvGrpSpPr>
          <p:cNvPr id="2" name="Group 28"/>
          <p:cNvGrpSpPr>
            <a:grpSpLocks/>
          </p:cNvGrpSpPr>
          <p:nvPr/>
        </p:nvGrpSpPr>
        <p:grpSpPr bwMode="auto">
          <a:xfrm>
            <a:off x="755650" y="2492375"/>
            <a:ext cx="576263" cy="431800"/>
            <a:chOff x="1701" y="1298"/>
            <a:chExt cx="363" cy="272"/>
          </a:xfrm>
        </p:grpSpPr>
        <p:sp>
          <p:nvSpPr>
            <p:cNvPr id="6174" name="AutoShape 29"/>
            <p:cNvSpPr>
              <a:spLocks noChangeArrowheads="1"/>
            </p:cNvSpPr>
            <p:nvPr/>
          </p:nvSpPr>
          <p:spPr bwMode="auto">
            <a:xfrm>
              <a:off x="1701" y="1298"/>
              <a:ext cx="45" cy="272"/>
            </a:xfrm>
            <a:prstGeom prst="downArrow">
              <a:avLst>
                <a:gd name="adj1" fmla="val 50000"/>
                <a:gd name="adj2" fmla="val 151111"/>
              </a:avLst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5" name="Text Box 30"/>
            <p:cNvSpPr txBox="1">
              <a:spLocks noChangeArrowheads="1"/>
            </p:cNvSpPr>
            <p:nvPr/>
          </p:nvSpPr>
          <p:spPr bwMode="auto">
            <a:xfrm>
              <a:off x="1701" y="1298"/>
              <a:ext cx="363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1200" b="1">
                  <a:solidFill>
                    <a:srgbClr val="FF0000"/>
                  </a:solidFill>
                </a:rPr>
                <a:t>135°</a:t>
              </a:r>
            </a:p>
          </p:txBody>
        </p:sp>
      </p:grpSp>
      <p:sp>
        <p:nvSpPr>
          <p:cNvPr id="8223" name="Text Box 31"/>
          <p:cNvSpPr txBox="1">
            <a:spLocks noChangeArrowheads="1"/>
          </p:cNvSpPr>
          <p:nvPr/>
        </p:nvSpPr>
        <p:spPr bwMode="auto">
          <a:xfrm>
            <a:off x="6084888" y="5445125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Změříme:</a:t>
            </a:r>
          </a:p>
        </p:txBody>
      </p:sp>
      <p:sp>
        <p:nvSpPr>
          <p:cNvPr id="6173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5000" fill="hold"/>
                                        <p:tgtEl>
                                          <p:spTgt spid="8201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2" presetClass="entr" presetSubtype="1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2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2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0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17709 0.0002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8205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2000"/>
                            </p:stCondLst>
                            <p:childTnLst>
                              <p:par>
                                <p:cTn id="7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7000"/>
                            </p:stCondLst>
                            <p:childTnLst>
                              <p:par>
                                <p:cTn id="7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2000"/>
                            </p:stCondLst>
                            <p:childTnLst>
                              <p:par>
                                <p:cTn id="8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0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8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0" fill="hold"/>
                                        <p:tgtEl>
                                          <p:spTgt spid="8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0" fill="hold"/>
                                        <p:tgtEl>
                                          <p:spTgt spid="8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0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0" fill="hold"/>
                                        <p:tgtEl>
                                          <p:spTgt spid="8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0" fill="hold"/>
                                        <p:tgtEl>
                                          <p:spTgt spid="8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0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07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82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0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82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0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82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1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8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2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82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3" dur="2000" fill="hold"/>
                                        <p:tgtEl>
                                          <p:spTgt spid="8208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134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00"/>
                            </p:stCondLst>
                            <p:childTnLst>
                              <p:par>
                                <p:cTn id="1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7000"/>
                            </p:stCondLst>
                            <p:childTnLst>
                              <p:par>
                                <p:cTn id="1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5" presetID="2" presetClass="entr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7000"/>
                            </p:stCondLst>
                            <p:childTnLst>
                              <p:par>
                                <p:cTn id="1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22000"/>
                            </p:stCondLst>
                            <p:childTnLst>
                              <p:par>
                                <p:cTn id="1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27000"/>
                            </p:stCondLst>
                            <p:childTnLst>
                              <p:par>
                                <p:cTn id="17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32000"/>
                            </p:stCondLst>
                            <p:childTnLst>
                              <p:par>
                                <p:cTn id="17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0" fill="hold"/>
                                        <p:tgtEl>
                                          <p:spTgt spid="8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0" fill="hold"/>
                                        <p:tgtEl>
                                          <p:spTgt spid="8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08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82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4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8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6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8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7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8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8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8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9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82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3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3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2" dur="2000" fill="hold"/>
                                        <p:tgtEl>
                                          <p:spTgt spid="8215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5"/>
                  </p:tgtEl>
                </p:cond>
              </p:nextCondLst>
            </p:seq>
          </p:childTnLst>
        </p:cTn>
      </p:par>
    </p:tnLst>
    <p:bldLst>
      <p:bldP spid="8202" grpId="0"/>
      <p:bldP spid="8203" grpId="0" animBg="1"/>
      <p:bldP spid="8203" grpId="1" animBg="1"/>
      <p:bldP spid="8203" grpId="2" animBg="1"/>
      <p:bldP spid="8204" grpId="0" animBg="1"/>
      <p:bldP spid="8204" grpId="1" animBg="1"/>
      <p:bldP spid="8204" grpId="2" animBg="1"/>
      <p:bldP spid="8205" grpId="0" animBg="1"/>
      <p:bldP spid="8205" grpId="1" animBg="1"/>
      <p:bldP spid="8205" grpId="2" animBg="1"/>
      <p:bldP spid="8206" grpId="0"/>
      <p:bldP spid="8207" grpId="0" animBg="1"/>
      <p:bldP spid="8207" grpId="1" animBg="1"/>
      <p:bldP spid="8207" grpId="2" animBg="1"/>
      <p:bldP spid="8208" grpId="0" animBg="1"/>
      <p:bldP spid="8208" grpId="1" animBg="1"/>
      <p:bldP spid="8209" grpId="0" animBg="1"/>
      <p:bldP spid="8209" grpId="1" animBg="1"/>
      <p:bldP spid="8209" grpId="2" animBg="1"/>
      <p:bldP spid="8210" grpId="0" animBg="1"/>
      <p:bldP spid="8210" grpId="1" animBg="1"/>
      <p:bldP spid="8210" grpId="2" animBg="1"/>
      <p:bldP spid="8211" grpId="0" animBg="1"/>
      <p:bldP spid="8211" grpId="1" animBg="1"/>
      <p:bldP spid="8211" grpId="2" animBg="1"/>
      <p:bldP spid="8212" grpId="0" animBg="1"/>
      <p:bldP spid="8212" grpId="1" animBg="1"/>
      <p:bldP spid="8212" grpId="2" animBg="1"/>
      <p:bldP spid="8213" grpId="0"/>
      <p:bldP spid="8214" grpId="0" animBg="1"/>
      <p:bldP spid="8214" grpId="1" animBg="1"/>
      <p:bldP spid="8215" grpId="0" animBg="1"/>
      <p:bldP spid="8215" grpId="1" animBg="1"/>
      <p:bldP spid="8216" grpId="0" animBg="1"/>
      <p:bldP spid="8216" grpId="1" animBg="1"/>
      <p:bldP spid="8217" grpId="0" animBg="1"/>
      <p:bldP spid="8217" grpId="1" animBg="1"/>
      <p:bldP spid="8218" grpId="0" animBg="1"/>
      <p:bldP spid="8218" grpId="1" animBg="1"/>
      <p:bldP spid="8219" grpId="0" animBg="1"/>
      <p:bldP spid="8219" grpId="1" animBg="1"/>
      <p:bldP spid="82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uhel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-60000">
            <a:off x="917575" y="3213100"/>
            <a:ext cx="29337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Line 3"/>
          <p:cNvSpPr>
            <a:spLocks noChangeShapeType="1"/>
          </p:cNvSpPr>
          <p:nvPr/>
        </p:nvSpPr>
        <p:spPr bwMode="auto">
          <a:xfrm>
            <a:off x="2122488" y="4724400"/>
            <a:ext cx="25209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2" name="Line 4"/>
          <p:cNvSpPr>
            <a:spLocks noChangeShapeType="1"/>
          </p:cNvSpPr>
          <p:nvPr/>
        </p:nvSpPr>
        <p:spPr bwMode="auto">
          <a:xfrm flipH="1" flipV="1">
            <a:off x="468313" y="3068638"/>
            <a:ext cx="1654175" cy="16557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3" name="Arc 5"/>
          <p:cNvSpPr>
            <a:spLocks/>
          </p:cNvSpPr>
          <p:nvPr/>
        </p:nvSpPr>
        <p:spPr bwMode="auto">
          <a:xfrm rot="-526238">
            <a:off x="1882775" y="4365625"/>
            <a:ext cx="817563" cy="433388"/>
          </a:xfrm>
          <a:custGeom>
            <a:avLst/>
            <a:gdLst>
              <a:gd name="T0" fmla="*/ 0 w 26362"/>
              <a:gd name="T1" fmla="*/ 4426316 h 21600"/>
              <a:gd name="T2" fmla="*/ 786333734 w 26362"/>
              <a:gd name="T3" fmla="*/ 160173847 h 21600"/>
              <a:gd name="T4" fmla="*/ 144220341 w 26362"/>
              <a:gd name="T5" fmla="*/ 174470950 h 21600"/>
              <a:gd name="T6" fmla="*/ 0 60000 65536"/>
              <a:gd name="T7" fmla="*/ 0 60000 65536"/>
              <a:gd name="T8" fmla="*/ 0 60000 65536"/>
              <a:gd name="T9" fmla="*/ 0 w 26362"/>
              <a:gd name="T10" fmla="*/ 0 h 21600"/>
              <a:gd name="T11" fmla="*/ 26362 w 26362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6362" h="21600" fill="none" extrusionOk="0">
                <a:moveTo>
                  <a:pt x="0" y="548"/>
                </a:moveTo>
                <a:cubicBezTo>
                  <a:pt x="1585" y="183"/>
                  <a:pt x="3207" y="-1"/>
                  <a:pt x="4835" y="0"/>
                </a:cubicBezTo>
                <a:cubicBezTo>
                  <a:pt x="16078" y="0"/>
                  <a:pt x="25441" y="8624"/>
                  <a:pt x="26362" y="19829"/>
                </a:cubicBezTo>
              </a:path>
              <a:path w="26362" h="21600" stroke="0" extrusionOk="0">
                <a:moveTo>
                  <a:pt x="0" y="548"/>
                </a:moveTo>
                <a:cubicBezTo>
                  <a:pt x="1585" y="183"/>
                  <a:pt x="3207" y="-1"/>
                  <a:pt x="4835" y="0"/>
                </a:cubicBezTo>
                <a:cubicBezTo>
                  <a:pt x="16078" y="0"/>
                  <a:pt x="25441" y="8624"/>
                  <a:pt x="26362" y="19829"/>
                </a:cubicBezTo>
                <a:lnTo>
                  <a:pt x="4835" y="21600"/>
                </a:lnTo>
                <a:close/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měříme úhly?</a:t>
            </a:r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Změř velikost úhlu </a:t>
            </a:r>
            <a:r>
              <a:rPr lang="cs-CZ" sz="2800" smtClean="0">
                <a:sym typeface="Symbol" pitchFamily="18" charset="2"/>
              </a:rPr>
              <a:t>:</a:t>
            </a:r>
          </a:p>
        </p:txBody>
      </p:sp>
      <p:sp>
        <p:nvSpPr>
          <p:cNvPr id="24585" name="Text Box 9"/>
          <p:cNvSpPr txBox="1">
            <a:spLocks noChangeArrowheads="1"/>
          </p:cNvSpPr>
          <p:nvPr/>
        </p:nvSpPr>
        <p:spPr bwMode="auto">
          <a:xfrm>
            <a:off x="4427538" y="1628775"/>
            <a:ext cx="47164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1) Uvědomíme si, co zadaný úhel představuje?</a:t>
            </a:r>
          </a:p>
        </p:txBody>
      </p:sp>
      <p:sp>
        <p:nvSpPr>
          <p:cNvPr id="24586" name="Rectangle 10"/>
          <p:cNvSpPr>
            <a:spLocks noChangeArrowheads="1"/>
          </p:cNvSpPr>
          <p:nvPr/>
        </p:nvSpPr>
        <p:spPr bwMode="auto">
          <a:xfrm>
            <a:off x="478790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přímku</a:t>
            </a:r>
          </a:p>
        </p:txBody>
      </p:sp>
      <p:sp>
        <p:nvSpPr>
          <p:cNvPr id="24587" name="Rectangle 11"/>
          <p:cNvSpPr>
            <a:spLocks noChangeArrowheads="1"/>
          </p:cNvSpPr>
          <p:nvPr/>
        </p:nvSpPr>
        <p:spPr bwMode="auto">
          <a:xfrm>
            <a:off x="6156325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oblouk</a:t>
            </a:r>
          </a:p>
        </p:txBody>
      </p:sp>
      <p:sp>
        <p:nvSpPr>
          <p:cNvPr id="24588" name="Rectangle 12"/>
          <p:cNvSpPr>
            <a:spLocks noChangeArrowheads="1"/>
          </p:cNvSpPr>
          <p:nvPr/>
        </p:nvSpPr>
        <p:spPr bwMode="auto">
          <a:xfrm>
            <a:off x="752475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část roviny</a:t>
            </a:r>
          </a:p>
        </p:txBody>
      </p:sp>
      <p:sp>
        <p:nvSpPr>
          <p:cNvPr id="24589" name="Text Box 13"/>
          <p:cNvSpPr txBox="1">
            <a:spLocks noChangeArrowheads="1"/>
          </p:cNvSpPr>
          <p:nvPr/>
        </p:nvSpPr>
        <p:spPr bwMode="auto">
          <a:xfrm>
            <a:off x="4464050" y="2420938"/>
            <a:ext cx="47164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2) O jaký typ úhlu se jedná?</a:t>
            </a:r>
          </a:p>
        </p:txBody>
      </p:sp>
      <p:sp>
        <p:nvSpPr>
          <p:cNvPr id="24590" name="Rectangle 14"/>
          <p:cNvSpPr>
            <a:spLocks noChangeArrowheads="1"/>
          </p:cNvSpPr>
          <p:nvPr/>
        </p:nvSpPr>
        <p:spPr bwMode="auto">
          <a:xfrm>
            <a:off x="478790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nulový</a:t>
            </a:r>
          </a:p>
        </p:txBody>
      </p:sp>
      <p:sp>
        <p:nvSpPr>
          <p:cNvPr id="24591" name="Rectangle 15"/>
          <p:cNvSpPr>
            <a:spLocks noChangeArrowheads="1"/>
          </p:cNvSpPr>
          <p:nvPr/>
        </p:nvSpPr>
        <p:spPr bwMode="auto">
          <a:xfrm>
            <a:off x="6156325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tupý</a:t>
            </a:r>
          </a:p>
        </p:txBody>
      </p:sp>
      <p:sp>
        <p:nvSpPr>
          <p:cNvPr id="24592" name="Rectangle 16"/>
          <p:cNvSpPr>
            <a:spLocks noChangeArrowheads="1"/>
          </p:cNvSpPr>
          <p:nvPr/>
        </p:nvSpPr>
        <p:spPr bwMode="auto">
          <a:xfrm>
            <a:off x="752475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ostrý</a:t>
            </a:r>
          </a:p>
        </p:txBody>
      </p:sp>
      <p:sp>
        <p:nvSpPr>
          <p:cNvPr id="24593" name="Rectangle 17"/>
          <p:cNvSpPr>
            <a:spLocks noChangeArrowheads="1"/>
          </p:cNvSpPr>
          <p:nvPr/>
        </p:nvSpPr>
        <p:spPr bwMode="auto">
          <a:xfrm>
            <a:off x="478790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pravý</a:t>
            </a:r>
          </a:p>
        </p:txBody>
      </p:sp>
      <p:sp>
        <p:nvSpPr>
          <p:cNvPr id="24594" name="Rectangle 18"/>
          <p:cNvSpPr>
            <a:spLocks noChangeArrowheads="1"/>
          </p:cNvSpPr>
          <p:nvPr/>
        </p:nvSpPr>
        <p:spPr bwMode="auto">
          <a:xfrm>
            <a:off x="6156325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vypuklý</a:t>
            </a:r>
          </a:p>
        </p:txBody>
      </p:sp>
      <p:sp>
        <p:nvSpPr>
          <p:cNvPr id="24595" name="Rectangle 19"/>
          <p:cNvSpPr>
            <a:spLocks noChangeArrowheads="1"/>
          </p:cNvSpPr>
          <p:nvPr/>
        </p:nvSpPr>
        <p:spPr bwMode="auto">
          <a:xfrm>
            <a:off x="752475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přímý</a:t>
            </a:r>
          </a:p>
        </p:txBody>
      </p:sp>
      <p:sp>
        <p:nvSpPr>
          <p:cNvPr id="24596" name="Text Box 20"/>
          <p:cNvSpPr txBox="1">
            <a:spLocks noChangeArrowheads="1"/>
          </p:cNvSpPr>
          <p:nvPr/>
        </p:nvSpPr>
        <p:spPr bwMode="auto">
          <a:xfrm>
            <a:off x="4500563" y="3644900"/>
            <a:ext cx="47164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3) V jakém rozmezí se mohou pohybovat </a:t>
            </a:r>
          </a:p>
          <a:p>
            <a:r>
              <a:rPr lang="cs-CZ" sz="1600" b="1"/>
              <a:t>    naměřené hodnoty?</a:t>
            </a:r>
          </a:p>
        </p:txBody>
      </p:sp>
      <p:sp>
        <p:nvSpPr>
          <p:cNvPr id="24597" name="Rectangle 21"/>
          <p:cNvSpPr>
            <a:spLocks noChangeArrowheads="1"/>
          </p:cNvSpPr>
          <p:nvPr/>
        </p:nvSpPr>
        <p:spPr bwMode="auto">
          <a:xfrm>
            <a:off x="485933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0°</a:t>
            </a:r>
          </a:p>
        </p:txBody>
      </p:sp>
      <p:sp>
        <p:nvSpPr>
          <p:cNvPr id="24598" name="Rectangle 22"/>
          <p:cNvSpPr>
            <a:spLocks noChangeArrowheads="1"/>
          </p:cNvSpPr>
          <p:nvPr/>
        </p:nvSpPr>
        <p:spPr bwMode="auto">
          <a:xfrm>
            <a:off x="6227763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91°- 179°</a:t>
            </a:r>
          </a:p>
        </p:txBody>
      </p:sp>
      <p:sp>
        <p:nvSpPr>
          <p:cNvPr id="24599" name="Rectangle 23"/>
          <p:cNvSpPr>
            <a:spLocks noChangeArrowheads="1"/>
          </p:cNvSpPr>
          <p:nvPr/>
        </p:nvSpPr>
        <p:spPr bwMode="auto">
          <a:xfrm>
            <a:off x="759618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1°- 89°</a:t>
            </a:r>
          </a:p>
        </p:txBody>
      </p:sp>
      <p:sp>
        <p:nvSpPr>
          <p:cNvPr id="24600" name="Rectangle 24"/>
          <p:cNvSpPr>
            <a:spLocks noChangeArrowheads="1"/>
          </p:cNvSpPr>
          <p:nvPr/>
        </p:nvSpPr>
        <p:spPr bwMode="auto">
          <a:xfrm>
            <a:off x="485933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90°</a:t>
            </a:r>
          </a:p>
        </p:txBody>
      </p:sp>
      <p:sp>
        <p:nvSpPr>
          <p:cNvPr id="24601" name="Rectangle 25"/>
          <p:cNvSpPr>
            <a:spLocks noChangeArrowheads="1"/>
          </p:cNvSpPr>
          <p:nvPr/>
        </p:nvSpPr>
        <p:spPr bwMode="auto">
          <a:xfrm>
            <a:off x="6227763" y="4651375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181°- 359°</a:t>
            </a:r>
          </a:p>
        </p:txBody>
      </p:sp>
      <p:sp>
        <p:nvSpPr>
          <p:cNvPr id="24602" name="Rectangle 26"/>
          <p:cNvSpPr>
            <a:spLocks noChangeArrowheads="1"/>
          </p:cNvSpPr>
          <p:nvPr/>
        </p:nvSpPr>
        <p:spPr bwMode="auto">
          <a:xfrm>
            <a:off x="759618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180°</a:t>
            </a:r>
          </a:p>
        </p:txBody>
      </p:sp>
      <p:grpSp>
        <p:nvGrpSpPr>
          <p:cNvPr id="2" name="Group 27"/>
          <p:cNvGrpSpPr>
            <a:grpSpLocks/>
          </p:cNvGrpSpPr>
          <p:nvPr/>
        </p:nvGrpSpPr>
        <p:grpSpPr bwMode="auto">
          <a:xfrm>
            <a:off x="755650" y="2492375"/>
            <a:ext cx="576263" cy="431800"/>
            <a:chOff x="1701" y="1298"/>
            <a:chExt cx="363" cy="272"/>
          </a:xfrm>
        </p:grpSpPr>
        <p:sp>
          <p:nvSpPr>
            <p:cNvPr id="7198" name="AutoShape 28"/>
            <p:cNvSpPr>
              <a:spLocks noChangeArrowheads="1"/>
            </p:cNvSpPr>
            <p:nvPr/>
          </p:nvSpPr>
          <p:spPr bwMode="auto">
            <a:xfrm>
              <a:off x="1701" y="1298"/>
              <a:ext cx="45" cy="272"/>
            </a:xfrm>
            <a:prstGeom prst="downArrow">
              <a:avLst>
                <a:gd name="adj1" fmla="val 50000"/>
                <a:gd name="adj2" fmla="val 151111"/>
              </a:avLst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9" name="Text Box 29"/>
            <p:cNvSpPr txBox="1">
              <a:spLocks noChangeArrowheads="1"/>
            </p:cNvSpPr>
            <p:nvPr/>
          </p:nvSpPr>
          <p:spPr bwMode="auto">
            <a:xfrm>
              <a:off x="1701" y="1298"/>
              <a:ext cx="363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1200" b="1">
                  <a:solidFill>
                    <a:srgbClr val="FF0000"/>
                  </a:solidFill>
                </a:rPr>
                <a:t>135°</a:t>
              </a:r>
            </a:p>
          </p:txBody>
        </p:sp>
      </p:grpSp>
      <p:sp>
        <p:nvSpPr>
          <p:cNvPr id="24606" name="Text Box 30"/>
          <p:cNvSpPr txBox="1">
            <a:spLocks noChangeArrowheads="1"/>
          </p:cNvSpPr>
          <p:nvPr/>
        </p:nvSpPr>
        <p:spPr bwMode="auto">
          <a:xfrm>
            <a:off x="6084888" y="5445125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Změříme:</a:t>
            </a:r>
          </a:p>
        </p:txBody>
      </p:sp>
      <p:pic>
        <p:nvPicPr>
          <p:cNvPr id="7196" name="Picture 31" descr="uhloměr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2997200"/>
            <a:ext cx="3671888" cy="2203450"/>
          </a:xfrm>
          <a:noFill/>
        </p:spPr>
      </p:pic>
      <p:sp>
        <p:nvSpPr>
          <p:cNvPr id="7197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6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0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45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4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4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45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17709 0.0002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0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4588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245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245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700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5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5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0" fill="hold"/>
                                        <p:tgtEl>
                                          <p:spTgt spid="245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245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7000"/>
                            </p:stCondLst>
                            <p:childTnLst>
                              <p:par>
                                <p:cTn id="6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0" fill="hold"/>
                                        <p:tgtEl>
                                          <p:spTgt spid="24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0" fill="hold"/>
                                        <p:tgtEl>
                                          <p:spTgt spid="24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2000"/>
                            </p:stCondLst>
                            <p:childTnLst>
                              <p:par>
                                <p:cTn id="7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0" fill="hold"/>
                                        <p:tgtEl>
                                          <p:spTgt spid="24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0" fill="hold"/>
                                        <p:tgtEl>
                                          <p:spTgt spid="24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45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5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45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5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45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45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4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45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45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6" dur="2000" fill="hold"/>
                                        <p:tgtEl>
                                          <p:spTgt spid="24591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127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000"/>
                            </p:stCondLst>
                            <p:childTnLst>
                              <p:par>
                                <p:cTn id="13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0" fill="hold"/>
                                        <p:tgtEl>
                                          <p:spTgt spid="245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0" fill="hold"/>
                                        <p:tgtEl>
                                          <p:spTgt spid="245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7000"/>
                            </p:stCondLst>
                            <p:childTnLst>
                              <p:par>
                                <p:cTn id="14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0" fill="hold"/>
                                        <p:tgtEl>
                                          <p:spTgt spid="24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0" fill="hold"/>
                                        <p:tgtEl>
                                          <p:spTgt spid="24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8" presetID="2" presetClass="entr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0" fill="hold"/>
                                        <p:tgtEl>
                                          <p:spTgt spid="24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0" fill="hold"/>
                                        <p:tgtEl>
                                          <p:spTgt spid="24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7000"/>
                            </p:stCondLst>
                            <p:childTnLst>
                              <p:par>
                                <p:cTn id="15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0" fill="hold"/>
                                        <p:tgtEl>
                                          <p:spTgt spid="245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0" fill="hold"/>
                                        <p:tgtEl>
                                          <p:spTgt spid="24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22000"/>
                            </p:stCondLst>
                            <p:childTnLst>
                              <p:par>
                                <p:cTn id="1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0" fill="hold"/>
                                        <p:tgtEl>
                                          <p:spTgt spid="246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0" fill="hold"/>
                                        <p:tgtEl>
                                          <p:spTgt spid="24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0" fill="hold"/>
                                        <p:tgtEl>
                                          <p:spTgt spid="24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0" fill="hold"/>
                                        <p:tgtEl>
                                          <p:spTgt spid="24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32000"/>
                            </p:stCondLst>
                            <p:childTnLst>
                              <p:par>
                                <p:cTn id="16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0" fill="hold"/>
                                        <p:tgtEl>
                                          <p:spTgt spid="24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0" fill="hold"/>
                                        <p:tgtEl>
                                          <p:spTgt spid="24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1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245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45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46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00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246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01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246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02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245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24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3000" fill="hold"/>
                                        <p:tgtEl>
                                          <p:spTgt spid="24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5" dur="2000" fill="hold"/>
                                        <p:tgtEl>
                                          <p:spTgt spid="24598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8"/>
                  </p:tgtEl>
                </p:cond>
              </p:nextCondLst>
            </p:seq>
          </p:childTnLst>
        </p:cTn>
      </p:par>
    </p:tnLst>
    <p:bldLst>
      <p:bldP spid="24585" grpId="0"/>
      <p:bldP spid="24586" grpId="0" animBg="1"/>
      <p:bldP spid="24586" grpId="1" animBg="1"/>
      <p:bldP spid="24586" grpId="2" animBg="1"/>
      <p:bldP spid="24587" grpId="0" animBg="1"/>
      <p:bldP spid="24587" grpId="1" animBg="1"/>
      <p:bldP spid="24587" grpId="2" animBg="1"/>
      <p:bldP spid="24588" grpId="0" animBg="1"/>
      <p:bldP spid="24588" grpId="1" animBg="1"/>
      <p:bldP spid="24588" grpId="2" animBg="1"/>
      <p:bldP spid="24589" grpId="0"/>
      <p:bldP spid="24590" grpId="0" animBg="1"/>
      <p:bldP spid="24590" grpId="1" animBg="1"/>
      <p:bldP spid="24590" grpId="2" animBg="1"/>
      <p:bldP spid="24591" grpId="0" animBg="1"/>
      <p:bldP spid="24591" grpId="1" animBg="1"/>
      <p:bldP spid="24592" grpId="0" animBg="1"/>
      <p:bldP spid="24592" grpId="1" animBg="1"/>
      <p:bldP spid="24592" grpId="2" animBg="1"/>
      <p:bldP spid="24593" grpId="0" animBg="1"/>
      <p:bldP spid="24593" grpId="1" animBg="1"/>
      <p:bldP spid="24593" grpId="2" animBg="1"/>
      <p:bldP spid="24594" grpId="0" animBg="1"/>
      <p:bldP spid="24594" grpId="1" animBg="1"/>
      <p:bldP spid="24594" grpId="2" animBg="1"/>
      <p:bldP spid="24595" grpId="0" animBg="1"/>
      <p:bldP spid="24595" grpId="1" animBg="1"/>
      <p:bldP spid="24595" grpId="2" animBg="1"/>
      <p:bldP spid="24596" grpId="0"/>
      <p:bldP spid="24597" grpId="0" animBg="1"/>
      <p:bldP spid="24597" grpId="1" animBg="1"/>
      <p:bldP spid="24598" grpId="0" animBg="1"/>
      <p:bldP spid="24598" grpId="1" animBg="1"/>
      <p:bldP spid="24599" grpId="0" animBg="1"/>
      <p:bldP spid="24599" grpId="1" animBg="1"/>
      <p:bldP spid="24600" grpId="0" animBg="1"/>
      <p:bldP spid="24600" grpId="1" animBg="1"/>
      <p:bldP spid="24601" grpId="0" animBg="1"/>
      <p:bldP spid="24601" grpId="1" animBg="1"/>
      <p:bldP spid="24602" grpId="0" animBg="1"/>
      <p:bldP spid="24602" grpId="1" animBg="1"/>
      <p:bldP spid="2460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47" name="Picture 31" descr="uhel3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 rot="60000">
            <a:off x="468313" y="2708275"/>
            <a:ext cx="4537075" cy="2568575"/>
          </a:xfrm>
          <a:noFill/>
        </p:spPr>
      </p:pic>
      <p:grpSp>
        <p:nvGrpSpPr>
          <p:cNvPr id="8195" name="Group 33"/>
          <p:cNvGrpSpPr>
            <a:grpSpLocks/>
          </p:cNvGrpSpPr>
          <p:nvPr/>
        </p:nvGrpSpPr>
        <p:grpSpPr bwMode="auto">
          <a:xfrm>
            <a:off x="468313" y="3933825"/>
            <a:ext cx="3240087" cy="1374775"/>
            <a:chOff x="295" y="2791"/>
            <a:chExt cx="2041" cy="866"/>
          </a:xfrm>
        </p:grpSpPr>
        <p:sp>
          <p:nvSpPr>
            <p:cNvPr id="8222" name="Line 3"/>
            <p:cNvSpPr>
              <a:spLocks noChangeShapeType="1"/>
            </p:cNvSpPr>
            <p:nvPr/>
          </p:nvSpPr>
          <p:spPr bwMode="auto">
            <a:xfrm>
              <a:off x="1338" y="2976"/>
              <a:ext cx="998" cy="68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23" name="Line 4"/>
            <p:cNvSpPr>
              <a:spLocks noChangeShapeType="1"/>
            </p:cNvSpPr>
            <p:nvPr/>
          </p:nvSpPr>
          <p:spPr bwMode="auto">
            <a:xfrm flipH="1">
              <a:off x="295" y="2976"/>
              <a:ext cx="1042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24" name="Arc 5"/>
            <p:cNvSpPr>
              <a:spLocks/>
            </p:cNvSpPr>
            <p:nvPr/>
          </p:nvSpPr>
          <p:spPr bwMode="auto">
            <a:xfrm rot="-998080">
              <a:off x="1069" y="2791"/>
              <a:ext cx="480" cy="383"/>
            </a:xfrm>
            <a:custGeom>
              <a:avLst/>
              <a:gdLst>
                <a:gd name="T0" fmla="*/ 0 w 37883"/>
                <a:gd name="T1" fmla="*/ 0 h 30270"/>
                <a:gd name="T2" fmla="*/ 0 w 37883"/>
                <a:gd name="T3" fmla="*/ 0 h 30270"/>
                <a:gd name="T4" fmla="*/ 0 w 37883"/>
                <a:gd name="T5" fmla="*/ 0 h 30270"/>
                <a:gd name="T6" fmla="*/ 0 60000 65536"/>
                <a:gd name="T7" fmla="*/ 0 60000 65536"/>
                <a:gd name="T8" fmla="*/ 0 60000 65536"/>
                <a:gd name="T9" fmla="*/ 0 w 37883"/>
                <a:gd name="T10" fmla="*/ 0 h 30270"/>
                <a:gd name="T11" fmla="*/ 37883 w 37883"/>
                <a:gd name="T12" fmla="*/ 30270 h 302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7883" h="30270" fill="none" extrusionOk="0">
                  <a:moveTo>
                    <a:pt x="-1" y="7407"/>
                  </a:moveTo>
                  <a:cubicBezTo>
                    <a:pt x="4101" y="2701"/>
                    <a:pt x="10039" y="-1"/>
                    <a:pt x="16283" y="0"/>
                  </a:cubicBezTo>
                  <a:cubicBezTo>
                    <a:pt x="28212" y="0"/>
                    <a:pt x="37883" y="9670"/>
                    <a:pt x="37883" y="21600"/>
                  </a:cubicBezTo>
                  <a:cubicBezTo>
                    <a:pt x="37883" y="24584"/>
                    <a:pt x="37264" y="27536"/>
                    <a:pt x="36066" y="30269"/>
                  </a:cubicBezTo>
                </a:path>
                <a:path w="37883" h="30270" stroke="0" extrusionOk="0">
                  <a:moveTo>
                    <a:pt x="-1" y="7407"/>
                  </a:moveTo>
                  <a:cubicBezTo>
                    <a:pt x="4101" y="2701"/>
                    <a:pt x="10039" y="-1"/>
                    <a:pt x="16283" y="0"/>
                  </a:cubicBezTo>
                  <a:cubicBezTo>
                    <a:pt x="28212" y="0"/>
                    <a:pt x="37883" y="9670"/>
                    <a:pt x="37883" y="21600"/>
                  </a:cubicBezTo>
                  <a:cubicBezTo>
                    <a:pt x="37883" y="24584"/>
                    <a:pt x="37264" y="27536"/>
                    <a:pt x="36066" y="30269"/>
                  </a:cubicBezTo>
                  <a:lnTo>
                    <a:pt x="16283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819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měříme úhly?</a:t>
            </a:r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Změř velikost úhlu </a:t>
            </a:r>
            <a:r>
              <a:rPr lang="cs-CZ" sz="2800" smtClean="0">
                <a:sym typeface="Symbol" pitchFamily="18" charset="2"/>
              </a:rPr>
              <a:t>:</a:t>
            </a:r>
          </a:p>
        </p:txBody>
      </p:sp>
      <p:pic>
        <p:nvPicPr>
          <p:cNvPr id="9224" name="Picture 8" descr="uhlomer 746278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47750" y="3155950"/>
            <a:ext cx="2155825" cy="2146300"/>
          </a:xfrm>
          <a:noFill/>
        </p:spPr>
      </p:pic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4427538" y="1628775"/>
            <a:ext cx="47164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1) Uvědomíme si, co zadaný úhel představuje?</a:t>
            </a:r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478790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přímku</a:t>
            </a:r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6156325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oblouk</a:t>
            </a:r>
          </a:p>
        </p:txBody>
      </p:sp>
      <p:sp>
        <p:nvSpPr>
          <p:cNvPr id="9228" name="Rectangle 12"/>
          <p:cNvSpPr>
            <a:spLocks noChangeArrowheads="1"/>
          </p:cNvSpPr>
          <p:nvPr/>
        </p:nvSpPr>
        <p:spPr bwMode="auto">
          <a:xfrm>
            <a:off x="752475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část roviny</a:t>
            </a:r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4464050" y="2420938"/>
            <a:ext cx="47164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2) O jaký typ úhlu se jedná?</a:t>
            </a:r>
          </a:p>
        </p:txBody>
      </p:sp>
      <p:sp>
        <p:nvSpPr>
          <p:cNvPr id="9230" name="Rectangle 14"/>
          <p:cNvSpPr>
            <a:spLocks noChangeArrowheads="1"/>
          </p:cNvSpPr>
          <p:nvPr/>
        </p:nvSpPr>
        <p:spPr bwMode="auto">
          <a:xfrm>
            <a:off x="478790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nulový</a:t>
            </a:r>
          </a:p>
        </p:txBody>
      </p:sp>
      <p:sp>
        <p:nvSpPr>
          <p:cNvPr id="9231" name="Rectangle 15"/>
          <p:cNvSpPr>
            <a:spLocks noChangeArrowheads="1"/>
          </p:cNvSpPr>
          <p:nvPr/>
        </p:nvSpPr>
        <p:spPr bwMode="auto">
          <a:xfrm>
            <a:off x="6156325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vypuklý</a:t>
            </a:r>
          </a:p>
        </p:txBody>
      </p:sp>
      <p:sp>
        <p:nvSpPr>
          <p:cNvPr id="9232" name="Rectangle 16"/>
          <p:cNvSpPr>
            <a:spLocks noChangeArrowheads="1"/>
          </p:cNvSpPr>
          <p:nvPr/>
        </p:nvSpPr>
        <p:spPr bwMode="auto">
          <a:xfrm>
            <a:off x="752475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ostrý</a:t>
            </a:r>
          </a:p>
        </p:txBody>
      </p:sp>
      <p:sp>
        <p:nvSpPr>
          <p:cNvPr id="9233" name="Rectangle 17"/>
          <p:cNvSpPr>
            <a:spLocks noChangeArrowheads="1"/>
          </p:cNvSpPr>
          <p:nvPr/>
        </p:nvSpPr>
        <p:spPr bwMode="auto">
          <a:xfrm>
            <a:off x="478790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pravý</a:t>
            </a:r>
          </a:p>
        </p:txBody>
      </p:sp>
      <p:sp>
        <p:nvSpPr>
          <p:cNvPr id="9234" name="Rectangle 18"/>
          <p:cNvSpPr>
            <a:spLocks noChangeArrowheads="1"/>
          </p:cNvSpPr>
          <p:nvPr/>
        </p:nvSpPr>
        <p:spPr bwMode="auto">
          <a:xfrm>
            <a:off x="6156325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tupý</a:t>
            </a:r>
          </a:p>
        </p:txBody>
      </p:sp>
      <p:sp>
        <p:nvSpPr>
          <p:cNvPr id="9235" name="Rectangle 19"/>
          <p:cNvSpPr>
            <a:spLocks noChangeArrowheads="1"/>
          </p:cNvSpPr>
          <p:nvPr/>
        </p:nvSpPr>
        <p:spPr bwMode="auto">
          <a:xfrm>
            <a:off x="752475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přímý</a:t>
            </a:r>
          </a:p>
        </p:txBody>
      </p:sp>
      <p:sp>
        <p:nvSpPr>
          <p:cNvPr id="9236" name="Text Box 20"/>
          <p:cNvSpPr txBox="1">
            <a:spLocks noChangeArrowheads="1"/>
          </p:cNvSpPr>
          <p:nvPr/>
        </p:nvSpPr>
        <p:spPr bwMode="auto">
          <a:xfrm>
            <a:off x="4500563" y="3644900"/>
            <a:ext cx="47164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3) V jakém rozmezí se mohou pohybovat </a:t>
            </a:r>
          </a:p>
          <a:p>
            <a:r>
              <a:rPr lang="cs-CZ" sz="1600" b="1"/>
              <a:t>    naměřené hodnoty?</a:t>
            </a:r>
          </a:p>
        </p:txBody>
      </p:sp>
      <p:sp>
        <p:nvSpPr>
          <p:cNvPr id="9237" name="Rectangle 21"/>
          <p:cNvSpPr>
            <a:spLocks noChangeArrowheads="1"/>
          </p:cNvSpPr>
          <p:nvPr/>
        </p:nvSpPr>
        <p:spPr bwMode="auto">
          <a:xfrm>
            <a:off x="485933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0°</a:t>
            </a:r>
          </a:p>
        </p:txBody>
      </p:sp>
      <p:sp>
        <p:nvSpPr>
          <p:cNvPr id="9238" name="Rectangle 22"/>
          <p:cNvSpPr>
            <a:spLocks noChangeArrowheads="1"/>
          </p:cNvSpPr>
          <p:nvPr/>
        </p:nvSpPr>
        <p:spPr bwMode="auto">
          <a:xfrm>
            <a:off x="6227763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181°- 359°</a:t>
            </a:r>
          </a:p>
        </p:txBody>
      </p:sp>
      <p:sp>
        <p:nvSpPr>
          <p:cNvPr id="9239" name="Rectangle 23"/>
          <p:cNvSpPr>
            <a:spLocks noChangeArrowheads="1"/>
          </p:cNvSpPr>
          <p:nvPr/>
        </p:nvSpPr>
        <p:spPr bwMode="auto">
          <a:xfrm>
            <a:off x="759618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1°- 89°</a:t>
            </a:r>
          </a:p>
        </p:txBody>
      </p:sp>
      <p:sp>
        <p:nvSpPr>
          <p:cNvPr id="9240" name="Rectangle 24"/>
          <p:cNvSpPr>
            <a:spLocks noChangeArrowheads="1"/>
          </p:cNvSpPr>
          <p:nvPr/>
        </p:nvSpPr>
        <p:spPr bwMode="auto">
          <a:xfrm>
            <a:off x="485933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90°</a:t>
            </a:r>
          </a:p>
        </p:txBody>
      </p:sp>
      <p:sp>
        <p:nvSpPr>
          <p:cNvPr id="9241" name="Rectangle 25"/>
          <p:cNvSpPr>
            <a:spLocks noChangeArrowheads="1"/>
          </p:cNvSpPr>
          <p:nvPr/>
        </p:nvSpPr>
        <p:spPr bwMode="auto">
          <a:xfrm>
            <a:off x="6227763" y="4651375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91°- 179°</a:t>
            </a:r>
          </a:p>
        </p:txBody>
      </p:sp>
      <p:sp>
        <p:nvSpPr>
          <p:cNvPr id="9242" name="Rectangle 26"/>
          <p:cNvSpPr>
            <a:spLocks noChangeArrowheads="1"/>
          </p:cNvSpPr>
          <p:nvPr/>
        </p:nvSpPr>
        <p:spPr bwMode="auto">
          <a:xfrm>
            <a:off x="759618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180°</a:t>
            </a:r>
          </a:p>
        </p:txBody>
      </p:sp>
      <p:grpSp>
        <p:nvGrpSpPr>
          <p:cNvPr id="3" name="Group 34"/>
          <p:cNvGrpSpPr>
            <a:grpSpLocks/>
          </p:cNvGrpSpPr>
          <p:nvPr/>
        </p:nvGrpSpPr>
        <p:grpSpPr bwMode="auto">
          <a:xfrm>
            <a:off x="3635375" y="5373688"/>
            <a:ext cx="576263" cy="431800"/>
            <a:chOff x="1882" y="3158"/>
            <a:chExt cx="363" cy="272"/>
          </a:xfrm>
        </p:grpSpPr>
        <p:sp>
          <p:nvSpPr>
            <p:cNvPr id="8220" name="AutoShape 28"/>
            <p:cNvSpPr>
              <a:spLocks noChangeArrowheads="1"/>
            </p:cNvSpPr>
            <p:nvPr/>
          </p:nvSpPr>
          <p:spPr bwMode="auto">
            <a:xfrm flipV="1">
              <a:off x="1882" y="3158"/>
              <a:ext cx="45" cy="272"/>
            </a:xfrm>
            <a:prstGeom prst="downArrow">
              <a:avLst>
                <a:gd name="adj1" fmla="val 50000"/>
                <a:gd name="adj2" fmla="val 151111"/>
              </a:avLst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21" name="Text Box 29"/>
            <p:cNvSpPr txBox="1">
              <a:spLocks noChangeArrowheads="1"/>
            </p:cNvSpPr>
            <p:nvPr/>
          </p:nvSpPr>
          <p:spPr bwMode="auto">
            <a:xfrm>
              <a:off x="1882" y="3249"/>
              <a:ext cx="363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1200" b="1">
                  <a:solidFill>
                    <a:srgbClr val="FF0000"/>
                  </a:solidFill>
                </a:rPr>
                <a:t>214°</a:t>
              </a:r>
            </a:p>
          </p:txBody>
        </p:sp>
      </p:grpSp>
      <p:sp>
        <p:nvSpPr>
          <p:cNvPr id="9246" name="Text Box 30"/>
          <p:cNvSpPr txBox="1">
            <a:spLocks noChangeArrowheads="1"/>
          </p:cNvSpPr>
          <p:nvPr/>
        </p:nvSpPr>
        <p:spPr bwMode="auto">
          <a:xfrm>
            <a:off x="6084888" y="5445125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Změříme:</a:t>
            </a:r>
          </a:p>
        </p:txBody>
      </p:sp>
      <p:sp>
        <p:nvSpPr>
          <p:cNvPr id="8219" name="AutoShape 3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5000" fill="hold"/>
                                        <p:tgtEl>
                                          <p:spTgt spid="9224"/>
                                        </p:tgtEl>
                                      </p:cBhvr>
                                      <p:by x="180000" y="180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4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17709 0.0002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9228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2000"/>
                            </p:stCondLst>
                            <p:childTnLst>
                              <p:par>
                                <p:cTn id="7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7000"/>
                            </p:stCondLst>
                            <p:childTnLst>
                              <p:par>
                                <p:cTn id="7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2000"/>
                            </p:stCondLst>
                            <p:childTnLst>
                              <p:par>
                                <p:cTn id="8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0" fill="hold"/>
                                        <p:tgtEl>
                                          <p:spTgt spid="9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0" fill="hold"/>
                                        <p:tgtEl>
                                          <p:spTgt spid="9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8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9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3000" fill="hold"/>
                                        <p:tgtEl>
                                          <p:spTgt spid="9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3000" fill="hold"/>
                                        <p:tgtEl>
                                          <p:spTgt spid="9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9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9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3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9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3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9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3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3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9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1" dur="2000" fill="hold"/>
                                        <p:tgtEl>
                                          <p:spTgt spid="9231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13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2000"/>
                            </p:stCondLst>
                            <p:childTnLst>
                              <p:par>
                                <p:cTn id="14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7000"/>
                            </p:stCondLst>
                            <p:childTnLst>
                              <p:par>
                                <p:cTn id="14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3" presetID="2" presetClass="entr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7000"/>
                            </p:stCondLst>
                            <p:childTnLst>
                              <p:par>
                                <p:cTn id="1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2000"/>
                            </p:stCondLst>
                            <p:childTnLst>
                              <p:par>
                                <p:cTn id="1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27000"/>
                            </p:stCondLst>
                            <p:childTnLst>
                              <p:par>
                                <p:cTn id="16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2000"/>
                            </p:stCondLst>
                            <p:childTnLst>
                              <p:par>
                                <p:cTn id="17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3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9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3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9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39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9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40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9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41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9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42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9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9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9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2000" fill="hold"/>
                                        <p:tgtEl>
                                          <p:spTgt spid="9238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38"/>
                  </p:tgtEl>
                </p:cond>
              </p:nextCondLst>
            </p:seq>
          </p:childTnLst>
        </p:cTn>
      </p:par>
    </p:tnLst>
    <p:bldLst>
      <p:bldP spid="9225" grpId="0"/>
      <p:bldP spid="9226" grpId="0" animBg="1"/>
      <p:bldP spid="9226" grpId="1" animBg="1"/>
      <p:bldP spid="9226" grpId="2" animBg="1"/>
      <p:bldP spid="9227" grpId="0" animBg="1"/>
      <p:bldP spid="9227" grpId="1" animBg="1"/>
      <p:bldP spid="9227" grpId="2" animBg="1"/>
      <p:bldP spid="9228" grpId="0" animBg="1"/>
      <p:bldP spid="9228" grpId="1" animBg="1"/>
      <p:bldP spid="9228" grpId="2" animBg="1"/>
      <p:bldP spid="9229" grpId="0"/>
      <p:bldP spid="9230" grpId="0" animBg="1"/>
      <p:bldP spid="9230" grpId="1" animBg="1"/>
      <p:bldP spid="9230" grpId="2" animBg="1"/>
      <p:bldP spid="9231" grpId="0" animBg="1"/>
      <p:bldP spid="9231" grpId="1" animBg="1"/>
      <p:bldP spid="9232" grpId="0" animBg="1"/>
      <p:bldP spid="9232" grpId="1" animBg="1"/>
      <p:bldP spid="9232" grpId="2" animBg="1"/>
      <p:bldP spid="9233" grpId="0" animBg="1"/>
      <p:bldP spid="9233" grpId="1" animBg="1"/>
      <p:bldP spid="9233" grpId="2" animBg="1"/>
      <p:bldP spid="9234" grpId="0" animBg="1"/>
      <p:bldP spid="9234" grpId="1" animBg="1"/>
      <p:bldP spid="9234" grpId="2" animBg="1"/>
      <p:bldP spid="9235" grpId="0" animBg="1"/>
      <p:bldP spid="9235" grpId="1" animBg="1"/>
      <p:bldP spid="9235" grpId="2" animBg="1"/>
      <p:bldP spid="9236" grpId="0"/>
      <p:bldP spid="9237" grpId="0" animBg="1"/>
      <p:bldP spid="9237" grpId="1" animBg="1"/>
      <p:bldP spid="9238" grpId="0" animBg="1"/>
      <p:bldP spid="9238" grpId="1" animBg="1"/>
      <p:bldP spid="9239" grpId="0" animBg="1"/>
      <p:bldP spid="9239" grpId="1" animBg="1"/>
      <p:bldP spid="9240" grpId="0" animBg="1"/>
      <p:bldP spid="9240" grpId="1" animBg="1"/>
      <p:bldP spid="9241" grpId="0" animBg="1"/>
      <p:bldP spid="9241" grpId="1" animBg="1"/>
      <p:bldP spid="9242" grpId="0" animBg="1"/>
      <p:bldP spid="9242" grpId="1" animBg="1"/>
      <p:bldP spid="92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měříme úhly?</a:t>
            </a:r>
          </a:p>
        </p:txBody>
      </p:sp>
      <p:sp>
        <p:nvSpPr>
          <p:cNvPr id="25608" name="Rectangle 8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Změř velikost úhlu </a:t>
            </a:r>
            <a:r>
              <a:rPr lang="cs-CZ" sz="2800" smtClean="0">
                <a:sym typeface="Symbol" pitchFamily="18" charset="2"/>
              </a:rPr>
              <a:t>:</a:t>
            </a:r>
          </a:p>
        </p:txBody>
      </p:sp>
      <p:pic>
        <p:nvPicPr>
          <p:cNvPr id="25602" name="Picture 2" descr="uhel3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 rot="60000">
            <a:off x="468313" y="2708275"/>
            <a:ext cx="4537075" cy="2568575"/>
          </a:xfrm>
          <a:noFill/>
        </p:spPr>
      </p:pic>
      <p:grpSp>
        <p:nvGrpSpPr>
          <p:cNvPr id="9221" name="Group 3"/>
          <p:cNvGrpSpPr>
            <a:grpSpLocks/>
          </p:cNvGrpSpPr>
          <p:nvPr/>
        </p:nvGrpSpPr>
        <p:grpSpPr bwMode="auto">
          <a:xfrm>
            <a:off x="468313" y="3933825"/>
            <a:ext cx="3240087" cy="1374775"/>
            <a:chOff x="295" y="2791"/>
            <a:chExt cx="2041" cy="866"/>
          </a:xfrm>
        </p:grpSpPr>
        <p:sp>
          <p:nvSpPr>
            <p:cNvPr id="9247" name="Line 4"/>
            <p:cNvSpPr>
              <a:spLocks noChangeShapeType="1"/>
            </p:cNvSpPr>
            <p:nvPr/>
          </p:nvSpPr>
          <p:spPr bwMode="auto">
            <a:xfrm>
              <a:off x="1338" y="2976"/>
              <a:ext cx="998" cy="68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48" name="Line 5"/>
            <p:cNvSpPr>
              <a:spLocks noChangeShapeType="1"/>
            </p:cNvSpPr>
            <p:nvPr/>
          </p:nvSpPr>
          <p:spPr bwMode="auto">
            <a:xfrm flipH="1">
              <a:off x="295" y="2976"/>
              <a:ext cx="1042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49" name="Arc 6"/>
            <p:cNvSpPr>
              <a:spLocks/>
            </p:cNvSpPr>
            <p:nvPr/>
          </p:nvSpPr>
          <p:spPr bwMode="auto">
            <a:xfrm rot="-998080">
              <a:off x="1069" y="2791"/>
              <a:ext cx="480" cy="383"/>
            </a:xfrm>
            <a:custGeom>
              <a:avLst/>
              <a:gdLst>
                <a:gd name="T0" fmla="*/ 0 w 37883"/>
                <a:gd name="T1" fmla="*/ 0 h 30270"/>
                <a:gd name="T2" fmla="*/ 0 w 37883"/>
                <a:gd name="T3" fmla="*/ 0 h 30270"/>
                <a:gd name="T4" fmla="*/ 0 w 37883"/>
                <a:gd name="T5" fmla="*/ 0 h 30270"/>
                <a:gd name="T6" fmla="*/ 0 60000 65536"/>
                <a:gd name="T7" fmla="*/ 0 60000 65536"/>
                <a:gd name="T8" fmla="*/ 0 60000 65536"/>
                <a:gd name="T9" fmla="*/ 0 w 37883"/>
                <a:gd name="T10" fmla="*/ 0 h 30270"/>
                <a:gd name="T11" fmla="*/ 37883 w 37883"/>
                <a:gd name="T12" fmla="*/ 30270 h 302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7883" h="30270" fill="none" extrusionOk="0">
                  <a:moveTo>
                    <a:pt x="-1" y="7407"/>
                  </a:moveTo>
                  <a:cubicBezTo>
                    <a:pt x="4101" y="2701"/>
                    <a:pt x="10039" y="-1"/>
                    <a:pt x="16283" y="0"/>
                  </a:cubicBezTo>
                  <a:cubicBezTo>
                    <a:pt x="28212" y="0"/>
                    <a:pt x="37883" y="9670"/>
                    <a:pt x="37883" y="21600"/>
                  </a:cubicBezTo>
                  <a:cubicBezTo>
                    <a:pt x="37883" y="24584"/>
                    <a:pt x="37264" y="27536"/>
                    <a:pt x="36066" y="30269"/>
                  </a:cubicBezTo>
                </a:path>
                <a:path w="37883" h="30270" stroke="0" extrusionOk="0">
                  <a:moveTo>
                    <a:pt x="-1" y="7407"/>
                  </a:moveTo>
                  <a:cubicBezTo>
                    <a:pt x="4101" y="2701"/>
                    <a:pt x="10039" y="-1"/>
                    <a:pt x="16283" y="0"/>
                  </a:cubicBezTo>
                  <a:cubicBezTo>
                    <a:pt x="28212" y="0"/>
                    <a:pt x="37883" y="9670"/>
                    <a:pt x="37883" y="21600"/>
                  </a:cubicBezTo>
                  <a:cubicBezTo>
                    <a:pt x="37883" y="24584"/>
                    <a:pt x="37264" y="27536"/>
                    <a:pt x="36066" y="30269"/>
                  </a:cubicBezTo>
                  <a:lnTo>
                    <a:pt x="16283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4427538" y="1628775"/>
            <a:ext cx="47164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1) Uvědomíme si, co zadaný úhel představuje?</a:t>
            </a:r>
          </a:p>
        </p:txBody>
      </p:sp>
      <p:sp>
        <p:nvSpPr>
          <p:cNvPr id="25611" name="Rectangle 11"/>
          <p:cNvSpPr>
            <a:spLocks noChangeArrowheads="1"/>
          </p:cNvSpPr>
          <p:nvPr/>
        </p:nvSpPr>
        <p:spPr bwMode="auto">
          <a:xfrm>
            <a:off x="478790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přímku</a:t>
            </a:r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6156325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oblouk</a:t>
            </a:r>
          </a:p>
        </p:txBody>
      </p:sp>
      <p:sp>
        <p:nvSpPr>
          <p:cNvPr id="25613" name="Rectangle 13"/>
          <p:cNvSpPr>
            <a:spLocks noChangeArrowheads="1"/>
          </p:cNvSpPr>
          <p:nvPr/>
        </p:nvSpPr>
        <p:spPr bwMode="auto">
          <a:xfrm>
            <a:off x="7524750" y="2060575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část roviny</a:t>
            </a:r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4464050" y="2420938"/>
            <a:ext cx="47164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2) O jaký typ úhlu se jedná?</a:t>
            </a:r>
          </a:p>
        </p:txBody>
      </p:sp>
      <p:sp>
        <p:nvSpPr>
          <p:cNvPr id="25615" name="Rectangle 15"/>
          <p:cNvSpPr>
            <a:spLocks noChangeArrowheads="1"/>
          </p:cNvSpPr>
          <p:nvPr/>
        </p:nvSpPr>
        <p:spPr bwMode="auto">
          <a:xfrm>
            <a:off x="478790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nulový</a:t>
            </a:r>
          </a:p>
        </p:txBody>
      </p:sp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6156325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vypuklý</a:t>
            </a:r>
          </a:p>
        </p:txBody>
      </p:sp>
      <p:sp>
        <p:nvSpPr>
          <p:cNvPr id="25617" name="Rectangle 17"/>
          <p:cNvSpPr>
            <a:spLocks noChangeArrowheads="1"/>
          </p:cNvSpPr>
          <p:nvPr/>
        </p:nvSpPr>
        <p:spPr bwMode="auto">
          <a:xfrm>
            <a:off x="7524750" y="2852738"/>
            <a:ext cx="1223963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ostrý</a:t>
            </a:r>
          </a:p>
        </p:txBody>
      </p:sp>
      <p:sp>
        <p:nvSpPr>
          <p:cNvPr id="25618" name="Rectangle 18"/>
          <p:cNvSpPr>
            <a:spLocks noChangeArrowheads="1"/>
          </p:cNvSpPr>
          <p:nvPr/>
        </p:nvSpPr>
        <p:spPr bwMode="auto">
          <a:xfrm>
            <a:off x="478790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pravý</a:t>
            </a:r>
          </a:p>
        </p:txBody>
      </p:sp>
      <p:sp>
        <p:nvSpPr>
          <p:cNvPr id="25619" name="Rectangle 19"/>
          <p:cNvSpPr>
            <a:spLocks noChangeArrowheads="1"/>
          </p:cNvSpPr>
          <p:nvPr/>
        </p:nvSpPr>
        <p:spPr bwMode="auto">
          <a:xfrm>
            <a:off x="6156325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tupý</a:t>
            </a:r>
          </a:p>
        </p:txBody>
      </p:sp>
      <p:sp>
        <p:nvSpPr>
          <p:cNvPr id="25620" name="Rectangle 20"/>
          <p:cNvSpPr>
            <a:spLocks noChangeArrowheads="1"/>
          </p:cNvSpPr>
          <p:nvPr/>
        </p:nvSpPr>
        <p:spPr bwMode="auto">
          <a:xfrm>
            <a:off x="7524750" y="3213100"/>
            <a:ext cx="1223963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přímý</a:t>
            </a:r>
          </a:p>
        </p:txBody>
      </p:sp>
      <p:sp>
        <p:nvSpPr>
          <p:cNvPr id="25621" name="Text Box 21"/>
          <p:cNvSpPr txBox="1">
            <a:spLocks noChangeArrowheads="1"/>
          </p:cNvSpPr>
          <p:nvPr/>
        </p:nvSpPr>
        <p:spPr bwMode="auto">
          <a:xfrm>
            <a:off x="4500563" y="3644900"/>
            <a:ext cx="47164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3) V jakém rozmezí se mohou pohybovat </a:t>
            </a:r>
          </a:p>
          <a:p>
            <a:r>
              <a:rPr lang="cs-CZ" sz="1600" b="1"/>
              <a:t>    naměřené hodnoty?</a:t>
            </a:r>
          </a:p>
        </p:txBody>
      </p:sp>
      <p:sp>
        <p:nvSpPr>
          <p:cNvPr id="25622" name="Rectangle 22"/>
          <p:cNvSpPr>
            <a:spLocks noChangeArrowheads="1"/>
          </p:cNvSpPr>
          <p:nvPr/>
        </p:nvSpPr>
        <p:spPr bwMode="auto">
          <a:xfrm>
            <a:off x="485933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0°</a:t>
            </a:r>
          </a:p>
        </p:txBody>
      </p:sp>
      <p:sp>
        <p:nvSpPr>
          <p:cNvPr id="25623" name="Rectangle 23"/>
          <p:cNvSpPr>
            <a:spLocks noChangeArrowheads="1"/>
          </p:cNvSpPr>
          <p:nvPr/>
        </p:nvSpPr>
        <p:spPr bwMode="auto">
          <a:xfrm>
            <a:off x="6227763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181°- 359°</a:t>
            </a:r>
          </a:p>
        </p:txBody>
      </p:sp>
      <p:sp>
        <p:nvSpPr>
          <p:cNvPr id="25624" name="Rectangle 24"/>
          <p:cNvSpPr>
            <a:spLocks noChangeArrowheads="1"/>
          </p:cNvSpPr>
          <p:nvPr/>
        </p:nvSpPr>
        <p:spPr bwMode="auto">
          <a:xfrm>
            <a:off x="7596188" y="4292600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1°- 89°</a:t>
            </a:r>
          </a:p>
        </p:txBody>
      </p:sp>
      <p:sp>
        <p:nvSpPr>
          <p:cNvPr id="25625" name="Rectangle 25"/>
          <p:cNvSpPr>
            <a:spLocks noChangeArrowheads="1"/>
          </p:cNvSpPr>
          <p:nvPr/>
        </p:nvSpPr>
        <p:spPr bwMode="auto">
          <a:xfrm>
            <a:off x="485933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90°</a:t>
            </a:r>
          </a:p>
        </p:txBody>
      </p:sp>
      <p:sp>
        <p:nvSpPr>
          <p:cNvPr id="25626" name="Rectangle 26"/>
          <p:cNvSpPr>
            <a:spLocks noChangeArrowheads="1"/>
          </p:cNvSpPr>
          <p:nvPr/>
        </p:nvSpPr>
        <p:spPr bwMode="auto">
          <a:xfrm>
            <a:off x="6227763" y="4651375"/>
            <a:ext cx="1223962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91°- 179°</a:t>
            </a:r>
          </a:p>
        </p:txBody>
      </p:sp>
      <p:sp>
        <p:nvSpPr>
          <p:cNvPr id="25627" name="Rectangle 27"/>
          <p:cNvSpPr>
            <a:spLocks noChangeArrowheads="1"/>
          </p:cNvSpPr>
          <p:nvPr/>
        </p:nvSpPr>
        <p:spPr bwMode="auto">
          <a:xfrm>
            <a:off x="7596188" y="4652963"/>
            <a:ext cx="12239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180°</a:t>
            </a:r>
          </a:p>
        </p:txBody>
      </p:sp>
      <p:grpSp>
        <p:nvGrpSpPr>
          <p:cNvPr id="3" name="Group 36"/>
          <p:cNvGrpSpPr>
            <a:grpSpLocks/>
          </p:cNvGrpSpPr>
          <p:nvPr/>
        </p:nvGrpSpPr>
        <p:grpSpPr bwMode="auto">
          <a:xfrm>
            <a:off x="3635375" y="5373688"/>
            <a:ext cx="1512888" cy="431800"/>
            <a:chOff x="2290" y="3385"/>
            <a:chExt cx="953" cy="272"/>
          </a:xfrm>
        </p:grpSpPr>
        <p:sp>
          <p:nvSpPr>
            <p:cNvPr id="9245" name="AutoShape 29"/>
            <p:cNvSpPr>
              <a:spLocks noChangeArrowheads="1"/>
            </p:cNvSpPr>
            <p:nvPr/>
          </p:nvSpPr>
          <p:spPr bwMode="auto">
            <a:xfrm flipV="1">
              <a:off x="2290" y="3385"/>
              <a:ext cx="45" cy="272"/>
            </a:xfrm>
            <a:prstGeom prst="downArrow">
              <a:avLst>
                <a:gd name="adj1" fmla="val 50000"/>
                <a:gd name="adj2" fmla="val 151111"/>
              </a:avLst>
            </a:prstGeom>
            <a:solidFill>
              <a:srgbClr val="FF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246" name="Text Box 30"/>
            <p:cNvSpPr txBox="1">
              <a:spLocks noChangeArrowheads="1"/>
            </p:cNvSpPr>
            <p:nvPr/>
          </p:nvSpPr>
          <p:spPr bwMode="auto">
            <a:xfrm>
              <a:off x="2290" y="3476"/>
              <a:ext cx="953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1200" b="1">
                  <a:solidFill>
                    <a:srgbClr val="FF0000"/>
                  </a:solidFill>
                </a:rPr>
                <a:t>180° + 34° = 214°</a:t>
              </a:r>
            </a:p>
          </p:txBody>
        </p:sp>
      </p:grpSp>
      <p:sp>
        <p:nvSpPr>
          <p:cNvPr id="25631" name="Text Box 31"/>
          <p:cNvSpPr txBox="1">
            <a:spLocks noChangeArrowheads="1"/>
          </p:cNvSpPr>
          <p:nvPr/>
        </p:nvSpPr>
        <p:spPr bwMode="auto">
          <a:xfrm>
            <a:off x="6084888" y="5445125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Změříme:</a:t>
            </a:r>
          </a:p>
        </p:txBody>
      </p:sp>
      <p:sp>
        <p:nvSpPr>
          <p:cNvPr id="25635" name="Line 35"/>
          <p:cNvSpPr>
            <a:spLocks noChangeShapeType="1"/>
          </p:cNvSpPr>
          <p:nvPr/>
        </p:nvSpPr>
        <p:spPr bwMode="auto">
          <a:xfrm>
            <a:off x="2124075" y="4221163"/>
            <a:ext cx="216058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25633" name="Picture 33" descr="uhloměr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2413" y="3716338"/>
            <a:ext cx="3743325" cy="2246312"/>
          </a:xfrm>
          <a:noFill/>
        </p:spPr>
      </p:pic>
      <p:sp>
        <p:nvSpPr>
          <p:cNvPr id="9244" name="AutoShape 3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6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0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6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17709 0.00023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0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25613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7000"/>
                            </p:stCondLst>
                            <p:childTnLst>
                              <p:par>
                                <p:cTn id="5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2000"/>
                            </p:stCondLst>
                            <p:childTnLst>
                              <p:par>
                                <p:cTn id="5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7000"/>
                            </p:stCondLst>
                            <p:childTnLst>
                              <p:par>
                                <p:cTn id="6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2000"/>
                            </p:stCondLst>
                            <p:childTnLst>
                              <p:par>
                                <p:cTn id="6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25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0" fill="hold"/>
                                        <p:tgtEl>
                                          <p:spTgt spid="256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3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56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56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3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56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56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6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56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9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56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20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56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7" dur="2000" fill="hold"/>
                                        <p:tgtEl>
                                          <p:spTgt spid="25616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11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0" fill="hold"/>
                                        <p:tgtEl>
                                          <p:spTgt spid="256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0" fill="hold"/>
                                        <p:tgtEl>
                                          <p:spTgt spid="256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7000"/>
                            </p:stCondLst>
                            <p:childTnLst>
                              <p:par>
                                <p:cTn id="13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0" fill="hold"/>
                                        <p:tgtEl>
                                          <p:spTgt spid="256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0" fill="hold"/>
                                        <p:tgtEl>
                                          <p:spTgt spid="256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9" presetID="2" presetClass="entr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0" fill="hold"/>
                                        <p:tgtEl>
                                          <p:spTgt spid="256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0" fill="hold"/>
                                        <p:tgtEl>
                                          <p:spTgt spid="256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7000"/>
                            </p:stCondLst>
                            <p:childTnLst>
                              <p:par>
                                <p:cTn id="14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0" fill="hold"/>
                                        <p:tgtEl>
                                          <p:spTgt spid="256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0" fill="hold"/>
                                        <p:tgtEl>
                                          <p:spTgt spid="256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14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0" fill="hold"/>
                                        <p:tgtEl>
                                          <p:spTgt spid="256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0" fill="hold"/>
                                        <p:tgtEl>
                                          <p:spTgt spid="25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7000"/>
                            </p:stCondLst>
                            <p:childTnLst>
                              <p:par>
                                <p:cTn id="15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0" fill="hold"/>
                                        <p:tgtEl>
                                          <p:spTgt spid="25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0" fill="hold"/>
                                        <p:tgtEl>
                                          <p:spTgt spid="25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32000"/>
                            </p:stCondLst>
                            <p:childTnLst>
                              <p:par>
                                <p:cTn id="15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0" fill="hold"/>
                                        <p:tgtEl>
                                          <p:spTgt spid="25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0" fill="hold"/>
                                        <p:tgtEl>
                                          <p:spTgt spid="25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56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22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256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24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256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25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256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26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256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27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256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3000" fill="hold"/>
                                        <p:tgtEl>
                                          <p:spTgt spid="25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3000" fill="hold"/>
                                        <p:tgtEl>
                                          <p:spTgt spid="25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6" dur="2000" fill="hold"/>
                                        <p:tgtEl>
                                          <p:spTgt spid="25623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23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256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25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25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500"/>
                            </p:stCondLst>
                            <p:childTnLst>
                              <p:par>
                                <p:cTn id="20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25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25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31"/>
                  </p:tgtEl>
                </p:cond>
              </p:nextCondLst>
            </p:seq>
          </p:childTnLst>
        </p:cTn>
      </p:par>
    </p:tnLst>
    <p:bldLst>
      <p:bldP spid="25610" grpId="0"/>
      <p:bldP spid="25611" grpId="0" animBg="1"/>
      <p:bldP spid="25611" grpId="1" animBg="1"/>
      <p:bldP spid="25611" grpId="2" animBg="1"/>
      <p:bldP spid="25612" grpId="0" animBg="1"/>
      <p:bldP spid="25612" grpId="1" animBg="1"/>
      <p:bldP spid="25612" grpId="2" animBg="1"/>
      <p:bldP spid="25613" grpId="0" animBg="1"/>
      <p:bldP spid="25613" grpId="1" animBg="1"/>
      <p:bldP spid="25613" grpId="2" animBg="1"/>
      <p:bldP spid="25614" grpId="0"/>
      <p:bldP spid="25615" grpId="0" animBg="1"/>
      <p:bldP spid="25615" grpId="1" animBg="1"/>
      <p:bldP spid="25615" grpId="2" animBg="1"/>
      <p:bldP spid="25616" grpId="0" animBg="1"/>
      <p:bldP spid="25616" grpId="1" animBg="1"/>
      <p:bldP spid="25617" grpId="0" animBg="1"/>
      <p:bldP spid="25617" grpId="1" animBg="1"/>
      <p:bldP spid="25617" grpId="2" animBg="1"/>
      <p:bldP spid="25618" grpId="0" animBg="1"/>
      <p:bldP spid="25618" grpId="1" animBg="1"/>
      <p:bldP spid="25618" grpId="2" animBg="1"/>
      <p:bldP spid="25619" grpId="0" animBg="1"/>
      <p:bldP spid="25619" grpId="1" animBg="1"/>
      <p:bldP spid="25619" grpId="2" animBg="1"/>
      <p:bldP spid="25620" grpId="0" animBg="1"/>
      <p:bldP spid="25620" grpId="1" animBg="1"/>
      <p:bldP spid="25620" grpId="2" animBg="1"/>
      <p:bldP spid="25621" grpId="0"/>
      <p:bldP spid="25622" grpId="0" animBg="1"/>
      <p:bldP spid="25622" grpId="1" animBg="1"/>
      <p:bldP spid="25623" grpId="0" animBg="1"/>
      <p:bldP spid="25623" grpId="1" animBg="1"/>
      <p:bldP spid="25624" grpId="0" animBg="1"/>
      <p:bldP spid="25624" grpId="1" animBg="1"/>
      <p:bldP spid="25625" grpId="0" animBg="1"/>
      <p:bldP spid="25625" grpId="1" animBg="1"/>
      <p:bldP spid="25626" grpId="0" animBg="1"/>
      <p:bldP spid="25626" grpId="1" animBg="1"/>
      <p:bldP spid="25627" grpId="0" animBg="1"/>
      <p:bldP spid="25627" grpId="1" animBg="1"/>
      <p:bldP spid="25631" grpId="0"/>
      <p:bldP spid="2563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Urči velikost úhlu…</a:t>
            </a:r>
          </a:p>
        </p:txBody>
      </p:sp>
      <p:grpSp>
        <p:nvGrpSpPr>
          <p:cNvPr id="10243" name="Group 8"/>
          <p:cNvGrpSpPr>
            <a:grpSpLocks/>
          </p:cNvGrpSpPr>
          <p:nvPr/>
        </p:nvGrpSpPr>
        <p:grpSpPr bwMode="auto">
          <a:xfrm>
            <a:off x="2555875" y="1844675"/>
            <a:ext cx="3384550" cy="2808288"/>
            <a:chOff x="1610" y="1162"/>
            <a:chExt cx="2132" cy="1769"/>
          </a:xfrm>
        </p:grpSpPr>
        <p:sp>
          <p:nvSpPr>
            <p:cNvPr id="10249" name="Line 4"/>
            <p:cNvSpPr>
              <a:spLocks noChangeShapeType="1"/>
            </p:cNvSpPr>
            <p:nvPr/>
          </p:nvSpPr>
          <p:spPr bwMode="auto">
            <a:xfrm>
              <a:off x="1610" y="1162"/>
              <a:ext cx="363" cy="131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0" name="Line 5"/>
            <p:cNvSpPr>
              <a:spLocks noChangeShapeType="1"/>
            </p:cNvSpPr>
            <p:nvPr/>
          </p:nvSpPr>
          <p:spPr bwMode="auto">
            <a:xfrm>
              <a:off x="1973" y="2478"/>
              <a:ext cx="1769" cy="45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1" name="Arc 7"/>
            <p:cNvSpPr>
              <a:spLocks/>
            </p:cNvSpPr>
            <p:nvPr/>
          </p:nvSpPr>
          <p:spPr bwMode="auto">
            <a:xfrm>
              <a:off x="1882" y="2160"/>
              <a:ext cx="318" cy="363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11273" name="Picture 9" descr="uhloměr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 rot="840000">
            <a:off x="1250950" y="2041525"/>
            <a:ext cx="4113213" cy="2466975"/>
          </a:xfrm>
          <a:noFill/>
        </p:spPr>
      </p:pic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611188" y="6165850"/>
            <a:ext cx="1512887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Změř</a:t>
            </a:r>
          </a:p>
        </p:txBody>
      </p:sp>
      <p:sp>
        <p:nvSpPr>
          <p:cNvPr id="11276" name="Rectangle 12"/>
          <p:cNvSpPr>
            <a:spLocks noChangeArrowheads="1"/>
          </p:cNvSpPr>
          <p:nvPr/>
        </p:nvSpPr>
        <p:spPr bwMode="auto">
          <a:xfrm>
            <a:off x="4932363" y="6092825"/>
            <a:ext cx="11525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60°</a:t>
            </a:r>
          </a:p>
        </p:txBody>
      </p: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6443663" y="6092825"/>
            <a:ext cx="11525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120°</a:t>
            </a:r>
          </a:p>
        </p:txBody>
      </p:sp>
      <p:sp>
        <p:nvSpPr>
          <p:cNvPr id="10248" name="AutoShape 1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2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2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127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7"/>
                  </p:tgtEl>
                </p:cond>
              </p:nextCondLst>
            </p:seq>
          </p:childTnLst>
        </p:cTn>
      </p:par>
    </p:tnLst>
    <p:bldLst>
      <p:bldP spid="11276" grpId="0" animBg="1"/>
      <p:bldP spid="11276" grpId="1" animBg="1"/>
      <p:bldP spid="11276" grpId="2" animBg="1"/>
      <p:bldP spid="11277" grpId="0" animBg="1"/>
      <p:bldP spid="11277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…a totéž znovu</a:t>
            </a:r>
          </a:p>
        </p:txBody>
      </p:sp>
      <p:grpSp>
        <p:nvGrpSpPr>
          <p:cNvPr id="11267" name="Group 3"/>
          <p:cNvGrpSpPr>
            <a:grpSpLocks/>
          </p:cNvGrpSpPr>
          <p:nvPr/>
        </p:nvGrpSpPr>
        <p:grpSpPr bwMode="auto">
          <a:xfrm>
            <a:off x="2555875" y="1844675"/>
            <a:ext cx="3384550" cy="2808288"/>
            <a:chOff x="1610" y="1162"/>
            <a:chExt cx="2132" cy="1769"/>
          </a:xfrm>
        </p:grpSpPr>
        <p:sp>
          <p:nvSpPr>
            <p:cNvPr id="11273" name="Line 4"/>
            <p:cNvSpPr>
              <a:spLocks noChangeShapeType="1"/>
            </p:cNvSpPr>
            <p:nvPr/>
          </p:nvSpPr>
          <p:spPr bwMode="auto">
            <a:xfrm>
              <a:off x="1610" y="1162"/>
              <a:ext cx="363" cy="131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4" name="Line 5"/>
            <p:cNvSpPr>
              <a:spLocks noChangeShapeType="1"/>
            </p:cNvSpPr>
            <p:nvPr/>
          </p:nvSpPr>
          <p:spPr bwMode="auto">
            <a:xfrm>
              <a:off x="1973" y="2478"/>
              <a:ext cx="1769" cy="45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5" name="Arc 6"/>
            <p:cNvSpPr>
              <a:spLocks/>
            </p:cNvSpPr>
            <p:nvPr/>
          </p:nvSpPr>
          <p:spPr bwMode="auto">
            <a:xfrm>
              <a:off x="1882" y="2160"/>
              <a:ext cx="318" cy="363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13319" name="Picture 7" descr="uhloměr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 rot="20700000">
            <a:off x="2555875" y="1700213"/>
            <a:ext cx="2466975" cy="4113212"/>
          </a:xfrm>
          <a:noFill/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611188" y="6165850"/>
            <a:ext cx="1512887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Změř</a:t>
            </a:r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6372225" y="6092825"/>
            <a:ext cx="11525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60°</a:t>
            </a:r>
          </a:p>
        </p:txBody>
      </p:sp>
      <p:sp>
        <p:nvSpPr>
          <p:cNvPr id="13322" name="Rectangle 10"/>
          <p:cNvSpPr>
            <a:spLocks noChangeArrowheads="1"/>
          </p:cNvSpPr>
          <p:nvPr/>
        </p:nvSpPr>
        <p:spPr bwMode="auto">
          <a:xfrm>
            <a:off x="5003800" y="6092825"/>
            <a:ext cx="1152525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120°</a:t>
            </a:r>
          </a:p>
        </p:txBody>
      </p:sp>
      <p:sp>
        <p:nvSpPr>
          <p:cNvPr id="11272" name="AutoShape 11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3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2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3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3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33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22"/>
                  </p:tgtEl>
                </p:cond>
              </p:nextCondLst>
            </p:seq>
          </p:childTnLst>
        </p:cTn>
      </p:par>
    </p:tnLst>
    <p:bldLst>
      <p:bldP spid="13321" grpId="0" animBg="1"/>
      <p:bldP spid="13321" grpId="1" animBg="1"/>
      <p:bldP spid="13321" grpId="2" animBg="1"/>
      <p:bldP spid="13322" grpId="0" animBg="1"/>
      <p:bldP spid="13322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Line 12"/>
          <p:cNvSpPr>
            <a:spLocks noChangeShapeType="1"/>
          </p:cNvSpPr>
          <p:nvPr/>
        </p:nvSpPr>
        <p:spPr bwMode="auto">
          <a:xfrm flipH="1" flipV="1">
            <a:off x="4140200" y="1844675"/>
            <a:ext cx="71438" cy="23050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291" name="Line 11"/>
          <p:cNvSpPr>
            <a:spLocks noChangeShapeType="1"/>
          </p:cNvSpPr>
          <p:nvPr/>
        </p:nvSpPr>
        <p:spPr bwMode="auto">
          <a:xfrm flipH="1">
            <a:off x="2051050" y="4149725"/>
            <a:ext cx="2160588" cy="10080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…a totéž ještě jednou</a:t>
            </a:r>
          </a:p>
        </p:txBody>
      </p:sp>
      <p:pic>
        <p:nvPicPr>
          <p:cNvPr id="14343" name="Picture 7" descr="uhloměr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 rot="20100000">
            <a:off x="1835150" y="2330450"/>
            <a:ext cx="4113213" cy="2466975"/>
          </a:xfrm>
          <a:noFill/>
        </p:spPr>
      </p:pic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611188" y="6165850"/>
            <a:ext cx="1512887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Změř</a:t>
            </a:r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3348038" y="5589588"/>
            <a:ext cx="11525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65°</a:t>
            </a: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4643438" y="5589588"/>
            <a:ext cx="11525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75°</a:t>
            </a:r>
          </a:p>
        </p:txBody>
      </p:sp>
      <p:sp>
        <p:nvSpPr>
          <p:cNvPr id="12297" name="Arc 13"/>
          <p:cNvSpPr>
            <a:spLocks/>
          </p:cNvSpPr>
          <p:nvPr/>
        </p:nvSpPr>
        <p:spPr bwMode="auto">
          <a:xfrm flipH="1">
            <a:off x="3922713" y="3789363"/>
            <a:ext cx="288925" cy="503237"/>
          </a:xfrm>
          <a:custGeom>
            <a:avLst/>
            <a:gdLst>
              <a:gd name="T0" fmla="*/ 0 w 21600"/>
              <a:gd name="T1" fmla="*/ 0 h 21600"/>
              <a:gd name="T2" fmla="*/ 51694910 w 21600"/>
              <a:gd name="T3" fmla="*/ 273155547 h 21600"/>
              <a:gd name="T4" fmla="*/ 0 w 21600"/>
              <a:gd name="T5" fmla="*/ 2731555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0" name="Rectangle 14"/>
          <p:cNvSpPr>
            <a:spLocks noChangeArrowheads="1"/>
          </p:cNvSpPr>
          <p:nvPr/>
        </p:nvSpPr>
        <p:spPr bwMode="auto">
          <a:xfrm>
            <a:off x="6011863" y="5589588"/>
            <a:ext cx="11525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125°</a:t>
            </a:r>
          </a:p>
        </p:txBody>
      </p:sp>
      <p:sp>
        <p:nvSpPr>
          <p:cNvPr id="14351" name="Rectangle 15"/>
          <p:cNvSpPr>
            <a:spLocks noChangeArrowheads="1"/>
          </p:cNvSpPr>
          <p:nvPr/>
        </p:nvSpPr>
        <p:spPr bwMode="auto">
          <a:xfrm>
            <a:off x="7308850" y="5589588"/>
            <a:ext cx="11525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115°</a:t>
            </a:r>
          </a:p>
        </p:txBody>
      </p:sp>
      <p:sp>
        <p:nvSpPr>
          <p:cNvPr id="12300" name="AutoShape 1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3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4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3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4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3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4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43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5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43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143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51"/>
                  </p:tgtEl>
                </p:cond>
              </p:nextCondLst>
            </p:seq>
          </p:childTnLst>
        </p:cTn>
      </p:par>
    </p:tnLst>
    <p:bldLst>
      <p:bldP spid="14345" grpId="0" animBg="1"/>
      <p:bldP spid="14345" grpId="1" animBg="1"/>
      <p:bldP spid="14345" grpId="2" animBg="1"/>
      <p:bldP spid="14346" grpId="0" animBg="1"/>
      <p:bldP spid="14346" grpId="1" animBg="1"/>
      <p:bldP spid="14346" grpId="2" animBg="1"/>
      <p:bldP spid="14350" grpId="0" animBg="1"/>
      <p:bldP spid="14350" grpId="1" animBg="1"/>
      <p:bldP spid="14350" grpId="2" animBg="1"/>
      <p:bldP spid="14350" grpId="3" animBg="1"/>
      <p:bldP spid="14350" grpId="4" animBg="1"/>
      <p:bldP spid="14351" grpId="0" animBg="1"/>
      <p:bldP spid="14351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Line 2"/>
          <p:cNvSpPr>
            <a:spLocks noChangeShapeType="1"/>
          </p:cNvSpPr>
          <p:nvPr/>
        </p:nvSpPr>
        <p:spPr bwMode="auto">
          <a:xfrm flipH="1" flipV="1">
            <a:off x="4140200" y="1844675"/>
            <a:ext cx="71438" cy="23050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15" name="Line 3"/>
          <p:cNvSpPr>
            <a:spLocks noChangeShapeType="1"/>
          </p:cNvSpPr>
          <p:nvPr/>
        </p:nvSpPr>
        <p:spPr bwMode="auto">
          <a:xfrm flipH="1">
            <a:off x="2051050" y="4149725"/>
            <a:ext cx="2160588" cy="10080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Urči velikost úhlu…</a:t>
            </a:r>
          </a:p>
        </p:txBody>
      </p:sp>
      <p:pic>
        <p:nvPicPr>
          <p:cNvPr id="16389" name="Picture 5" descr="uhloměr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 rot="21540000">
            <a:off x="2268538" y="2124075"/>
            <a:ext cx="2466975" cy="4113213"/>
          </a:xfrm>
          <a:noFill/>
        </p:spPr>
      </p:pic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250825" y="6165850"/>
            <a:ext cx="1512888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Změř</a:t>
            </a:r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250825" y="5516563"/>
            <a:ext cx="11525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65°</a:t>
            </a:r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1546225" y="5516563"/>
            <a:ext cx="11525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75°</a:t>
            </a:r>
          </a:p>
        </p:txBody>
      </p:sp>
      <p:sp>
        <p:nvSpPr>
          <p:cNvPr id="13321" name="Arc 9"/>
          <p:cNvSpPr>
            <a:spLocks/>
          </p:cNvSpPr>
          <p:nvPr/>
        </p:nvSpPr>
        <p:spPr bwMode="auto">
          <a:xfrm flipH="1">
            <a:off x="3922713" y="3789363"/>
            <a:ext cx="288925" cy="503237"/>
          </a:xfrm>
          <a:custGeom>
            <a:avLst/>
            <a:gdLst>
              <a:gd name="T0" fmla="*/ 0 w 21600"/>
              <a:gd name="T1" fmla="*/ 0 h 21600"/>
              <a:gd name="T2" fmla="*/ 51694910 w 21600"/>
              <a:gd name="T3" fmla="*/ 273155547 h 21600"/>
              <a:gd name="T4" fmla="*/ 0 w 21600"/>
              <a:gd name="T5" fmla="*/ 2731555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4" name="Rectangle 10"/>
          <p:cNvSpPr>
            <a:spLocks noChangeArrowheads="1"/>
          </p:cNvSpPr>
          <p:nvPr/>
        </p:nvSpPr>
        <p:spPr bwMode="auto">
          <a:xfrm>
            <a:off x="6226175" y="5516563"/>
            <a:ext cx="11525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125°</a:t>
            </a:r>
          </a:p>
        </p:txBody>
      </p:sp>
      <p:sp>
        <p:nvSpPr>
          <p:cNvPr id="16395" name="Rectangle 11"/>
          <p:cNvSpPr>
            <a:spLocks noChangeArrowheads="1"/>
          </p:cNvSpPr>
          <p:nvPr/>
        </p:nvSpPr>
        <p:spPr bwMode="auto">
          <a:xfrm>
            <a:off x="7523163" y="5516563"/>
            <a:ext cx="11525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115°</a:t>
            </a:r>
          </a:p>
        </p:txBody>
      </p:sp>
      <p:sp>
        <p:nvSpPr>
          <p:cNvPr id="13324" name="AutoShape 1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812088" y="6165850"/>
            <a:ext cx="720725" cy="4318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3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6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63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63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163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5"/>
                  </p:tgtEl>
                </p:cond>
              </p:nextCondLst>
            </p:seq>
          </p:childTnLst>
        </p:cTn>
      </p:par>
    </p:tnLst>
    <p:bldLst>
      <p:bldP spid="16391" grpId="0" animBg="1"/>
      <p:bldP spid="16391" grpId="1" animBg="1"/>
      <p:bldP spid="16391" grpId="2" animBg="1"/>
      <p:bldP spid="16392" grpId="0" animBg="1"/>
      <p:bldP spid="16392" grpId="1" animBg="1"/>
      <p:bldP spid="16392" grpId="2" animBg="1"/>
      <p:bldP spid="16394" grpId="0" animBg="1"/>
      <p:bldP spid="16394" grpId="1" animBg="1"/>
      <p:bldP spid="16394" grpId="2" animBg="1"/>
      <p:bldP spid="16394" grpId="3" animBg="1"/>
      <p:bldP spid="16394" grpId="4" animBg="1"/>
      <p:bldP spid="16395" grpId="0" animBg="1"/>
      <p:bldP spid="16395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800" smtClean="0"/>
              <a:t>Použité materiály: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cs-CZ" sz="2400" smtClean="0"/>
              <a:t>Obr. 1 - Úhloměr; </a:t>
            </a:r>
            <a:r>
              <a:rPr lang="en-US" sz="2400" smtClean="0"/>
              <a:t>[</a:t>
            </a:r>
            <a:r>
              <a:rPr lang="cs-CZ" sz="2400" smtClean="0"/>
              <a:t>on-line: 3.1.2012, 15:30</a:t>
            </a:r>
            <a:r>
              <a:rPr lang="en-US" sz="2400" smtClean="0"/>
              <a:t>]</a:t>
            </a:r>
            <a:r>
              <a:rPr lang="cs-CZ" sz="2400" smtClean="0"/>
              <a:t> převzato z </a:t>
            </a:r>
            <a:r>
              <a:rPr lang="cs-CZ" sz="2400" smtClean="0">
                <a:hlinkClick r:id="rId2"/>
              </a:rPr>
              <a:t>http://img696.imageshack.us/img696/61/iletkink9.jpg</a:t>
            </a:r>
            <a:endParaRPr lang="cs-CZ" sz="2400" smtClean="0"/>
          </a:p>
          <a:p>
            <a:pPr marL="609600" indent="-609600" eaLnBrk="1" hangingPunct="1">
              <a:buFontTx/>
              <a:buAutoNum type="arabicPeriod"/>
            </a:pPr>
            <a:r>
              <a:rPr lang="cs-CZ" sz="2400" smtClean="0"/>
              <a:t>Obr. 2 - Úhloměr; </a:t>
            </a:r>
            <a:r>
              <a:rPr lang="en-US" sz="2400" smtClean="0"/>
              <a:t>[</a:t>
            </a:r>
            <a:r>
              <a:rPr lang="cs-CZ" sz="2400" smtClean="0"/>
              <a:t>on-line: 3.1.2012, 15:45</a:t>
            </a:r>
            <a:r>
              <a:rPr lang="en-US" sz="2400" smtClean="0"/>
              <a:t>]</a:t>
            </a:r>
            <a:r>
              <a:rPr lang="cs-CZ" sz="2400" smtClean="0"/>
              <a:t> převzato z </a:t>
            </a:r>
            <a:r>
              <a:rPr lang="cs-CZ" sz="2400" smtClean="0">
                <a:hlinkClick r:id="rId3"/>
              </a:rPr>
              <a:t>http://www.mojepapirnictvi.cz/inshop/catalogue/products/thumbs/104634.jpg</a:t>
            </a:r>
            <a:endParaRPr lang="cs-CZ" sz="2400" smtClean="0"/>
          </a:p>
        </p:txBody>
      </p:sp>
      <p:sp>
        <p:nvSpPr>
          <p:cNvPr id="14340" name="AutoShape 4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4140200" y="4724400"/>
            <a:ext cx="865188" cy="43338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4">
      <a:dk1>
        <a:srgbClr val="333300"/>
      </a:dk1>
      <a:lt1>
        <a:srgbClr val="FFCC00"/>
      </a:lt1>
      <a:dk2>
        <a:srgbClr val="333300"/>
      </a:dk2>
      <a:lt2>
        <a:srgbClr val="C0C0C0"/>
      </a:lt2>
      <a:accent1>
        <a:srgbClr val="FFCC66"/>
      </a:accent1>
      <a:accent2>
        <a:srgbClr val="990099"/>
      </a:accent2>
      <a:accent3>
        <a:srgbClr val="FFE2AA"/>
      </a:accent3>
      <a:accent4>
        <a:srgbClr val="2A2A00"/>
      </a:accent4>
      <a:accent5>
        <a:srgbClr val="FFE2B8"/>
      </a:accent5>
      <a:accent6>
        <a:srgbClr val="8A008A"/>
      </a:accent6>
      <a:hlink>
        <a:srgbClr val="CC00CC"/>
      </a:hlink>
      <a:folHlink>
        <a:srgbClr val="660066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3">
        <a:dk1>
          <a:srgbClr val="800000"/>
        </a:dk1>
        <a:lt1>
          <a:srgbClr val="FFCC00"/>
        </a:lt1>
        <a:dk2>
          <a:srgbClr val="800000"/>
        </a:dk2>
        <a:lt2>
          <a:srgbClr val="C0C0C0"/>
        </a:lt2>
        <a:accent1>
          <a:srgbClr val="FFCC66"/>
        </a:accent1>
        <a:accent2>
          <a:srgbClr val="990099"/>
        </a:accent2>
        <a:accent3>
          <a:srgbClr val="FFE2AA"/>
        </a:accent3>
        <a:accent4>
          <a:srgbClr val="6C0000"/>
        </a:accent4>
        <a:accent5>
          <a:srgbClr val="FFE2B8"/>
        </a:accent5>
        <a:accent6>
          <a:srgbClr val="8A008A"/>
        </a:accent6>
        <a:hlink>
          <a:srgbClr val="CC00CC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14">
        <a:dk1>
          <a:srgbClr val="333300"/>
        </a:dk1>
        <a:lt1>
          <a:srgbClr val="FFCC00"/>
        </a:lt1>
        <a:dk2>
          <a:srgbClr val="333300"/>
        </a:dk2>
        <a:lt2>
          <a:srgbClr val="C0C0C0"/>
        </a:lt2>
        <a:accent1>
          <a:srgbClr val="FFCC66"/>
        </a:accent1>
        <a:accent2>
          <a:srgbClr val="990099"/>
        </a:accent2>
        <a:accent3>
          <a:srgbClr val="FFE2AA"/>
        </a:accent3>
        <a:accent4>
          <a:srgbClr val="2A2A00"/>
        </a:accent4>
        <a:accent5>
          <a:srgbClr val="FFE2B8"/>
        </a:accent5>
        <a:accent6>
          <a:srgbClr val="8A008A"/>
        </a:accent6>
        <a:hlink>
          <a:srgbClr val="CC00CC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1573</TotalTime>
  <Words>577</Words>
  <Application>Microsoft Office PowerPoint</Application>
  <PresentationFormat>Předvádění na obrazovce (4:3)</PresentationFormat>
  <Paragraphs>173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Symbol</vt:lpstr>
      <vt:lpstr>Výchozí návrh</vt:lpstr>
      <vt:lpstr>Snímek 1</vt:lpstr>
      <vt:lpstr>Měření úhlů</vt:lpstr>
      <vt:lpstr>Jak měříme úhly?</vt:lpstr>
      <vt:lpstr>Jak měříme úhly?</vt:lpstr>
      <vt:lpstr>Jak měříme úhly?</vt:lpstr>
      <vt:lpstr>Jak měříme úhly?</vt:lpstr>
      <vt:lpstr>Jak měříme úhly?</vt:lpstr>
      <vt:lpstr>Jak měříme úhly?</vt:lpstr>
      <vt:lpstr>Urči velikost úhlu…</vt:lpstr>
      <vt:lpstr>…a totéž znovu</vt:lpstr>
      <vt:lpstr>…a totéž ještě jednou</vt:lpstr>
      <vt:lpstr>Urči velikost úhlu…</vt:lpstr>
      <vt:lpstr>Použité materiály:</vt:lpstr>
    </vt:vector>
  </TitlesOfParts>
  <Company>Domácí použití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úhlů</dc:title>
  <dc:creator>Květoslava Štikovcová</dc:creator>
  <cp:lastModifiedBy>Dum</cp:lastModifiedBy>
  <cp:revision>12</cp:revision>
  <dcterms:created xsi:type="dcterms:W3CDTF">2012-01-07T10:21:21Z</dcterms:created>
  <dcterms:modified xsi:type="dcterms:W3CDTF">2013-11-14T09:47:44Z</dcterms:modified>
</cp:coreProperties>
</file>