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5" r:id="rId8"/>
    <p:sldId id="266" r:id="rId9"/>
    <p:sldId id="267" r:id="rId10"/>
    <p:sldId id="268" r:id="rId11"/>
    <p:sldId id="269" r:id="rId12"/>
    <p:sldId id="262" r:id="rId13"/>
    <p:sldId id="261" r:id="rId14"/>
    <p:sldId id="264" r:id="rId15"/>
    <p:sldId id="263" r:id="rId16"/>
    <p:sldId id="27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3399FF"/>
    <a:srgbClr val="FF505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4" autoAdjust="0"/>
    <p:restoredTop sz="94660"/>
  </p:normalViewPr>
  <p:slideViewPr>
    <p:cSldViewPr>
      <p:cViewPr>
        <p:scale>
          <a:sx n="75" d="100"/>
          <a:sy n="75" d="100"/>
        </p:scale>
        <p:origin x="-930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4" Type="http://schemas.openxmlformats.org/officeDocument/2006/relationships/image" Target="../media/image19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cs-CZ" altLang="en-US"/>
              <a:t>Klepnutím lze upravit styl předlohy nadpisů.</a:t>
            </a:r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cs-CZ" altLang="en-US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9D3A-988C-4936-BE0F-B9920C0C021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449685-AD6A-43E0-B0D2-D6C2B61C98C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F69CB8-BA66-4152-8001-A07AEFA9C01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E53453-5187-4C12-BB62-B9678F41324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153F48-3F11-440D-BBAD-2CA445EEBF3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A42FD-20F6-42A5-885E-2456C3E24FE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4E750D-6959-4BB3-8853-A483830D251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E617C2-BD6E-4C6B-9CD6-8E91CEDD0D0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6EC6A6-5715-45A5-BC02-6B775460156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E93936-FE2A-4FC7-B720-D2C15D782A4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102A91-016C-4F49-9659-461D573B4C6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719263"/>
            <a:ext cx="4038600" cy="212883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4000500"/>
            <a:ext cx="4038600" cy="21304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24DC34-0692-498A-856A-58AA4567034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DAADA2-723D-4B6D-B61D-CF4EA4BE676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34E2C8-C773-4DEE-9400-533F5C97188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403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403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4A945415-1A9A-47B4-A909-FF054F15E73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717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44041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2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3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4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5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6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7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6" cy="7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8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6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49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6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0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6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1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6" cy="76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2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3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4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5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6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6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7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8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59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0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6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1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2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3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4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5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6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6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7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8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6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69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6" cy="76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70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071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6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4.xml"/><Relationship Id="rId1" Type="http://schemas.openxmlformats.org/officeDocument/2006/relationships/video" Target="file:///C:\Users\hp\Desktop\prace%20s%20kalkula&#269;kou.avi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hyperlink" Target="http://easycalculation.com/trigonometry/trigonometry.php" TargetMode="Externa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8.bin"/><Relationship Id="rId3" Type="http://schemas.openxmlformats.org/officeDocument/2006/relationships/image" Target="../media/image26.jpeg"/><Relationship Id="rId7" Type="http://schemas.openxmlformats.org/officeDocument/2006/relationships/oleObject" Target="../embeddings/oleObject1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6.bin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3.bin"/><Relationship Id="rId3" Type="http://schemas.openxmlformats.org/officeDocument/2006/relationships/image" Target="../media/image32.jpeg"/><Relationship Id="rId7" Type="http://schemas.openxmlformats.org/officeDocument/2006/relationships/oleObject" Target="../embeddings/oleObject2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1.bin"/><Relationship Id="rId5" Type="http://schemas.openxmlformats.org/officeDocument/2006/relationships/oleObject" Target="../embeddings/oleObject20.bin"/><Relationship Id="rId4" Type="http://schemas.openxmlformats.org/officeDocument/2006/relationships/oleObject" Target="../embeddings/oleObject19.bin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ucebnic.cz/pics/Prom/M/941103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395288" y="476250"/>
            <a:ext cx="84248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u="sng"/>
              <a:t>Základní škola T. G. Masaryka a Mateřská škola Poříčany, okr. Kolín</a:t>
            </a:r>
          </a:p>
        </p:txBody>
      </p:sp>
      <p:sp>
        <p:nvSpPr>
          <p:cNvPr id="9219" name="TextovéPole 4"/>
          <p:cNvSpPr txBox="1">
            <a:spLocks noChangeArrowheads="1"/>
          </p:cNvSpPr>
          <p:nvPr/>
        </p:nvSpPr>
        <p:spPr bwMode="auto">
          <a:xfrm>
            <a:off x="468313" y="1628775"/>
            <a:ext cx="7920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VY_32_INOVACE_M_08 Goniometrické funkce - sinus</a:t>
            </a:r>
          </a:p>
          <a:p>
            <a:endParaRPr lang="cs-CZ"/>
          </a:p>
        </p:txBody>
      </p:sp>
      <p:sp>
        <p:nvSpPr>
          <p:cNvPr id="9220" name="TextovéPole 5"/>
          <p:cNvSpPr txBox="1">
            <a:spLocks noChangeArrowheads="1"/>
          </p:cNvSpPr>
          <p:nvPr/>
        </p:nvSpPr>
        <p:spPr bwMode="auto">
          <a:xfrm>
            <a:off x="3779838" y="4868863"/>
            <a:ext cx="32400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Zpracovala:</a:t>
            </a:r>
          </a:p>
          <a:p>
            <a:r>
              <a:rPr lang="cs-CZ"/>
              <a:t>Mgr. Květoslava Štikovcová</a:t>
            </a:r>
          </a:p>
        </p:txBody>
      </p:sp>
      <p:sp>
        <p:nvSpPr>
          <p:cNvPr id="9221" name="TextovéPole 6"/>
          <p:cNvSpPr txBox="1">
            <a:spLocks noChangeArrowheads="1"/>
          </p:cNvSpPr>
          <p:nvPr/>
        </p:nvSpPr>
        <p:spPr bwMode="auto">
          <a:xfrm>
            <a:off x="468313" y="2276475"/>
            <a:ext cx="554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Číslo projektu: CZ.1.07/1.4.00/21.3085</a:t>
            </a:r>
          </a:p>
        </p:txBody>
      </p:sp>
      <p:sp>
        <p:nvSpPr>
          <p:cNvPr id="9222" name="TextovéPole 7"/>
          <p:cNvSpPr txBox="1">
            <a:spLocks noChangeArrowheads="1"/>
          </p:cNvSpPr>
          <p:nvPr/>
        </p:nvSpPr>
        <p:spPr bwMode="auto">
          <a:xfrm>
            <a:off x="611188" y="3068638"/>
            <a:ext cx="77057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Anotace:</a:t>
            </a:r>
          </a:p>
          <a:p>
            <a:r>
              <a:rPr lang="cs-CZ"/>
              <a:t>Prezentace na podporu výuky goniometrických funkcí,</a:t>
            </a:r>
          </a:p>
          <a:p>
            <a:r>
              <a:rPr lang="cs-CZ"/>
              <a:t>Funkce sinus</a:t>
            </a:r>
          </a:p>
        </p:txBody>
      </p:sp>
      <p:pic>
        <p:nvPicPr>
          <p:cNvPr id="8" name="Obrázek 7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805264"/>
            <a:ext cx="2828920" cy="6111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Goniometrické funkce </a:t>
            </a:r>
            <a:br>
              <a:rPr lang="cs-CZ" smtClean="0"/>
            </a:br>
            <a:r>
              <a:rPr lang="cs-CZ" smtClean="0"/>
              <a:t>- funkce sinus -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Mgr. Štikovcová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jsou goniometrické funkce?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229600" cy="4464050"/>
          </a:xfrm>
        </p:spPr>
        <p:txBody>
          <a:bodyPr/>
          <a:lstStyle/>
          <a:p>
            <a:pPr eaLnBrk="1" hangingPunct="1"/>
            <a:r>
              <a:rPr lang="cs-CZ" smtClean="0"/>
              <a:t>funkce, které popisují vzájemné vztahy mezi úhly a délkami stran v pravoúhlém trojúhelníku</a:t>
            </a:r>
          </a:p>
          <a:p>
            <a:pPr lvl="1" eaLnBrk="1" hangingPunct="1"/>
            <a:r>
              <a:rPr lang="cs-CZ" smtClean="0"/>
              <a:t>vychází z podobnosti</a:t>
            </a:r>
          </a:p>
          <a:p>
            <a:pPr lvl="1" eaLnBrk="1" hangingPunct="1"/>
            <a:r>
              <a:rPr lang="cs-CZ" smtClean="0"/>
              <a:t>základní goniometrické funkce jsou čtyři</a:t>
            </a:r>
          </a:p>
          <a:p>
            <a:pPr lvl="2" eaLnBrk="1" hangingPunct="1"/>
            <a:r>
              <a:rPr lang="cs-CZ" smtClean="0"/>
              <a:t>sinus - sin(x)</a:t>
            </a:r>
          </a:p>
          <a:p>
            <a:pPr lvl="2" eaLnBrk="1" hangingPunct="1"/>
            <a:r>
              <a:rPr lang="cs-CZ" smtClean="0"/>
              <a:t>kosinus - cos(x)</a:t>
            </a:r>
          </a:p>
          <a:p>
            <a:pPr lvl="2" eaLnBrk="1" hangingPunct="1"/>
            <a:r>
              <a:rPr lang="cs-CZ" smtClean="0"/>
              <a:t>tangens - tg(x)</a:t>
            </a:r>
          </a:p>
          <a:p>
            <a:pPr lvl="2" eaLnBrk="1" hangingPunct="1"/>
            <a:r>
              <a:rPr lang="cs-CZ" smtClean="0"/>
              <a:t>kotangens - cotg(x)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 bldLvl="2" advAuto="500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963612"/>
          </a:xfrm>
        </p:spPr>
        <p:txBody>
          <a:bodyPr/>
          <a:lstStyle/>
          <a:p>
            <a:pPr eaLnBrk="1" hangingPunct="1"/>
            <a:r>
              <a:rPr lang="cs-CZ" smtClean="0"/>
              <a:t>funkce sinus – sin(x)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196975"/>
            <a:ext cx="7416800" cy="16557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cs-CZ" sz="2000" smtClean="0"/>
              <a:t>vyjadřuje vztah mezi velikostí úhlu, délkou přepony a délkou protilehlé odvěsny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cs-CZ" sz="1800" smtClean="0"/>
              <a:t>stanovení protilehlé a přilehlé odvěsny závisí na konkrétním úhlu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cs-CZ" sz="1800" smtClean="0"/>
              <a:t>pro úhel </a:t>
            </a:r>
            <a:r>
              <a:rPr lang="cs-CZ" sz="1800" smtClean="0">
                <a:sym typeface="Symbol" pitchFamily="18" charset="2"/>
              </a:rPr>
              <a:t> platí následující obrázek</a:t>
            </a:r>
          </a:p>
        </p:txBody>
      </p:sp>
      <p:graphicFrame>
        <p:nvGraphicFramePr>
          <p:cNvPr id="4101" name="Object 5"/>
          <p:cNvGraphicFramePr>
            <a:graphicFrameLocks noChangeAspect="1"/>
          </p:cNvGraphicFramePr>
          <p:nvPr>
            <p:ph sz="quarter" idx="2"/>
          </p:nvPr>
        </p:nvGraphicFramePr>
        <p:xfrm>
          <a:off x="468313" y="2619375"/>
          <a:ext cx="5256212" cy="3833813"/>
        </p:xfrm>
        <a:graphic>
          <a:graphicData uri="http://schemas.openxmlformats.org/presentationml/2006/ole">
            <p:oleObj spid="_x0000_s1026" name="Rastrový obrázek" r:id="rId3" imgW="2695951" imgH="2066667" progId="Paint.Picture">
              <p:embed/>
            </p:oleObj>
          </a:graphicData>
        </a:graphic>
      </p:graphicFrame>
      <p:sp>
        <p:nvSpPr>
          <p:cNvPr id="4104" name="Line 8"/>
          <p:cNvSpPr>
            <a:spLocks noChangeShapeType="1"/>
          </p:cNvSpPr>
          <p:nvPr/>
        </p:nvSpPr>
        <p:spPr bwMode="auto">
          <a:xfrm>
            <a:off x="1260475" y="5875338"/>
            <a:ext cx="367188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5" name="Line 9"/>
          <p:cNvSpPr>
            <a:spLocks noChangeShapeType="1"/>
          </p:cNvSpPr>
          <p:nvPr/>
        </p:nvSpPr>
        <p:spPr bwMode="auto">
          <a:xfrm flipH="1" flipV="1">
            <a:off x="1260475" y="3211513"/>
            <a:ext cx="3671888" cy="26638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6" name="Line 10"/>
          <p:cNvSpPr>
            <a:spLocks noChangeShapeType="1"/>
          </p:cNvSpPr>
          <p:nvPr/>
        </p:nvSpPr>
        <p:spPr bwMode="auto">
          <a:xfrm>
            <a:off x="1260475" y="3211513"/>
            <a:ext cx="0" cy="26638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1763713" y="5946775"/>
            <a:ext cx="24495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přilehlá odvěsna  b</a:t>
            </a:r>
          </a:p>
        </p:txBody>
      </p:sp>
      <p:sp>
        <p:nvSpPr>
          <p:cNvPr id="4108" name="Text Box 12"/>
          <p:cNvSpPr txBox="1">
            <a:spLocks noChangeArrowheads="1"/>
          </p:cNvSpPr>
          <p:nvPr/>
        </p:nvSpPr>
        <p:spPr bwMode="auto">
          <a:xfrm rot="10800000" flipH="1">
            <a:off x="681038" y="3354388"/>
            <a:ext cx="458787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protilehlá odvěsna  a</a:t>
            </a:r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 rot="2087348">
            <a:off x="2484438" y="4075113"/>
            <a:ext cx="1295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přepona c</a:t>
            </a:r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>
            <a:off x="7381875" y="2708275"/>
            <a:ext cx="15113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5050"/>
                </a:solidFill>
              </a:rPr>
              <a:t>odvěsna b</a:t>
            </a:r>
          </a:p>
        </p:txBody>
      </p:sp>
      <p:sp>
        <p:nvSpPr>
          <p:cNvPr id="4111" name="Rectangle 15"/>
          <p:cNvSpPr>
            <a:spLocks noChangeArrowheads="1"/>
          </p:cNvSpPr>
          <p:nvPr/>
        </p:nvSpPr>
        <p:spPr bwMode="auto">
          <a:xfrm>
            <a:off x="1692275" y="2757488"/>
            <a:ext cx="5608638" cy="31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2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cs-CZ" b="1">
                <a:solidFill>
                  <a:schemeClr val="folHlink"/>
                </a:solidFill>
                <a:sym typeface="Symbol" pitchFamily="18" charset="2"/>
              </a:rPr>
              <a:t> která odvěsna bude protilehlá k úhlu  ?</a:t>
            </a:r>
          </a:p>
        </p:txBody>
      </p:sp>
      <p:sp>
        <p:nvSpPr>
          <p:cNvPr id="1039" name="Text Box 16"/>
          <p:cNvSpPr txBox="1">
            <a:spLocks noChangeArrowheads="1"/>
          </p:cNvSpPr>
          <p:nvPr/>
        </p:nvSpPr>
        <p:spPr bwMode="auto">
          <a:xfrm>
            <a:off x="4932363" y="3500438"/>
            <a:ext cx="36718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>
              <a:sym typeface="Symbol" pitchFamily="18" charset="2"/>
            </a:endParaRPr>
          </a:p>
        </p:txBody>
      </p:sp>
      <p:graphicFrame>
        <p:nvGraphicFramePr>
          <p:cNvPr id="4226" name="Object 130"/>
          <p:cNvGraphicFramePr>
            <a:graphicFrameLocks noChangeAspect="1"/>
          </p:cNvGraphicFramePr>
          <p:nvPr>
            <p:ph sz="quarter" idx="3"/>
          </p:nvPr>
        </p:nvGraphicFramePr>
        <p:xfrm>
          <a:off x="3924300" y="3608388"/>
          <a:ext cx="4830763" cy="1044575"/>
        </p:xfrm>
        <a:graphic>
          <a:graphicData uri="http://schemas.openxmlformats.org/presentationml/2006/ole">
            <p:oleObj spid="_x0000_s1027" name="Rastrový obrázek" r:id="rId4" imgW="4361905" imgH="942857" progId="Paint.Picture">
              <p:embed/>
            </p:oleObj>
          </a:graphicData>
        </a:graphic>
      </p:graphicFrame>
      <p:graphicFrame>
        <p:nvGraphicFramePr>
          <p:cNvPr id="4228" name="Object 132"/>
          <p:cNvGraphicFramePr>
            <a:graphicFrameLocks noChangeAspect="1"/>
          </p:cNvGraphicFramePr>
          <p:nvPr/>
        </p:nvGraphicFramePr>
        <p:xfrm>
          <a:off x="5940425" y="4941888"/>
          <a:ext cx="2592388" cy="968375"/>
        </p:xfrm>
        <a:graphic>
          <a:graphicData uri="http://schemas.openxmlformats.org/presentationml/2006/ole">
            <p:oleObj spid="_x0000_s1028" name="Rastrový obrázek" r:id="rId5" imgW="1961905" imgH="733333" progId="Paint.Picture">
              <p:embed/>
            </p:oleObj>
          </a:graphicData>
        </a:graphic>
      </p:graphicFrame>
      <p:sp>
        <p:nvSpPr>
          <p:cNvPr id="4229" name="Text Box 133"/>
          <p:cNvSpPr txBox="1">
            <a:spLocks noChangeArrowheads="1"/>
          </p:cNvSpPr>
          <p:nvPr/>
        </p:nvSpPr>
        <p:spPr bwMode="auto">
          <a:xfrm>
            <a:off x="3276600" y="3213100"/>
            <a:ext cx="18716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Co platí?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48" dur="5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500"/>
                            </p:stCondLst>
                            <p:childTnLst>
                              <p:par>
                                <p:cTn id="52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54" dur="5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500"/>
                            </p:stCondLst>
                            <p:childTnLst>
                              <p:par>
                                <p:cTn id="58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5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60" dur="5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500"/>
                            </p:stCondLst>
                            <p:childTnLst>
                              <p:par>
                                <p:cTn id="6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0"/>
                            </p:stCondLst>
                            <p:childTnLst>
                              <p:par>
                                <p:cTn id="7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4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500"/>
                            </p:stCondLst>
                            <p:childTnLst>
                              <p:par>
                                <p:cTn id="7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4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"/>
                            </p:stCondLst>
                            <p:childTnLst>
                              <p:par>
                                <p:cTn id="8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4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  <p:bldP spid="4104" grpId="0" animBg="1"/>
      <p:bldP spid="4105" grpId="0" animBg="1"/>
      <p:bldP spid="4106" grpId="0" animBg="1"/>
      <p:bldP spid="4107" grpId="0"/>
      <p:bldP spid="4107" grpId="1"/>
      <p:bldP spid="4108" grpId="0"/>
      <p:bldP spid="4108" grpId="1"/>
      <p:bldP spid="4109" grpId="0"/>
      <p:bldP spid="4109" grpId="1"/>
      <p:bldP spid="4110" grpId="0"/>
      <p:bldP spid="4111" grpId="0"/>
      <p:bldP spid="42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0"/>
            <a:ext cx="7524750" cy="633413"/>
          </a:xfrm>
        </p:spPr>
        <p:txBody>
          <a:bodyPr/>
          <a:lstStyle/>
          <a:p>
            <a:pPr eaLnBrk="1" hangingPunct="1"/>
            <a:r>
              <a:rPr lang="cs-CZ" sz="3000" smtClean="0"/>
              <a:t>funkce sinus – sin(x)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620713"/>
            <a:ext cx="7489825" cy="72072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2200" smtClean="0"/>
              <a:t>Jiná definice funkce vychází z porovnávání vlastností na jednotkové kružnici</a:t>
            </a:r>
            <a:r>
              <a:rPr lang="cs-CZ" sz="2600" smtClean="0"/>
              <a:t>  -  </a:t>
            </a:r>
            <a:r>
              <a:rPr lang="cs-CZ" sz="2200" smtClean="0"/>
              <a:t>jak si ji tedy představit ?</a:t>
            </a:r>
          </a:p>
        </p:txBody>
      </p:sp>
      <p:pic>
        <p:nvPicPr>
          <p:cNvPr id="13318" name="Picture 6" descr="uhlo360"/>
          <p:cNvPicPr>
            <a:picLocks noChangeAspect="1" noChangeArrowheads="1"/>
          </p:cNvPicPr>
          <p:nvPr/>
        </p:nvPicPr>
        <p:blipFill>
          <a:blip r:embed="rId2" cstate="print"/>
          <a:srcRect l="1079"/>
          <a:stretch>
            <a:fillRect/>
          </a:stretch>
        </p:blipFill>
        <p:spPr bwMode="auto">
          <a:xfrm>
            <a:off x="34925" y="3500438"/>
            <a:ext cx="3348038" cy="324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9" name="Line 7"/>
          <p:cNvSpPr>
            <a:spLocks noChangeShapeType="1"/>
          </p:cNvSpPr>
          <p:nvPr/>
        </p:nvSpPr>
        <p:spPr bwMode="auto">
          <a:xfrm>
            <a:off x="1763713" y="1557338"/>
            <a:ext cx="0" cy="42465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arrow" w="med" len="med"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0" name="Line 8"/>
          <p:cNvSpPr>
            <a:spLocks noChangeShapeType="1"/>
          </p:cNvSpPr>
          <p:nvPr/>
        </p:nvSpPr>
        <p:spPr bwMode="auto">
          <a:xfrm flipV="1">
            <a:off x="1152525" y="5157788"/>
            <a:ext cx="4211638" cy="428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3321" name="Arc 9"/>
          <p:cNvSpPr>
            <a:spLocks/>
          </p:cNvSpPr>
          <p:nvPr/>
        </p:nvSpPr>
        <p:spPr bwMode="auto">
          <a:xfrm>
            <a:off x="1727200" y="2276475"/>
            <a:ext cx="2844800" cy="2995613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22" name="Rectangle 10"/>
          <p:cNvSpPr>
            <a:spLocks/>
          </p:cNvSpPr>
          <p:nvPr/>
        </p:nvSpPr>
        <p:spPr bwMode="auto">
          <a:xfrm>
            <a:off x="971550" y="3284538"/>
            <a:ext cx="647700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1900"/>
              <a:t>1 dm</a:t>
            </a:r>
          </a:p>
        </p:txBody>
      </p:sp>
      <p:sp>
        <p:nvSpPr>
          <p:cNvPr id="13323" name="Rectangle 11"/>
          <p:cNvSpPr>
            <a:spLocks/>
          </p:cNvSpPr>
          <p:nvPr/>
        </p:nvSpPr>
        <p:spPr bwMode="auto">
          <a:xfrm>
            <a:off x="3311525" y="5416550"/>
            <a:ext cx="612775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1900"/>
              <a:t>1 dm</a:t>
            </a:r>
          </a:p>
        </p:txBody>
      </p:sp>
      <p:sp>
        <p:nvSpPr>
          <p:cNvPr id="13324" name="Line 12"/>
          <p:cNvSpPr>
            <a:spLocks noChangeShapeType="1"/>
          </p:cNvSpPr>
          <p:nvPr/>
        </p:nvSpPr>
        <p:spPr bwMode="auto">
          <a:xfrm flipV="1">
            <a:off x="1584325" y="3789363"/>
            <a:ext cx="2627313" cy="14906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 flipV="1">
            <a:off x="1584325" y="3141663"/>
            <a:ext cx="2266950" cy="2193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6" name="Line 14"/>
          <p:cNvSpPr>
            <a:spLocks noChangeShapeType="1"/>
          </p:cNvSpPr>
          <p:nvPr/>
        </p:nvSpPr>
        <p:spPr bwMode="auto">
          <a:xfrm flipV="1">
            <a:off x="1619250" y="2708275"/>
            <a:ext cx="1547813" cy="26717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7" name="Line 15"/>
          <p:cNvSpPr>
            <a:spLocks noChangeShapeType="1"/>
          </p:cNvSpPr>
          <p:nvPr/>
        </p:nvSpPr>
        <p:spPr bwMode="auto">
          <a:xfrm>
            <a:off x="4211638" y="3789363"/>
            <a:ext cx="0" cy="13684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8" name="Line 16"/>
          <p:cNvSpPr>
            <a:spLocks noChangeShapeType="1"/>
          </p:cNvSpPr>
          <p:nvPr/>
        </p:nvSpPr>
        <p:spPr bwMode="auto">
          <a:xfrm flipH="1">
            <a:off x="3779838" y="3213100"/>
            <a:ext cx="0" cy="1944688"/>
          </a:xfrm>
          <a:prstGeom prst="line">
            <a:avLst/>
          </a:prstGeom>
          <a:noFill/>
          <a:ln w="28575">
            <a:solidFill>
              <a:srgbClr val="003399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9" name="Line 17"/>
          <p:cNvSpPr>
            <a:spLocks noChangeShapeType="1"/>
          </p:cNvSpPr>
          <p:nvPr/>
        </p:nvSpPr>
        <p:spPr bwMode="auto">
          <a:xfrm>
            <a:off x="3203575" y="2708275"/>
            <a:ext cx="0" cy="2449513"/>
          </a:xfrm>
          <a:prstGeom prst="line">
            <a:avLst/>
          </a:prstGeom>
          <a:noFill/>
          <a:ln w="28575">
            <a:solidFill>
              <a:srgbClr val="0066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30" name="Line 18"/>
          <p:cNvSpPr>
            <a:spLocks noChangeShapeType="1"/>
          </p:cNvSpPr>
          <p:nvPr/>
        </p:nvSpPr>
        <p:spPr bwMode="auto">
          <a:xfrm>
            <a:off x="1763713" y="2276475"/>
            <a:ext cx="0" cy="2881313"/>
          </a:xfrm>
          <a:prstGeom prst="line">
            <a:avLst/>
          </a:prstGeom>
          <a:noFill/>
          <a:ln w="28575">
            <a:solidFill>
              <a:srgbClr val="FFCC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31" name="Rectangle 19"/>
          <p:cNvSpPr>
            <a:spLocks/>
          </p:cNvSpPr>
          <p:nvPr/>
        </p:nvSpPr>
        <p:spPr bwMode="auto">
          <a:xfrm>
            <a:off x="4572000" y="4652963"/>
            <a:ext cx="1008063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1700" b="1">
                <a:solidFill>
                  <a:srgbClr val="FF0000"/>
                </a:solidFill>
              </a:rPr>
              <a:t>sin 30°</a:t>
            </a:r>
            <a:endParaRPr lang="cs-CZ" sz="1000">
              <a:solidFill>
                <a:srgbClr val="FF0000"/>
              </a:solidFill>
            </a:endParaRPr>
          </a:p>
        </p:txBody>
      </p:sp>
      <p:sp>
        <p:nvSpPr>
          <p:cNvPr id="13332" name="Rectangle 20"/>
          <p:cNvSpPr>
            <a:spLocks/>
          </p:cNvSpPr>
          <p:nvPr/>
        </p:nvSpPr>
        <p:spPr bwMode="auto">
          <a:xfrm>
            <a:off x="4140200" y="3284538"/>
            <a:ext cx="1081088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1900" b="1">
                <a:solidFill>
                  <a:srgbClr val="003399"/>
                </a:solidFill>
              </a:rPr>
              <a:t>sin 45°</a:t>
            </a:r>
            <a:endParaRPr lang="cs-CZ" sz="1300">
              <a:solidFill>
                <a:srgbClr val="003399"/>
              </a:solidFill>
            </a:endParaRPr>
          </a:p>
        </p:txBody>
      </p:sp>
      <p:sp>
        <p:nvSpPr>
          <p:cNvPr id="13333" name="Rectangle 21"/>
          <p:cNvSpPr>
            <a:spLocks/>
          </p:cNvSpPr>
          <p:nvPr/>
        </p:nvSpPr>
        <p:spPr bwMode="auto">
          <a:xfrm>
            <a:off x="3492500" y="2565400"/>
            <a:ext cx="1152525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1900" b="1">
                <a:solidFill>
                  <a:srgbClr val="006600"/>
                </a:solidFill>
              </a:rPr>
              <a:t>sin 60°</a:t>
            </a:r>
            <a:endParaRPr lang="cs-CZ" sz="1300">
              <a:solidFill>
                <a:srgbClr val="006600"/>
              </a:solidFill>
            </a:endParaRPr>
          </a:p>
        </p:txBody>
      </p:sp>
      <p:sp>
        <p:nvSpPr>
          <p:cNvPr id="13334" name="Rectangle 22"/>
          <p:cNvSpPr>
            <a:spLocks/>
          </p:cNvSpPr>
          <p:nvPr/>
        </p:nvSpPr>
        <p:spPr bwMode="auto">
          <a:xfrm>
            <a:off x="1763713" y="1700213"/>
            <a:ext cx="1008062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1700" b="1">
                <a:solidFill>
                  <a:srgbClr val="FF9900"/>
                </a:solidFill>
              </a:rPr>
              <a:t>sin 90°</a:t>
            </a:r>
            <a:endParaRPr lang="cs-CZ" sz="1100">
              <a:solidFill>
                <a:srgbClr val="FF9900"/>
              </a:solidFill>
            </a:endParaRPr>
          </a:p>
        </p:txBody>
      </p:sp>
      <p:grpSp>
        <p:nvGrpSpPr>
          <p:cNvPr id="2" name="Group 24"/>
          <p:cNvGrpSpPr>
            <a:grpSpLocks/>
          </p:cNvGrpSpPr>
          <p:nvPr/>
        </p:nvGrpSpPr>
        <p:grpSpPr bwMode="auto">
          <a:xfrm>
            <a:off x="5292725" y="2060575"/>
            <a:ext cx="3851275" cy="3455988"/>
            <a:chOff x="45" y="1525"/>
            <a:chExt cx="2971" cy="2693"/>
          </a:xfrm>
        </p:grpSpPr>
        <p:sp>
          <p:nvSpPr>
            <p:cNvPr id="12312" name="Line 25"/>
            <p:cNvSpPr>
              <a:spLocks noChangeShapeType="1"/>
            </p:cNvSpPr>
            <p:nvPr/>
          </p:nvSpPr>
          <p:spPr bwMode="auto">
            <a:xfrm>
              <a:off x="340" y="1525"/>
              <a:ext cx="0" cy="26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med" len="med"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3" name="Line 26"/>
            <p:cNvSpPr>
              <a:spLocks noChangeShapeType="1"/>
            </p:cNvSpPr>
            <p:nvPr/>
          </p:nvSpPr>
          <p:spPr bwMode="auto">
            <a:xfrm>
              <a:off x="158" y="4020"/>
              <a:ext cx="285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arrow" w="med" len="med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4" name="Line 27"/>
            <p:cNvSpPr>
              <a:spLocks noChangeShapeType="1"/>
            </p:cNvSpPr>
            <p:nvPr/>
          </p:nvSpPr>
          <p:spPr bwMode="auto">
            <a:xfrm>
              <a:off x="567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5" name="Line 28"/>
            <p:cNvSpPr>
              <a:spLocks noChangeShapeType="1"/>
            </p:cNvSpPr>
            <p:nvPr/>
          </p:nvSpPr>
          <p:spPr bwMode="auto">
            <a:xfrm>
              <a:off x="793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6" name="Line 29"/>
            <p:cNvSpPr>
              <a:spLocks noChangeShapeType="1"/>
            </p:cNvSpPr>
            <p:nvPr/>
          </p:nvSpPr>
          <p:spPr bwMode="auto">
            <a:xfrm>
              <a:off x="1020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7" name="Line 30"/>
            <p:cNvSpPr>
              <a:spLocks noChangeShapeType="1"/>
            </p:cNvSpPr>
            <p:nvPr/>
          </p:nvSpPr>
          <p:spPr bwMode="auto">
            <a:xfrm>
              <a:off x="1247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8" name="Line 31"/>
            <p:cNvSpPr>
              <a:spLocks noChangeShapeType="1"/>
            </p:cNvSpPr>
            <p:nvPr/>
          </p:nvSpPr>
          <p:spPr bwMode="auto">
            <a:xfrm>
              <a:off x="1474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9" name="Line 32"/>
            <p:cNvSpPr>
              <a:spLocks noChangeShapeType="1"/>
            </p:cNvSpPr>
            <p:nvPr/>
          </p:nvSpPr>
          <p:spPr bwMode="auto">
            <a:xfrm>
              <a:off x="1701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0" name="Line 33"/>
            <p:cNvSpPr>
              <a:spLocks noChangeShapeType="1"/>
            </p:cNvSpPr>
            <p:nvPr/>
          </p:nvSpPr>
          <p:spPr bwMode="auto">
            <a:xfrm>
              <a:off x="2154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1" name="Line 34"/>
            <p:cNvSpPr>
              <a:spLocks noChangeShapeType="1"/>
            </p:cNvSpPr>
            <p:nvPr/>
          </p:nvSpPr>
          <p:spPr bwMode="auto">
            <a:xfrm>
              <a:off x="1927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2" name="Line 35"/>
            <p:cNvSpPr>
              <a:spLocks noChangeShapeType="1"/>
            </p:cNvSpPr>
            <p:nvPr/>
          </p:nvSpPr>
          <p:spPr bwMode="auto">
            <a:xfrm>
              <a:off x="2381" y="3974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3" name="Rectangle 36"/>
            <p:cNvSpPr>
              <a:spLocks/>
            </p:cNvSpPr>
            <p:nvPr/>
          </p:nvSpPr>
          <p:spPr bwMode="auto">
            <a:xfrm>
              <a:off x="476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10</a:t>
              </a:r>
            </a:p>
          </p:txBody>
        </p:sp>
        <p:sp>
          <p:nvSpPr>
            <p:cNvPr id="12324" name="Rectangle 37"/>
            <p:cNvSpPr>
              <a:spLocks/>
            </p:cNvSpPr>
            <p:nvPr/>
          </p:nvSpPr>
          <p:spPr bwMode="auto">
            <a:xfrm>
              <a:off x="703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20</a:t>
              </a:r>
            </a:p>
          </p:txBody>
        </p:sp>
        <p:sp>
          <p:nvSpPr>
            <p:cNvPr id="12325" name="Rectangle 38"/>
            <p:cNvSpPr>
              <a:spLocks/>
            </p:cNvSpPr>
            <p:nvPr/>
          </p:nvSpPr>
          <p:spPr bwMode="auto">
            <a:xfrm>
              <a:off x="930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30</a:t>
              </a:r>
            </a:p>
          </p:txBody>
        </p:sp>
        <p:sp>
          <p:nvSpPr>
            <p:cNvPr id="12326" name="Rectangle 39"/>
            <p:cNvSpPr>
              <a:spLocks/>
            </p:cNvSpPr>
            <p:nvPr/>
          </p:nvSpPr>
          <p:spPr bwMode="auto">
            <a:xfrm>
              <a:off x="1156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40</a:t>
              </a:r>
            </a:p>
          </p:txBody>
        </p:sp>
        <p:sp>
          <p:nvSpPr>
            <p:cNvPr id="12327" name="Rectangle 40"/>
            <p:cNvSpPr>
              <a:spLocks/>
            </p:cNvSpPr>
            <p:nvPr/>
          </p:nvSpPr>
          <p:spPr bwMode="auto">
            <a:xfrm>
              <a:off x="1383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50</a:t>
              </a:r>
            </a:p>
          </p:txBody>
        </p:sp>
        <p:sp>
          <p:nvSpPr>
            <p:cNvPr id="12328" name="Rectangle 41"/>
            <p:cNvSpPr>
              <a:spLocks/>
            </p:cNvSpPr>
            <p:nvPr/>
          </p:nvSpPr>
          <p:spPr bwMode="auto">
            <a:xfrm>
              <a:off x="1610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60</a:t>
              </a:r>
            </a:p>
          </p:txBody>
        </p:sp>
        <p:sp>
          <p:nvSpPr>
            <p:cNvPr id="12329" name="Rectangle 42"/>
            <p:cNvSpPr>
              <a:spLocks/>
            </p:cNvSpPr>
            <p:nvPr/>
          </p:nvSpPr>
          <p:spPr bwMode="auto">
            <a:xfrm>
              <a:off x="1837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70</a:t>
              </a:r>
            </a:p>
          </p:txBody>
        </p:sp>
        <p:sp>
          <p:nvSpPr>
            <p:cNvPr id="12330" name="Rectangle 43"/>
            <p:cNvSpPr>
              <a:spLocks/>
            </p:cNvSpPr>
            <p:nvPr/>
          </p:nvSpPr>
          <p:spPr bwMode="auto">
            <a:xfrm>
              <a:off x="2064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80</a:t>
              </a:r>
            </a:p>
          </p:txBody>
        </p:sp>
        <p:sp>
          <p:nvSpPr>
            <p:cNvPr id="12331" name="Rectangle 44"/>
            <p:cNvSpPr>
              <a:spLocks/>
            </p:cNvSpPr>
            <p:nvPr/>
          </p:nvSpPr>
          <p:spPr bwMode="auto">
            <a:xfrm>
              <a:off x="2290" y="4065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90</a:t>
              </a:r>
            </a:p>
          </p:txBody>
        </p:sp>
        <p:sp>
          <p:nvSpPr>
            <p:cNvPr id="12332" name="Rectangle 45"/>
            <p:cNvSpPr>
              <a:spLocks/>
            </p:cNvSpPr>
            <p:nvPr/>
          </p:nvSpPr>
          <p:spPr bwMode="auto">
            <a:xfrm>
              <a:off x="249" y="4020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0</a:t>
              </a:r>
            </a:p>
          </p:txBody>
        </p:sp>
        <p:sp>
          <p:nvSpPr>
            <p:cNvPr id="12333" name="Line 46"/>
            <p:cNvSpPr>
              <a:spLocks noChangeShapeType="1"/>
            </p:cNvSpPr>
            <p:nvPr/>
          </p:nvSpPr>
          <p:spPr bwMode="auto">
            <a:xfrm>
              <a:off x="295" y="1752"/>
              <a:ext cx="9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34" name="Rectangle 47"/>
            <p:cNvSpPr>
              <a:spLocks/>
            </p:cNvSpPr>
            <p:nvPr/>
          </p:nvSpPr>
          <p:spPr bwMode="auto">
            <a:xfrm>
              <a:off x="204" y="1661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1</a:t>
              </a:r>
            </a:p>
          </p:txBody>
        </p:sp>
        <p:sp>
          <p:nvSpPr>
            <p:cNvPr id="12335" name="Rectangle 48"/>
            <p:cNvSpPr>
              <a:spLocks/>
            </p:cNvSpPr>
            <p:nvPr/>
          </p:nvSpPr>
          <p:spPr bwMode="auto">
            <a:xfrm>
              <a:off x="113" y="2750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0,5</a:t>
              </a:r>
            </a:p>
          </p:txBody>
        </p:sp>
        <p:sp>
          <p:nvSpPr>
            <p:cNvPr id="12336" name="Line 49"/>
            <p:cNvSpPr>
              <a:spLocks noChangeShapeType="1"/>
            </p:cNvSpPr>
            <p:nvPr/>
          </p:nvSpPr>
          <p:spPr bwMode="auto">
            <a:xfrm>
              <a:off x="294" y="2885"/>
              <a:ext cx="9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37" name="Line 50"/>
            <p:cNvSpPr>
              <a:spLocks noChangeShapeType="1"/>
            </p:cNvSpPr>
            <p:nvPr/>
          </p:nvSpPr>
          <p:spPr bwMode="auto">
            <a:xfrm>
              <a:off x="294" y="3634"/>
              <a:ext cx="9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38" name="Line 51"/>
            <p:cNvSpPr>
              <a:spLocks noChangeShapeType="1"/>
            </p:cNvSpPr>
            <p:nvPr/>
          </p:nvSpPr>
          <p:spPr bwMode="auto">
            <a:xfrm>
              <a:off x="295" y="3248"/>
              <a:ext cx="9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39" name="Line 52"/>
            <p:cNvSpPr>
              <a:spLocks noChangeShapeType="1"/>
            </p:cNvSpPr>
            <p:nvPr/>
          </p:nvSpPr>
          <p:spPr bwMode="auto">
            <a:xfrm>
              <a:off x="294" y="2296"/>
              <a:ext cx="9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0" name="Line 53"/>
            <p:cNvSpPr>
              <a:spLocks noChangeShapeType="1"/>
            </p:cNvSpPr>
            <p:nvPr/>
          </p:nvSpPr>
          <p:spPr bwMode="auto">
            <a:xfrm>
              <a:off x="294" y="2069"/>
              <a:ext cx="9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1" name="Line 54"/>
            <p:cNvSpPr>
              <a:spLocks noChangeShapeType="1"/>
            </p:cNvSpPr>
            <p:nvPr/>
          </p:nvSpPr>
          <p:spPr bwMode="auto">
            <a:xfrm>
              <a:off x="294" y="1888"/>
              <a:ext cx="9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2" name="Line 55"/>
            <p:cNvSpPr>
              <a:spLocks noChangeShapeType="1"/>
            </p:cNvSpPr>
            <p:nvPr/>
          </p:nvSpPr>
          <p:spPr bwMode="auto">
            <a:xfrm>
              <a:off x="294" y="1797"/>
              <a:ext cx="9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3" name="Line 56"/>
            <p:cNvSpPr>
              <a:spLocks noChangeShapeType="1"/>
            </p:cNvSpPr>
            <p:nvPr/>
          </p:nvSpPr>
          <p:spPr bwMode="auto">
            <a:xfrm>
              <a:off x="385" y="3634"/>
              <a:ext cx="181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4" name="Line 57"/>
            <p:cNvSpPr>
              <a:spLocks noChangeShapeType="1"/>
            </p:cNvSpPr>
            <p:nvPr/>
          </p:nvSpPr>
          <p:spPr bwMode="auto">
            <a:xfrm flipV="1">
              <a:off x="567" y="3634"/>
              <a:ext cx="0" cy="34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5" name="Line 58"/>
            <p:cNvSpPr>
              <a:spLocks noChangeShapeType="1"/>
            </p:cNvSpPr>
            <p:nvPr/>
          </p:nvSpPr>
          <p:spPr bwMode="auto">
            <a:xfrm flipV="1">
              <a:off x="793" y="3249"/>
              <a:ext cx="0" cy="725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6" name="Line 59"/>
            <p:cNvSpPr>
              <a:spLocks noChangeShapeType="1"/>
            </p:cNvSpPr>
            <p:nvPr/>
          </p:nvSpPr>
          <p:spPr bwMode="auto">
            <a:xfrm>
              <a:off x="385" y="3249"/>
              <a:ext cx="408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7" name="Line 60"/>
            <p:cNvSpPr>
              <a:spLocks noChangeShapeType="1"/>
            </p:cNvSpPr>
            <p:nvPr/>
          </p:nvSpPr>
          <p:spPr bwMode="auto">
            <a:xfrm>
              <a:off x="385" y="2886"/>
              <a:ext cx="635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8" name="Line 61"/>
            <p:cNvSpPr>
              <a:spLocks noChangeShapeType="1"/>
            </p:cNvSpPr>
            <p:nvPr/>
          </p:nvSpPr>
          <p:spPr bwMode="auto">
            <a:xfrm flipV="1">
              <a:off x="1020" y="2886"/>
              <a:ext cx="0" cy="1088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49" name="Line 62"/>
            <p:cNvSpPr>
              <a:spLocks noChangeShapeType="1"/>
            </p:cNvSpPr>
            <p:nvPr/>
          </p:nvSpPr>
          <p:spPr bwMode="auto">
            <a:xfrm>
              <a:off x="385" y="2069"/>
              <a:ext cx="1316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0" name="Line 63"/>
            <p:cNvSpPr>
              <a:spLocks noChangeShapeType="1"/>
            </p:cNvSpPr>
            <p:nvPr/>
          </p:nvSpPr>
          <p:spPr bwMode="auto">
            <a:xfrm>
              <a:off x="385" y="1888"/>
              <a:ext cx="1542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1" name="Line 64"/>
            <p:cNvSpPr>
              <a:spLocks noChangeShapeType="1"/>
            </p:cNvSpPr>
            <p:nvPr/>
          </p:nvSpPr>
          <p:spPr bwMode="auto">
            <a:xfrm>
              <a:off x="385" y="1797"/>
              <a:ext cx="1769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2" name="Line 65"/>
            <p:cNvSpPr>
              <a:spLocks noChangeShapeType="1"/>
            </p:cNvSpPr>
            <p:nvPr/>
          </p:nvSpPr>
          <p:spPr bwMode="auto">
            <a:xfrm flipV="1">
              <a:off x="1247" y="2568"/>
              <a:ext cx="0" cy="1406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3" name="Line 66"/>
            <p:cNvSpPr>
              <a:spLocks noChangeShapeType="1"/>
            </p:cNvSpPr>
            <p:nvPr/>
          </p:nvSpPr>
          <p:spPr bwMode="auto">
            <a:xfrm flipV="1">
              <a:off x="1474" y="2296"/>
              <a:ext cx="0" cy="1678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4" name="Line 67"/>
            <p:cNvSpPr>
              <a:spLocks noChangeShapeType="1"/>
            </p:cNvSpPr>
            <p:nvPr/>
          </p:nvSpPr>
          <p:spPr bwMode="auto">
            <a:xfrm flipV="1">
              <a:off x="1677" y="2047"/>
              <a:ext cx="0" cy="1905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5" name="Line 68"/>
            <p:cNvSpPr>
              <a:spLocks noChangeShapeType="1"/>
            </p:cNvSpPr>
            <p:nvPr/>
          </p:nvSpPr>
          <p:spPr bwMode="auto">
            <a:xfrm flipV="1">
              <a:off x="1927" y="1888"/>
              <a:ext cx="0" cy="2086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6" name="Line 69"/>
            <p:cNvSpPr>
              <a:spLocks noChangeShapeType="1"/>
            </p:cNvSpPr>
            <p:nvPr/>
          </p:nvSpPr>
          <p:spPr bwMode="auto">
            <a:xfrm flipV="1">
              <a:off x="2154" y="1797"/>
              <a:ext cx="0" cy="2177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7" name="Line 70"/>
            <p:cNvSpPr>
              <a:spLocks noChangeShapeType="1"/>
            </p:cNvSpPr>
            <p:nvPr/>
          </p:nvSpPr>
          <p:spPr bwMode="auto">
            <a:xfrm flipV="1">
              <a:off x="2381" y="1752"/>
              <a:ext cx="0" cy="2222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8" name="Line 71"/>
            <p:cNvSpPr>
              <a:spLocks noChangeShapeType="1"/>
            </p:cNvSpPr>
            <p:nvPr/>
          </p:nvSpPr>
          <p:spPr bwMode="auto">
            <a:xfrm>
              <a:off x="294" y="2568"/>
              <a:ext cx="9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59" name="Line 72"/>
            <p:cNvSpPr>
              <a:spLocks noChangeShapeType="1"/>
            </p:cNvSpPr>
            <p:nvPr/>
          </p:nvSpPr>
          <p:spPr bwMode="auto">
            <a:xfrm>
              <a:off x="385" y="2568"/>
              <a:ext cx="862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60" name="Line 73"/>
            <p:cNvSpPr>
              <a:spLocks noChangeShapeType="1"/>
            </p:cNvSpPr>
            <p:nvPr/>
          </p:nvSpPr>
          <p:spPr bwMode="auto">
            <a:xfrm>
              <a:off x="385" y="2296"/>
              <a:ext cx="1089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61" name="Line 74"/>
            <p:cNvSpPr>
              <a:spLocks noChangeShapeType="1"/>
            </p:cNvSpPr>
            <p:nvPr/>
          </p:nvSpPr>
          <p:spPr bwMode="auto">
            <a:xfrm>
              <a:off x="385" y="1752"/>
              <a:ext cx="1996" cy="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62" name="Rectangle 75"/>
            <p:cNvSpPr>
              <a:spLocks/>
            </p:cNvSpPr>
            <p:nvPr/>
          </p:nvSpPr>
          <p:spPr bwMode="auto">
            <a:xfrm>
              <a:off x="45" y="1548"/>
              <a:ext cx="249" cy="1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/>
                <a:t>sin</a:t>
              </a:r>
              <a:r>
                <a:rPr lang="cs-CZ" sz="1100">
                  <a:latin typeface="Symbol" pitchFamily="18" charset="2"/>
                </a:rPr>
                <a:t>a</a:t>
              </a:r>
            </a:p>
          </p:txBody>
        </p:sp>
        <p:sp>
          <p:nvSpPr>
            <p:cNvPr id="12363" name="Rectangle 76"/>
            <p:cNvSpPr>
              <a:spLocks/>
            </p:cNvSpPr>
            <p:nvPr/>
          </p:nvSpPr>
          <p:spPr bwMode="auto">
            <a:xfrm>
              <a:off x="2880" y="4030"/>
              <a:ext cx="136" cy="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rIns="0"/>
            <a:lstStyle/>
            <a:p>
              <a:pPr marL="342900" indent="-342900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None/>
              </a:pPr>
              <a:r>
                <a:rPr lang="cs-CZ" sz="1100">
                  <a:latin typeface="Symbol" pitchFamily="18" charset="2"/>
                </a:rPr>
                <a:t>a</a:t>
              </a:r>
            </a:p>
          </p:txBody>
        </p:sp>
        <p:sp>
          <p:nvSpPr>
            <p:cNvPr id="12364" name="Oval 77"/>
            <p:cNvSpPr>
              <a:spLocks noChangeArrowheads="1"/>
            </p:cNvSpPr>
            <p:nvPr/>
          </p:nvSpPr>
          <p:spPr bwMode="auto">
            <a:xfrm>
              <a:off x="317" y="3996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5" name="Oval 78"/>
            <p:cNvSpPr>
              <a:spLocks noChangeArrowheads="1"/>
            </p:cNvSpPr>
            <p:nvPr/>
          </p:nvSpPr>
          <p:spPr bwMode="auto">
            <a:xfrm>
              <a:off x="544" y="3612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6" name="Oval 79"/>
            <p:cNvSpPr>
              <a:spLocks noChangeArrowheads="1"/>
            </p:cNvSpPr>
            <p:nvPr/>
          </p:nvSpPr>
          <p:spPr bwMode="auto">
            <a:xfrm>
              <a:off x="770" y="3225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7" name="Oval 80"/>
            <p:cNvSpPr>
              <a:spLocks noChangeArrowheads="1"/>
            </p:cNvSpPr>
            <p:nvPr/>
          </p:nvSpPr>
          <p:spPr bwMode="auto">
            <a:xfrm>
              <a:off x="997" y="2863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8" name="Oval 81"/>
            <p:cNvSpPr>
              <a:spLocks noChangeArrowheads="1"/>
            </p:cNvSpPr>
            <p:nvPr/>
          </p:nvSpPr>
          <p:spPr bwMode="auto">
            <a:xfrm>
              <a:off x="1224" y="2568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9" name="Oval 82"/>
            <p:cNvSpPr>
              <a:spLocks noChangeArrowheads="1"/>
            </p:cNvSpPr>
            <p:nvPr/>
          </p:nvSpPr>
          <p:spPr bwMode="auto">
            <a:xfrm>
              <a:off x="1450" y="2273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70" name="Oval 83"/>
            <p:cNvSpPr>
              <a:spLocks noChangeArrowheads="1"/>
            </p:cNvSpPr>
            <p:nvPr/>
          </p:nvSpPr>
          <p:spPr bwMode="auto">
            <a:xfrm>
              <a:off x="1654" y="2047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71" name="Oval 84"/>
            <p:cNvSpPr>
              <a:spLocks noChangeArrowheads="1"/>
            </p:cNvSpPr>
            <p:nvPr/>
          </p:nvSpPr>
          <p:spPr bwMode="auto">
            <a:xfrm>
              <a:off x="1904" y="1865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72" name="Oval 85"/>
            <p:cNvSpPr>
              <a:spLocks noChangeArrowheads="1"/>
            </p:cNvSpPr>
            <p:nvPr/>
          </p:nvSpPr>
          <p:spPr bwMode="auto">
            <a:xfrm>
              <a:off x="2130" y="1775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73" name="Oval 86"/>
            <p:cNvSpPr>
              <a:spLocks noChangeArrowheads="1"/>
            </p:cNvSpPr>
            <p:nvPr/>
          </p:nvSpPr>
          <p:spPr bwMode="auto">
            <a:xfrm>
              <a:off x="2357" y="1729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99" name="Freeform 87"/>
          <p:cNvSpPr>
            <a:spLocks/>
          </p:cNvSpPr>
          <p:nvPr/>
        </p:nvSpPr>
        <p:spPr bwMode="auto">
          <a:xfrm>
            <a:off x="5653088" y="2349500"/>
            <a:ext cx="2663825" cy="2951163"/>
          </a:xfrm>
          <a:custGeom>
            <a:avLst/>
            <a:gdLst>
              <a:gd name="T0" fmla="*/ 0 w 2041"/>
              <a:gd name="T1" fmla="*/ 2147483647 h 2268"/>
              <a:gd name="T2" fmla="*/ 2147483647 w 2041"/>
              <a:gd name="T3" fmla="*/ 2147483647 h 2268"/>
              <a:gd name="T4" fmla="*/ 2147483647 w 2041"/>
              <a:gd name="T5" fmla="*/ 2147483647 h 2268"/>
              <a:gd name="T6" fmla="*/ 2147483647 w 2041"/>
              <a:gd name="T7" fmla="*/ 2147483647 h 2268"/>
              <a:gd name="T8" fmla="*/ 2147483647 w 2041"/>
              <a:gd name="T9" fmla="*/ 2147483647 h 2268"/>
              <a:gd name="T10" fmla="*/ 2147483647 w 2041"/>
              <a:gd name="T11" fmla="*/ 2147483647 h 2268"/>
              <a:gd name="T12" fmla="*/ 2147483647 w 2041"/>
              <a:gd name="T13" fmla="*/ 2147483647 h 2268"/>
              <a:gd name="T14" fmla="*/ 2147483647 w 2041"/>
              <a:gd name="T15" fmla="*/ 2147483647 h 2268"/>
              <a:gd name="T16" fmla="*/ 2147483647 w 2041"/>
              <a:gd name="T17" fmla="*/ 2147483647 h 2268"/>
              <a:gd name="T18" fmla="*/ 2147483647 w 2041"/>
              <a:gd name="T19" fmla="*/ 0 h 226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041"/>
              <a:gd name="T31" fmla="*/ 0 h 2268"/>
              <a:gd name="T32" fmla="*/ 2041 w 2041"/>
              <a:gd name="T33" fmla="*/ 2268 h 2268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041" h="2268">
                <a:moveTo>
                  <a:pt x="0" y="2268"/>
                </a:moveTo>
                <a:cubicBezTo>
                  <a:pt x="76" y="2109"/>
                  <a:pt x="152" y="1950"/>
                  <a:pt x="227" y="1814"/>
                </a:cubicBezTo>
                <a:cubicBezTo>
                  <a:pt x="302" y="1678"/>
                  <a:pt x="378" y="1572"/>
                  <a:pt x="453" y="1451"/>
                </a:cubicBezTo>
                <a:cubicBezTo>
                  <a:pt x="528" y="1330"/>
                  <a:pt x="604" y="1201"/>
                  <a:pt x="680" y="1088"/>
                </a:cubicBezTo>
                <a:cubicBezTo>
                  <a:pt x="756" y="975"/>
                  <a:pt x="824" y="877"/>
                  <a:pt x="907" y="771"/>
                </a:cubicBezTo>
                <a:cubicBezTo>
                  <a:pt x="990" y="665"/>
                  <a:pt x="1096" y="544"/>
                  <a:pt x="1179" y="453"/>
                </a:cubicBezTo>
                <a:cubicBezTo>
                  <a:pt x="1262" y="362"/>
                  <a:pt x="1330" y="287"/>
                  <a:pt x="1406" y="227"/>
                </a:cubicBezTo>
                <a:cubicBezTo>
                  <a:pt x="1482" y="167"/>
                  <a:pt x="1565" y="120"/>
                  <a:pt x="1633" y="90"/>
                </a:cubicBezTo>
                <a:cubicBezTo>
                  <a:pt x="1701" y="60"/>
                  <a:pt x="1746" y="60"/>
                  <a:pt x="1814" y="45"/>
                </a:cubicBezTo>
                <a:cubicBezTo>
                  <a:pt x="1882" y="30"/>
                  <a:pt x="2003" y="7"/>
                  <a:pt x="2041" y="0"/>
                </a:cubicBezTo>
              </a:path>
            </a:pathLst>
          </a:custGeom>
          <a:noFill/>
          <a:ln w="44450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00" name="Text Box 88"/>
          <p:cNvSpPr txBox="1">
            <a:spLocks noChangeArrowheads="1"/>
          </p:cNvSpPr>
          <p:nvPr/>
        </p:nvSpPr>
        <p:spPr bwMode="auto">
          <a:xfrm>
            <a:off x="4716463" y="5949950"/>
            <a:ext cx="36004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grafem je </a:t>
            </a:r>
            <a:r>
              <a:rPr lang="cs-CZ" sz="2800" b="1">
                <a:solidFill>
                  <a:srgbClr val="FF5050"/>
                </a:solidFill>
              </a:rPr>
              <a:t>sinusoida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30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30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30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30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3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30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30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3000"/>
                                        <p:tgtEl>
                                          <p:spTgt spid="13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30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0"/>
                                        <p:tgtEl>
                                          <p:spTgt spid="13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0"/>
                                        <p:tgtEl>
                                          <p:spTgt spid="13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30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3000"/>
                                        <p:tgtEl>
                                          <p:spTgt spid="13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3000"/>
                                        <p:tgtEl>
                                          <p:spTgt spid="13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3000"/>
                                        <p:tgtEl>
                                          <p:spTgt spid="13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3000"/>
                                        <p:tgtEl>
                                          <p:spTgt spid="13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0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2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4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3000"/>
                                        <p:tgtEl>
                                          <p:spTgt spid="13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3000" fill="hold"/>
                                        <p:tgtEl>
                                          <p:spTgt spid="13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3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  <p:bldP spid="13319" grpId="0" animBg="1"/>
      <p:bldP spid="13320" grpId="0" animBg="1"/>
      <p:bldP spid="13321" grpId="0" animBg="1"/>
      <p:bldP spid="13322" grpId="0"/>
      <p:bldP spid="13323" grpId="0"/>
      <p:bldP spid="13324" grpId="0" animBg="1"/>
      <p:bldP spid="13325" grpId="0" animBg="1"/>
      <p:bldP spid="13326" grpId="0" animBg="1"/>
      <p:bldP spid="13327" grpId="0" animBg="1"/>
      <p:bldP spid="13328" grpId="0" animBg="1"/>
      <p:bldP spid="13329" grpId="0" animBg="1"/>
      <p:bldP spid="13330" grpId="0" animBg="1"/>
      <p:bldP spid="13331" grpId="0"/>
      <p:bldP spid="13332" grpId="0"/>
      <p:bldP spid="13333" grpId="0"/>
      <p:bldP spid="13334" grpId="0"/>
      <p:bldP spid="13399" grpId="0" animBg="1"/>
      <p:bldP spid="1340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7488237" cy="1223963"/>
          </a:xfrm>
        </p:spPr>
        <p:txBody>
          <a:bodyPr/>
          <a:lstStyle/>
          <a:p>
            <a:pPr eaLnBrk="1" hangingPunct="1"/>
            <a:r>
              <a:rPr lang="cs-CZ" sz="3000" smtClean="0"/>
              <a:t>Jaké jsou základní hodnoty funkce </a:t>
            </a:r>
            <a:br>
              <a:rPr lang="cs-CZ" sz="3000" smtClean="0"/>
            </a:br>
            <a:r>
              <a:rPr lang="cs-CZ" sz="3000" smtClean="0"/>
              <a:t>sin (x) a kde je lze najít ?</a:t>
            </a:r>
          </a:p>
        </p:txBody>
      </p:sp>
      <p:sp>
        <p:nvSpPr>
          <p:cNvPr id="15437" name="Text Box 77"/>
          <p:cNvSpPr txBox="1">
            <a:spLocks noChangeArrowheads="1"/>
          </p:cNvSpPr>
          <p:nvPr/>
        </p:nvSpPr>
        <p:spPr bwMode="auto">
          <a:xfrm>
            <a:off x="395288" y="2276475"/>
            <a:ext cx="8353425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Hodnoty funkce sinus nalezneme: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v základní tabulce (budoucí studenti SŠ znají zpaměti)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na kalkulačce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v matematicko-fyzikálních tabulkách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sz="2400"/>
              <a:t>  pomocí on-line kalkulátoru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5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5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54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15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4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Text Box 28"/>
          <p:cNvSpPr>
            <a:spLocks noChangeArrowheads="1"/>
          </p:cNvSpPr>
          <p:nvPr>
            <p:ph type="title"/>
          </p:nvPr>
        </p:nvSpPr>
        <p:spPr>
          <a:noFill/>
        </p:spPr>
        <p:txBody>
          <a:bodyPr anchor="ctr"/>
          <a:lstStyle/>
          <a:p>
            <a:pPr eaLnBrk="1" hangingPunct="1">
              <a:spcBef>
                <a:spcPct val="50000"/>
              </a:spcBef>
            </a:pPr>
            <a:r>
              <a:rPr lang="cs-CZ" smtClean="0"/>
              <a:t>Zjednodušená tabulka</a:t>
            </a:r>
          </a:p>
        </p:txBody>
      </p:sp>
      <p:graphicFrame>
        <p:nvGraphicFramePr>
          <p:cNvPr id="147519" name="Group 63"/>
          <p:cNvGraphicFramePr>
            <a:graphicFrameLocks noGrp="1"/>
          </p:cNvGraphicFramePr>
          <p:nvPr>
            <p:ph idx="1"/>
          </p:nvPr>
        </p:nvGraphicFramePr>
        <p:xfrm>
          <a:off x="468313" y="2565400"/>
          <a:ext cx="8229600" cy="2087563"/>
        </p:xfrm>
        <a:graphic>
          <a:graphicData uri="http://schemas.openxmlformats.org/drawingml/2006/table">
            <a:tbl>
              <a:tblPr/>
              <a:tblGrid>
                <a:gridCol w="1371600"/>
                <a:gridCol w="1373187"/>
                <a:gridCol w="1370013"/>
                <a:gridCol w="1370012"/>
                <a:gridCol w="1373188"/>
                <a:gridCol w="1371600"/>
              </a:tblGrid>
              <a:tr h="10445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l-GR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α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0°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90°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2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sin </a:t>
                      </a:r>
                      <a:r>
                        <a:rPr kumimoji="0" lang="el-GR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α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7529" name="Object 73"/>
          <p:cNvGraphicFramePr>
            <a:graphicFrameLocks noChangeAspect="1"/>
          </p:cNvGraphicFramePr>
          <p:nvPr/>
        </p:nvGraphicFramePr>
        <p:xfrm>
          <a:off x="2411413" y="3933825"/>
          <a:ext cx="280987" cy="393700"/>
        </p:xfrm>
        <a:graphic>
          <a:graphicData uri="http://schemas.openxmlformats.org/presentationml/2006/ole">
            <p:oleObj spid="_x0000_s2050" name="Rovnice" r:id="rId3" imgW="126720" imgH="177480" progId="Equation.3">
              <p:embed/>
            </p:oleObj>
          </a:graphicData>
        </a:graphic>
      </p:graphicFrame>
      <p:graphicFrame>
        <p:nvGraphicFramePr>
          <p:cNvPr id="147532" name="Object 76"/>
          <p:cNvGraphicFramePr>
            <a:graphicFrameLocks noChangeAspect="1"/>
          </p:cNvGraphicFramePr>
          <p:nvPr/>
        </p:nvGraphicFramePr>
        <p:xfrm>
          <a:off x="3708400" y="3716338"/>
          <a:ext cx="336550" cy="871537"/>
        </p:xfrm>
        <a:graphic>
          <a:graphicData uri="http://schemas.openxmlformats.org/presentationml/2006/ole">
            <p:oleObj spid="_x0000_s2051" name="Rovnice" r:id="rId4" imgW="152280" imgH="393480" progId="Equation.3">
              <p:embed/>
            </p:oleObj>
          </a:graphicData>
        </a:graphic>
      </p:graphicFrame>
      <p:graphicFrame>
        <p:nvGraphicFramePr>
          <p:cNvPr id="147533" name="Object 77"/>
          <p:cNvGraphicFramePr>
            <a:graphicFrameLocks noChangeAspect="1"/>
          </p:cNvGraphicFramePr>
          <p:nvPr/>
        </p:nvGraphicFramePr>
        <p:xfrm>
          <a:off x="4932363" y="3625850"/>
          <a:ext cx="588962" cy="955675"/>
        </p:xfrm>
        <a:graphic>
          <a:graphicData uri="http://schemas.openxmlformats.org/presentationml/2006/ole">
            <p:oleObj spid="_x0000_s2052" name="Rovnice" r:id="rId5" imgW="266400" imgH="431640" progId="Equation.3">
              <p:embed/>
            </p:oleObj>
          </a:graphicData>
        </a:graphic>
      </p:graphicFrame>
      <p:graphicFrame>
        <p:nvGraphicFramePr>
          <p:cNvPr id="147534" name="Object 78"/>
          <p:cNvGraphicFramePr>
            <a:graphicFrameLocks noChangeAspect="1"/>
          </p:cNvGraphicFramePr>
          <p:nvPr/>
        </p:nvGraphicFramePr>
        <p:xfrm>
          <a:off x="6300788" y="3644900"/>
          <a:ext cx="588962" cy="955675"/>
        </p:xfrm>
        <a:graphic>
          <a:graphicData uri="http://schemas.openxmlformats.org/presentationml/2006/ole">
            <p:oleObj spid="_x0000_s2053" name="Rovnice" r:id="rId6" imgW="266400" imgH="431640" progId="Equation.3">
              <p:embed/>
            </p:oleObj>
          </a:graphicData>
        </a:graphic>
      </p:graphicFrame>
      <p:graphicFrame>
        <p:nvGraphicFramePr>
          <p:cNvPr id="147535" name="Object 79"/>
          <p:cNvGraphicFramePr>
            <a:graphicFrameLocks noChangeAspect="1"/>
          </p:cNvGraphicFramePr>
          <p:nvPr/>
        </p:nvGraphicFramePr>
        <p:xfrm>
          <a:off x="7812088" y="3933825"/>
          <a:ext cx="225425" cy="365125"/>
        </p:xfrm>
        <a:graphic>
          <a:graphicData uri="http://schemas.openxmlformats.org/presentationml/2006/ole">
            <p:oleObj spid="_x0000_s2054" name="Rovnice" r:id="rId7" imgW="10152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7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7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7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7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7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47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Matematicko-fyzikální tabulky</a:t>
            </a:r>
          </a:p>
        </p:txBody>
      </p:sp>
      <p:pic>
        <p:nvPicPr>
          <p:cNvPr id="14339" name="Picture 4" descr="funkce sin1"/>
          <p:cNvPicPr>
            <a:picLocks noChangeAspect="1" noChangeArrowheads="1" noCro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1844675"/>
            <a:ext cx="5543550" cy="4519613"/>
          </a:xfrm>
          <a:noFill/>
        </p:spPr>
      </p:pic>
      <p:pic>
        <p:nvPicPr>
          <p:cNvPr id="14340" name="Picture 6" descr="ANd9GcQCVaWYG_BoQsX3gMSUYbyYUtpbMAKcW8qzDsQnGPVm1oghgYpZ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 t="5396" b="4857"/>
          <a:stretch>
            <a:fillRect/>
          </a:stretch>
        </p:blipFill>
        <p:spPr>
          <a:xfrm rot="1016997">
            <a:off x="6732588" y="2781300"/>
            <a:ext cx="1676400" cy="258127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Matematicko-fyzikální tabulky</a:t>
            </a:r>
          </a:p>
        </p:txBody>
      </p:sp>
      <p:pic>
        <p:nvPicPr>
          <p:cNvPr id="15363" name="Picture 5" descr="sinus2"/>
          <p:cNvPicPr>
            <a:picLocks noChangeAspect="1" noChangeArrowheads="1" noCro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492500" y="1844675"/>
            <a:ext cx="5335588" cy="4449763"/>
          </a:xfrm>
          <a:noFill/>
        </p:spPr>
      </p:pic>
      <p:pic>
        <p:nvPicPr>
          <p:cNvPr id="15364" name="Picture 6" descr="ANd9GcQCVaWYG_BoQsX3gMSUYbyYUtpbMAKcW8qzDsQnGPVm1oghgYpZ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 t="5396" b="4857"/>
          <a:stretch>
            <a:fillRect/>
          </a:stretch>
        </p:blipFill>
        <p:spPr>
          <a:xfrm rot="20352084">
            <a:off x="900113" y="2420938"/>
            <a:ext cx="1676400" cy="258127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865187"/>
          </a:xfrm>
        </p:spPr>
        <p:txBody>
          <a:bodyPr/>
          <a:lstStyle/>
          <a:p>
            <a:pPr eaLnBrk="1" hangingPunct="1"/>
            <a:r>
              <a:rPr lang="cs-CZ" sz="3000" smtClean="0"/>
              <a:t>Kalkulačka</a:t>
            </a:r>
          </a:p>
        </p:txBody>
      </p:sp>
      <p:pic>
        <p:nvPicPr>
          <p:cNvPr id="35844" name="prace s kalkulačkou.avi">
            <a:hlinkClick r:id="" action="ppaction://media"/>
          </p:cNvPr>
          <p:cNvPicPr>
            <a:picLocks noRot="1" noChangeAspect="1" noChangeArrowheads="1"/>
          </p:cNvPicPr>
          <p:nvPr>
            <a:videoFile r:link="rId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1341438"/>
            <a:ext cx="7129462" cy="4614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 Box 5"/>
          <p:cNvSpPr txBox="1">
            <a:spLocks noChangeArrowheads="1"/>
          </p:cNvSpPr>
          <p:nvPr/>
        </p:nvSpPr>
        <p:spPr bwMode="auto">
          <a:xfrm>
            <a:off x="1908175" y="6092825"/>
            <a:ext cx="5508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400"/>
              <a:t>Poznámka: na běžných kalkulačkách bývá místo Inv častěji 2NDF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8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58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84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584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ChangeArrowheads="1"/>
          </p:cNvSpPr>
          <p:nvPr/>
        </p:nvSpPr>
        <p:spPr bwMode="auto">
          <a:xfrm>
            <a:off x="1014413" y="1125538"/>
            <a:ext cx="7632700" cy="52562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Rectangle 3"/>
          <p:cNvSpPr>
            <a:spLocks noChangeArrowheads="1"/>
          </p:cNvSpPr>
          <p:nvPr/>
        </p:nvSpPr>
        <p:spPr bwMode="auto">
          <a:xfrm>
            <a:off x="971550" y="333375"/>
            <a:ext cx="7850188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600">
                <a:solidFill>
                  <a:schemeClr val="tx2"/>
                </a:solidFill>
              </a:rPr>
              <a:t>On-line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 </a:t>
            </a:r>
            <a:r>
              <a:rPr lang="cs-CZ" sz="3600">
                <a:solidFill>
                  <a:schemeClr val="tx2"/>
                </a:solidFill>
              </a:rPr>
              <a:t>kalkul</a:t>
            </a:r>
            <a:r>
              <a:rPr lang="cs-CZ" sz="3600">
                <a:solidFill>
                  <a:schemeClr val="tx2"/>
                </a:solidFill>
                <a:latin typeface="Century Gothic" pitchFamily="34" charset="0"/>
              </a:rPr>
              <a:t>á</a:t>
            </a:r>
            <a:r>
              <a:rPr lang="cs-CZ" sz="3600">
                <a:solidFill>
                  <a:schemeClr val="tx2"/>
                </a:solidFill>
              </a:rPr>
              <a:t>tor</a:t>
            </a:r>
            <a:endParaRPr lang="cs-CZ" sz="2400" b="1">
              <a:solidFill>
                <a:schemeClr val="tx2"/>
              </a:solidFill>
              <a:latin typeface="Century Gothic" pitchFamily="34" charset="0"/>
            </a:endParaRPr>
          </a:p>
        </p:txBody>
      </p:sp>
      <p:graphicFrame>
        <p:nvGraphicFramePr>
          <p:cNvPr id="3074" name="Rectangle 4"/>
          <p:cNvGraphicFramePr>
            <a:graphicFrameLocks/>
          </p:cNvGraphicFramePr>
          <p:nvPr/>
        </p:nvGraphicFramePr>
        <p:xfrm>
          <a:off x="1524000" y="1397000"/>
          <a:ext cx="6096000" cy="4064000"/>
        </p:xfrm>
        <a:graphic>
          <a:graphicData uri="http://schemas.openxmlformats.org/presentationml/2006/ole">
            <p:oleObj spid="_x0000_s3074" name="Rovnice" r:id="rId3" imgW="0" imgH="0" progId="Equation.3">
              <p:embed/>
            </p:oleObj>
          </a:graphicData>
        </a:graphic>
      </p:graphicFrame>
      <p:pic>
        <p:nvPicPr>
          <p:cNvPr id="15360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2275" y="1700213"/>
            <a:ext cx="6107113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1057275" y="893763"/>
            <a:ext cx="7850188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1400">
                <a:solidFill>
                  <a:schemeClr val="tx2"/>
                </a:solidFill>
              </a:rPr>
              <a:t>Uveřejněný odkaz </a:t>
            </a:r>
            <a:r>
              <a:rPr lang="cs-CZ" sz="1400"/>
              <a:t>[cit. 2012-15-04]. Dostupný z WWW:</a:t>
            </a:r>
            <a:r>
              <a:rPr lang="cs-CZ"/>
              <a:t> </a:t>
            </a:r>
            <a:r>
              <a:rPr lang="cs-CZ" sz="1600" b="1">
                <a:solidFill>
                  <a:schemeClr val="tx2"/>
                </a:solidFill>
                <a:latin typeface="Century Gothic" pitchFamily="34" charset="0"/>
                <a:hlinkClick r:id="rId5"/>
              </a:rPr>
              <a:t>http://easycalculation.com/trigonometry/trigonometry.php</a:t>
            </a:r>
            <a:endParaRPr lang="cs-CZ" sz="1600" b="1">
              <a:solidFill>
                <a:schemeClr val="tx2"/>
              </a:solidFill>
              <a:latin typeface="Century Gothic" pitchFamily="34" charset="0"/>
            </a:endParaRPr>
          </a:p>
        </p:txBody>
      </p:sp>
      <p:sp>
        <p:nvSpPr>
          <p:cNvPr id="3079" name="AutoShape 7"/>
          <p:cNvSpPr>
            <a:spLocks noChangeArrowheads="1"/>
          </p:cNvSpPr>
          <p:nvPr/>
        </p:nvSpPr>
        <p:spPr bwMode="auto">
          <a:xfrm>
            <a:off x="6156325" y="1916113"/>
            <a:ext cx="2303463" cy="433387"/>
          </a:xfrm>
          <a:prstGeom prst="wedgeRoundRectCallout">
            <a:avLst>
              <a:gd name="adj1" fmla="val -90042"/>
              <a:gd name="adj2" fmla="val 12273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Zde zadej hodnotu</a:t>
            </a:r>
          </a:p>
        </p:txBody>
      </p:sp>
      <p:sp>
        <p:nvSpPr>
          <p:cNvPr id="3080" name="AutoShape 8"/>
          <p:cNvSpPr>
            <a:spLocks noChangeArrowheads="1"/>
          </p:cNvSpPr>
          <p:nvPr/>
        </p:nvSpPr>
        <p:spPr bwMode="auto">
          <a:xfrm>
            <a:off x="468313" y="3644900"/>
            <a:ext cx="2376487" cy="431800"/>
          </a:xfrm>
          <a:prstGeom prst="wedgeRoundRectCallout">
            <a:avLst>
              <a:gd name="adj1" fmla="val 79995"/>
              <a:gd name="adj2" fmla="val 203310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Zde je hodnota sinu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8229600" cy="1425575"/>
          </a:xfrm>
        </p:spPr>
        <p:txBody>
          <a:bodyPr/>
          <a:lstStyle/>
          <a:p>
            <a:pPr eaLnBrk="1" hangingPunct="1"/>
            <a:r>
              <a:rPr lang="cs-CZ" smtClean="0"/>
              <a:t>K jakým výpočtů </a:t>
            </a:r>
            <a:br>
              <a:rPr lang="cs-CZ" smtClean="0"/>
            </a:br>
            <a:r>
              <a:rPr lang="cs-CZ" smtClean="0"/>
              <a:t>použít funkcí sinus?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332038"/>
            <a:ext cx="8229600" cy="3689350"/>
          </a:xfrm>
        </p:spPr>
        <p:txBody>
          <a:bodyPr/>
          <a:lstStyle/>
          <a:p>
            <a:pPr marL="609600" indent="-609600" eaLnBrk="1" hangingPunct="1">
              <a:spcAft>
                <a:spcPct val="50000"/>
              </a:spcAft>
              <a:buFontTx/>
              <a:buAutoNum type="arabicPeriod"/>
            </a:pPr>
            <a:r>
              <a:rPr lang="cs-CZ" sz="2600" smtClean="0"/>
              <a:t>k výpočtu </a:t>
            </a:r>
            <a:r>
              <a:rPr lang="cs-CZ" sz="2600" b="1" smtClean="0">
                <a:solidFill>
                  <a:srgbClr val="FF5050"/>
                </a:solidFill>
              </a:rPr>
              <a:t>velikosti úhlu</a:t>
            </a:r>
            <a:r>
              <a:rPr lang="cs-CZ" sz="2600" smtClean="0"/>
              <a:t> – pokud známe délku protilehlé odvěsny a délku přepony</a:t>
            </a:r>
          </a:p>
          <a:p>
            <a:pPr marL="609600" indent="-609600" eaLnBrk="1" hangingPunct="1">
              <a:spcAft>
                <a:spcPct val="50000"/>
              </a:spcAft>
              <a:buFontTx/>
              <a:buAutoNum type="arabicPeriod"/>
            </a:pPr>
            <a:r>
              <a:rPr lang="cs-CZ" sz="2600" smtClean="0"/>
              <a:t>k výpočtu </a:t>
            </a:r>
            <a:r>
              <a:rPr lang="cs-CZ" sz="2600" b="1" smtClean="0">
                <a:solidFill>
                  <a:srgbClr val="FF5050"/>
                </a:solidFill>
              </a:rPr>
              <a:t>délky protilehlé odvěsny</a:t>
            </a:r>
            <a:r>
              <a:rPr lang="cs-CZ" sz="2600" smtClean="0"/>
              <a:t> – známe-li délku přepony a velikost úhlu</a:t>
            </a:r>
          </a:p>
          <a:p>
            <a:pPr marL="609600" indent="-609600" eaLnBrk="1" hangingPunct="1">
              <a:spcAft>
                <a:spcPct val="50000"/>
              </a:spcAft>
              <a:buFontTx/>
              <a:buAutoNum type="arabicPeriod"/>
            </a:pPr>
            <a:r>
              <a:rPr lang="cs-CZ" sz="2600" smtClean="0"/>
              <a:t>k výpočtu </a:t>
            </a:r>
            <a:r>
              <a:rPr lang="cs-CZ" sz="2600" b="1" smtClean="0">
                <a:solidFill>
                  <a:srgbClr val="FF5050"/>
                </a:solidFill>
              </a:rPr>
              <a:t>délky přepony</a:t>
            </a:r>
            <a:r>
              <a:rPr lang="cs-CZ" sz="2600" smtClean="0"/>
              <a:t> – známe-li délku protilehlé odvěsny a velikost úhlu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1219200"/>
          </a:xfrm>
        </p:spPr>
        <p:txBody>
          <a:bodyPr/>
          <a:lstStyle/>
          <a:p>
            <a:pPr eaLnBrk="1" hangingPunct="1"/>
            <a:r>
              <a:rPr lang="cs-CZ" sz="3500" smtClean="0"/>
              <a:t>Příklad 1</a:t>
            </a:r>
          </a:p>
        </p:txBody>
      </p:sp>
      <p:pic>
        <p:nvPicPr>
          <p:cNvPr id="4103" name="Picture 78" descr="první priklad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2786063"/>
            <a:ext cx="4038600" cy="2276475"/>
          </a:xfrm>
          <a:noFill/>
        </p:spPr>
      </p:pic>
      <p:sp>
        <p:nvSpPr>
          <p:cNvPr id="4104" name="Rectangle 6"/>
          <p:cNvSpPr>
            <a:spLocks/>
          </p:cNvSpPr>
          <p:nvPr/>
        </p:nvSpPr>
        <p:spPr bwMode="auto">
          <a:xfrm>
            <a:off x="323850" y="1312863"/>
            <a:ext cx="7561263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altLang="zh-CN" sz="2300"/>
              <a:t>Vypočítejte velikost označeného úhlu v pravoúhlém </a:t>
            </a:r>
            <a:r>
              <a:rPr lang="cs-CZ" altLang="zh-CN" sz="2300">
                <a:sym typeface="Symbol" pitchFamily="18" charset="2"/>
              </a:rPr>
              <a:t></a:t>
            </a:r>
            <a:r>
              <a:rPr lang="cs-CZ" altLang="zh-CN" sz="2300"/>
              <a:t>, jehož strany mají délky a = 6 cm a c =14 cm.</a:t>
            </a:r>
            <a:endParaRPr lang="cs-CZ" sz="2300"/>
          </a:p>
        </p:txBody>
      </p:sp>
      <p:graphicFrame>
        <p:nvGraphicFramePr>
          <p:cNvPr id="156683" name="Object 11"/>
          <p:cNvGraphicFramePr>
            <a:graphicFrameLocks noChangeAspect="1"/>
          </p:cNvGraphicFramePr>
          <p:nvPr/>
        </p:nvGraphicFramePr>
        <p:xfrm>
          <a:off x="6156325" y="3284538"/>
          <a:ext cx="1384300" cy="825500"/>
        </p:xfrm>
        <a:graphic>
          <a:graphicData uri="http://schemas.openxmlformats.org/presentationml/2006/ole">
            <p:oleObj spid="_x0000_s4098" name="Equation" r:id="rId4" imgW="660240" imgH="393480" progId="Equation.DSMT4">
              <p:embed/>
            </p:oleObj>
          </a:graphicData>
        </a:graphic>
      </p:graphicFrame>
      <p:graphicFrame>
        <p:nvGraphicFramePr>
          <p:cNvPr id="156691" name="Object 19"/>
          <p:cNvGraphicFramePr>
            <a:graphicFrameLocks noChangeAspect="1"/>
          </p:cNvGraphicFramePr>
          <p:nvPr/>
        </p:nvGraphicFramePr>
        <p:xfrm>
          <a:off x="6227763" y="4508500"/>
          <a:ext cx="1917700" cy="425450"/>
        </p:xfrm>
        <a:graphic>
          <a:graphicData uri="http://schemas.openxmlformats.org/presentationml/2006/ole">
            <p:oleObj spid="_x0000_s4099" name="Equation" r:id="rId5" imgW="914400" imgH="203040" progId="Equation.DSMT4">
              <p:embed/>
            </p:oleObj>
          </a:graphicData>
        </a:graphic>
      </p:graphicFrame>
      <p:graphicFrame>
        <p:nvGraphicFramePr>
          <p:cNvPr id="156692" name="Object 20"/>
          <p:cNvGraphicFramePr>
            <a:graphicFrameLocks noChangeAspect="1"/>
          </p:cNvGraphicFramePr>
          <p:nvPr/>
        </p:nvGraphicFramePr>
        <p:xfrm>
          <a:off x="6659563" y="5300663"/>
          <a:ext cx="1492250" cy="373062"/>
        </p:xfrm>
        <a:graphic>
          <a:graphicData uri="http://schemas.openxmlformats.org/presentationml/2006/ole">
            <p:oleObj spid="_x0000_s4100" name="Equation" r:id="rId6" imgW="711000" imgH="177480" progId="Equation.DSMT4">
              <p:embed/>
            </p:oleObj>
          </a:graphicData>
        </a:graphic>
      </p:graphicFrame>
      <p:graphicFrame>
        <p:nvGraphicFramePr>
          <p:cNvPr id="2" name="Object 11"/>
          <p:cNvGraphicFramePr>
            <a:graphicFrameLocks noChangeAspect="1"/>
          </p:cNvGraphicFramePr>
          <p:nvPr>
            <p:ph sz="half" idx="2"/>
          </p:nvPr>
        </p:nvGraphicFramePr>
        <p:xfrm>
          <a:off x="6156325" y="2378075"/>
          <a:ext cx="1228725" cy="774700"/>
        </p:xfrm>
        <a:graphic>
          <a:graphicData uri="http://schemas.openxmlformats.org/presentationml/2006/ole">
            <p:oleObj spid="_x0000_s4101" name="Equation" r:id="rId7" imgW="609480" imgH="393480" progId="Equation.DSMT4">
              <p:embed/>
            </p:oleObj>
          </a:graphicData>
        </a:graphic>
      </p:graphicFrame>
      <p:sp>
        <p:nvSpPr>
          <p:cNvPr id="21590" name="Line 86"/>
          <p:cNvSpPr>
            <a:spLocks noChangeShapeType="1"/>
          </p:cNvSpPr>
          <p:nvPr/>
        </p:nvSpPr>
        <p:spPr bwMode="auto">
          <a:xfrm flipH="1">
            <a:off x="755650" y="4724400"/>
            <a:ext cx="33845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1591" name="Line 87"/>
          <p:cNvSpPr>
            <a:spLocks noChangeShapeType="1"/>
          </p:cNvSpPr>
          <p:nvPr/>
        </p:nvSpPr>
        <p:spPr bwMode="auto">
          <a:xfrm flipV="1">
            <a:off x="755650" y="2995613"/>
            <a:ext cx="3384550" cy="17287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2159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2159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0" fill="hold"/>
                                        <p:tgtEl>
                                          <p:spTgt spid="2159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12" dur="5000" fill="hold"/>
                                        <p:tgtEl>
                                          <p:spTgt spid="2159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0"/>
                                        <p:tgtEl>
                                          <p:spTgt spid="156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0"/>
                                        <p:tgtEl>
                                          <p:spTgt spid="156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0"/>
                                        <p:tgtEl>
                                          <p:spTgt spid="156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500" b="1">
                <a:solidFill>
                  <a:schemeClr val="tx2"/>
                </a:solidFill>
              </a:rPr>
              <a:t>Příklad 2</a:t>
            </a:r>
          </a:p>
        </p:txBody>
      </p:sp>
      <p:sp>
        <p:nvSpPr>
          <p:cNvPr id="5128" name="Rectangle 5"/>
          <p:cNvSpPr>
            <a:spLocks/>
          </p:cNvSpPr>
          <p:nvPr/>
        </p:nvSpPr>
        <p:spPr bwMode="auto">
          <a:xfrm>
            <a:off x="395288" y="1268413"/>
            <a:ext cx="7561262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altLang="zh-CN" sz="2300"/>
              <a:t>V pravoúhlém </a:t>
            </a:r>
            <a:r>
              <a:rPr lang="cs-CZ" altLang="zh-CN" sz="2300">
                <a:sym typeface="Symbol" pitchFamily="18" charset="2"/>
              </a:rPr>
              <a:t></a:t>
            </a:r>
            <a:r>
              <a:rPr lang="cs-CZ" altLang="zh-CN" sz="2300"/>
              <a:t> vypočítejte délku odvěsny protilehlé k úhlu </a:t>
            </a:r>
            <a:r>
              <a:rPr lang="cs-CZ" altLang="zh-CN" sz="2300">
                <a:sym typeface="Symbol" pitchFamily="18" charset="2"/>
              </a:rPr>
              <a:t> víte-li, že délka přepony 15 cm a úhel  = 26°</a:t>
            </a:r>
            <a:endParaRPr lang="cs-CZ" sz="2300">
              <a:sym typeface="Symbol" pitchFamily="18" charset="2"/>
            </a:endParaRPr>
          </a:p>
        </p:txBody>
      </p:sp>
      <p:pic>
        <p:nvPicPr>
          <p:cNvPr id="5129" name="Picture 6" descr="druhy prikla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2420938"/>
            <a:ext cx="4824413" cy="291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6692" name="Object 20"/>
          <p:cNvGraphicFramePr>
            <a:graphicFrameLocks noChangeAspect="1"/>
          </p:cNvGraphicFramePr>
          <p:nvPr/>
        </p:nvGraphicFramePr>
        <p:xfrm>
          <a:off x="6588125" y="4292600"/>
          <a:ext cx="2232025" cy="490538"/>
        </p:xfrm>
        <a:graphic>
          <a:graphicData uri="http://schemas.openxmlformats.org/presentationml/2006/ole">
            <p:oleObj spid="_x0000_s5122" name="Equation" r:id="rId4" imgW="927000" imgH="203040" progId="Equation.DSMT4">
              <p:embed/>
            </p:oleObj>
          </a:graphicData>
        </a:graphic>
      </p:graphicFrame>
      <p:graphicFrame>
        <p:nvGraphicFramePr>
          <p:cNvPr id="156683" name="Object 11"/>
          <p:cNvGraphicFramePr>
            <a:graphicFrameLocks noChangeAspect="1"/>
          </p:cNvGraphicFramePr>
          <p:nvPr/>
        </p:nvGraphicFramePr>
        <p:xfrm>
          <a:off x="4284663" y="3789363"/>
          <a:ext cx="1279525" cy="825500"/>
        </p:xfrm>
        <a:graphic>
          <a:graphicData uri="http://schemas.openxmlformats.org/presentationml/2006/ole">
            <p:oleObj spid="_x0000_s5123" name="Equation" r:id="rId5" imgW="609480" imgH="393480" progId="Equation.DSMT4">
              <p:embed/>
            </p:oleObj>
          </a:graphicData>
        </a:graphic>
      </p:graphicFrame>
      <p:graphicFrame>
        <p:nvGraphicFramePr>
          <p:cNvPr id="156691" name="Object 19"/>
          <p:cNvGraphicFramePr>
            <a:graphicFrameLocks noChangeAspect="1"/>
          </p:cNvGraphicFramePr>
          <p:nvPr/>
        </p:nvGraphicFramePr>
        <p:xfrm>
          <a:off x="4356100" y="4797425"/>
          <a:ext cx="1627188" cy="825500"/>
        </p:xfrm>
        <a:graphic>
          <a:graphicData uri="http://schemas.openxmlformats.org/presentationml/2006/ole">
            <p:oleObj spid="_x0000_s5124" name="Equation" r:id="rId6" imgW="774360" imgH="393480" progId="Equation.DSMT4">
              <p:embed/>
            </p:oleObj>
          </a:graphicData>
        </a:graphic>
      </p:graphicFrame>
      <p:graphicFrame>
        <p:nvGraphicFramePr>
          <p:cNvPr id="2" name="Object 20"/>
          <p:cNvGraphicFramePr>
            <a:graphicFrameLocks noChangeAspect="1"/>
          </p:cNvGraphicFramePr>
          <p:nvPr/>
        </p:nvGraphicFramePr>
        <p:xfrm>
          <a:off x="6588125" y="3068638"/>
          <a:ext cx="1728788" cy="876300"/>
        </p:xfrm>
        <a:graphic>
          <a:graphicData uri="http://schemas.openxmlformats.org/presentationml/2006/ole">
            <p:oleObj spid="_x0000_s5125" name="Equation" r:id="rId7" imgW="774360" imgH="393480" progId="Equation.DSMT4">
              <p:embed/>
            </p:oleObj>
          </a:graphicData>
        </a:graphic>
      </p:graphicFrame>
      <p:graphicFrame>
        <p:nvGraphicFramePr>
          <p:cNvPr id="156693" name="Object 21"/>
          <p:cNvGraphicFramePr>
            <a:graphicFrameLocks noChangeAspect="1"/>
          </p:cNvGraphicFramePr>
          <p:nvPr/>
        </p:nvGraphicFramePr>
        <p:xfrm>
          <a:off x="6732588" y="5516563"/>
          <a:ext cx="2016125" cy="487362"/>
        </p:xfrm>
        <a:graphic>
          <a:graphicData uri="http://schemas.openxmlformats.org/presentationml/2006/ole">
            <p:oleObj spid="_x0000_s5126" name="Equation" r:id="rId8" imgW="838080" imgH="203040" progId="Equation.DSMT4">
              <p:embed/>
            </p:oleObj>
          </a:graphicData>
        </a:graphic>
      </p:graphicFrame>
      <p:sp>
        <p:nvSpPr>
          <p:cNvPr id="30732" name="Line 12"/>
          <p:cNvSpPr>
            <a:spLocks noChangeShapeType="1"/>
          </p:cNvSpPr>
          <p:nvPr/>
        </p:nvSpPr>
        <p:spPr bwMode="auto">
          <a:xfrm flipV="1">
            <a:off x="900113" y="2781300"/>
            <a:ext cx="4103687" cy="230346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33" name="Arc 13"/>
          <p:cNvSpPr>
            <a:spLocks/>
          </p:cNvSpPr>
          <p:nvPr/>
        </p:nvSpPr>
        <p:spPr bwMode="auto">
          <a:xfrm rot="701362" flipH="1" flipV="1">
            <a:off x="4140200" y="2781300"/>
            <a:ext cx="215900" cy="365125"/>
          </a:xfrm>
          <a:custGeom>
            <a:avLst/>
            <a:gdLst>
              <a:gd name="T0" fmla="*/ 85012793 w 21600"/>
              <a:gd name="T1" fmla="*/ 0 h 21909"/>
              <a:gd name="T2" fmla="*/ 214621554 w 21600"/>
              <a:gd name="T3" fmla="*/ 1690045280 h 21909"/>
              <a:gd name="T4" fmla="*/ 0 w 21600"/>
              <a:gd name="T5" fmla="*/ 1531216745 h 21909"/>
              <a:gd name="T6" fmla="*/ 0 60000 65536"/>
              <a:gd name="T7" fmla="*/ 0 60000 65536"/>
              <a:gd name="T8" fmla="*/ 0 60000 65536"/>
              <a:gd name="T9" fmla="*/ 0 w 21600"/>
              <a:gd name="T10" fmla="*/ 0 h 21909"/>
              <a:gd name="T11" fmla="*/ 21600 w 21600"/>
              <a:gd name="T12" fmla="*/ 21909 h 2190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909" fill="none" extrusionOk="0">
                <a:moveTo>
                  <a:pt x="8516" y="0"/>
                </a:moveTo>
                <a:cubicBezTo>
                  <a:pt x="16454" y="3405"/>
                  <a:pt x="21600" y="11212"/>
                  <a:pt x="21600" y="19850"/>
                </a:cubicBezTo>
                <a:cubicBezTo>
                  <a:pt x="21600" y="20537"/>
                  <a:pt x="21567" y="21224"/>
                  <a:pt x="21501" y="21908"/>
                </a:cubicBezTo>
              </a:path>
              <a:path w="21600" h="21909" stroke="0" extrusionOk="0">
                <a:moveTo>
                  <a:pt x="8516" y="0"/>
                </a:moveTo>
                <a:cubicBezTo>
                  <a:pt x="16454" y="3405"/>
                  <a:pt x="21600" y="11212"/>
                  <a:pt x="21600" y="19850"/>
                </a:cubicBezTo>
                <a:cubicBezTo>
                  <a:pt x="21600" y="20537"/>
                  <a:pt x="21567" y="21224"/>
                  <a:pt x="21501" y="21908"/>
                </a:cubicBezTo>
                <a:lnTo>
                  <a:pt x="0" y="1985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0" fill="hold"/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2" dur="5000" fill="hold"/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0"/>
                                        <p:tgtEl>
                                          <p:spTgt spid="156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0"/>
                                        <p:tgtEl>
                                          <p:spTgt spid="156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0"/>
                                        <p:tgtEl>
                                          <p:spTgt spid="156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0"/>
                            </p:stCondLst>
                            <p:childTnLst>
                              <p:par>
                                <p:cTn id="3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0"/>
                                        <p:tgtEl>
                                          <p:spTgt spid="156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26" descr="treti priklad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627313" y="2308225"/>
            <a:ext cx="6048375" cy="3633788"/>
          </a:xfrm>
          <a:noFill/>
        </p:spPr>
      </p:pic>
      <p:sp>
        <p:nvSpPr>
          <p:cNvPr id="615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Příklad 3</a:t>
            </a:r>
          </a:p>
        </p:txBody>
      </p:sp>
      <p:sp>
        <p:nvSpPr>
          <p:cNvPr id="615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341438"/>
            <a:ext cx="7416800" cy="820737"/>
          </a:xfrm>
        </p:spPr>
        <p:txBody>
          <a:bodyPr/>
          <a:lstStyle/>
          <a:p>
            <a:pPr marL="82550" indent="20638"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sz="2200" b="1" smtClean="0"/>
              <a:t>Vypočti délku přepony </a:t>
            </a:r>
            <a:r>
              <a:rPr lang="cs-CZ" sz="2200" b="1" i="1" smtClean="0"/>
              <a:t>c</a:t>
            </a:r>
            <a:r>
              <a:rPr lang="cs-CZ" sz="2200" b="1" smtClean="0"/>
              <a:t> pravoúhlého trojúhelníka, má-li strana </a:t>
            </a:r>
            <a:r>
              <a:rPr lang="cs-CZ" sz="2200" b="1" i="1" smtClean="0"/>
              <a:t>a</a:t>
            </a:r>
            <a:r>
              <a:rPr lang="cs-CZ" sz="2200" b="1" smtClean="0"/>
              <a:t> velikost 7 cm a úhel </a:t>
            </a:r>
            <a:r>
              <a:rPr lang="el-GR" sz="2200" b="1" i="1" smtClean="0"/>
              <a:t>α</a:t>
            </a:r>
            <a:r>
              <a:rPr lang="cs-CZ" sz="2200" b="1" smtClean="0"/>
              <a:t> = 35°.</a:t>
            </a:r>
            <a:endParaRPr lang="cs-CZ" sz="2200" smtClean="0"/>
          </a:p>
        </p:txBody>
      </p:sp>
      <p:graphicFrame>
        <p:nvGraphicFramePr>
          <p:cNvPr id="156692" name="Object 20"/>
          <p:cNvGraphicFramePr>
            <a:graphicFrameLocks noChangeAspect="1"/>
          </p:cNvGraphicFramePr>
          <p:nvPr>
            <p:ph sz="quarter" idx="3"/>
          </p:nvPr>
        </p:nvGraphicFramePr>
        <p:xfrm>
          <a:off x="3203575" y="4694238"/>
          <a:ext cx="1341438" cy="771525"/>
        </p:xfrm>
        <a:graphic>
          <a:graphicData uri="http://schemas.openxmlformats.org/presentationml/2006/ole">
            <p:oleObj spid="_x0000_s6146" name="Equation" r:id="rId4" imgW="711000" imgH="419040" progId="Equation.DSMT4">
              <p:embed/>
            </p:oleObj>
          </a:graphicData>
        </a:graphic>
      </p:graphicFrame>
      <p:graphicFrame>
        <p:nvGraphicFramePr>
          <p:cNvPr id="156683" name="Object 11"/>
          <p:cNvGraphicFramePr>
            <a:graphicFrameLocks noChangeAspect="1"/>
          </p:cNvGraphicFramePr>
          <p:nvPr/>
        </p:nvGraphicFramePr>
        <p:xfrm>
          <a:off x="827088" y="2781300"/>
          <a:ext cx="1279525" cy="825500"/>
        </p:xfrm>
        <a:graphic>
          <a:graphicData uri="http://schemas.openxmlformats.org/presentationml/2006/ole">
            <p:oleObj spid="_x0000_s6147" name="Equation" r:id="rId5" imgW="609480" imgH="393480" progId="Equation.DSMT4">
              <p:embed/>
            </p:oleObj>
          </a:graphicData>
        </a:graphic>
      </p:graphicFrame>
      <p:graphicFrame>
        <p:nvGraphicFramePr>
          <p:cNvPr id="156691" name="Object 19"/>
          <p:cNvGraphicFramePr>
            <a:graphicFrameLocks noChangeAspect="1"/>
          </p:cNvGraphicFramePr>
          <p:nvPr/>
        </p:nvGraphicFramePr>
        <p:xfrm>
          <a:off x="755650" y="3933825"/>
          <a:ext cx="1493838" cy="825500"/>
        </p:xfrm>
        <a:graphic>
          <a:graphicData uri="http://schemas.openxmlformats.org/presentationml/2006/ole">
            <p:oleObj spid="_x0000_s6148" name="Equation" r:id="rId6" imgW="711000" imgH="393480" progId="Equation.DSMT4">
              <p:embed/>
            </p:oleObj>
          </a:graphicData>
        </a:graphic>
      </p:graphicFrame>
      <p:graphicFrame>
        <p:nvGraphicFramePr>
          <p:cNvPr id="2" name="Object 20"/>
          <p:cNvGraphicFramePr>
            <a:graphicFrameLocks noChangeAspect="1"/>
          </p:cNvGraphicFramePr>
          <p:nvPr/>
        </p:nvGraphicFramePr>
        <p:xfrm>
          <a:off x="827088" y="5084763"/>
          <a:ext cx="1490662" cy="823912"/>
        </p:xfrm>
        <a:graphic>
          <a:graphicData uri="http://schemas.openxmlformats.org/presentationml/2006/ole">
            <p:oleObj spid="_x0000_s6149" name="Equation" r:id="rId7" imgW="711000" imgH="393480" progId="Equation.DSMT4">
              <p:embed/>
            </p:oleObj>
          </a:graphicData>
        </a:graphic>
      </p:graphicFrame>
      <p:graphicFrame>
        <p:nvGraphicFramePr>
          <p:cNvPr id="156693" name="Object 21"/>
          <p:cNvGraphicFramePr>
            <a:graphicFrameLocks noChangeAspect="1"/>
          </p:cNvGraphicFramePr>
          <p:nvPr/>
        </p:nvGraphicFramePr>
        <p:xfrm>
          <a:off x="3348038" y="5876925"/>
          <a:ext cx="1703387" cy="425450"/>
        </p:xfrm>
        <a:graphic>
          <a:graphicData uri="http://schemas.openxmlformats.org/presentationml/2006/ole">
            <p:oleObj spid="_x0000_s6150" name="Equation" r:id="rId8" imgW="812520" imgH="203040" progId="Equation.DSMT4">
              <p:embed/>
            </p:oleObj>
          </a:graphicData>
        </a:graphic>
      </p:graphicFrame>
      <p:sp>
        <p:nvSpPr>
          <p:cNvPr id="25628" name="Line 28"/>
          <p:cNvSpPr>
            <a:spLocks noChangeShapeType="1"/>
          </p:cNvSpPr>
          <p:nvPr/>
        </p:nvSpPr>
        <p:spPr bwMode="auto">
          <a:xfrm flipV="1">
            <a:off x="7956550" y="2708275"/>
            <a:ext cx="0" cy="28082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5629" name="Arc 29"/>
          <p:cNvSpPr>
            <a:spLocks/>
          </p:cNvSpPr>
          <p:nvPr/>
        </p:nvSpPr>
        <p:spPr bwMode="auto">
          <a:xfrm flipV="1">
            <a:off x="4211638" y="2708275"/>
            <a:ext cx="215900" cy="649288"/>
          </a:xfrm>
          <a:custGeom>
            <a:avLst/>
            <a:gdLst>
              <a:gd name="T0" fmla="*/ 0 w 21600"/>
              <a:gd name="T1" fmla="*/ 0 h 21600"/>
              <a:gd name="T2" fmla="*/ 215600141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256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2562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0" fill="hold"/>
                                        <p:tgtEl>
                                          <p:spTgt spid="256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12" dur="5000" fill="hold"/>
                                        <p:tgtEl>
                                          <p:spTgt spid="2562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0"/>
                                        <p:tgtEl>
                                          <p:spTgt spid="156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0"/>
                                        <p:tgtEl>
                                          <p:spTgt spid="156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0"/>
                                        <p:tgtEl>
                                          <p:spTgt spid="156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0"/>
                            </p:stCondLst>
                            <p:childTnLst>
                              <p:par>
                                <p:cTn id="3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0"/>
                                        <p:tgtEl>
                                          <p:spTgt spid="156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2000" smtClean="0"/>
              <a:t>Obrázek desek M - F tabulek</a:t>
            </a:r>
            <a:r>
              <a:rPr lang="cs-CZ" smtClean="0"/>
              <a:t> </a:t>
            </a:r>
            <a:r>
              <a:rPr lang="cs-CZ" sz="2000" smtClean="0"/>
              <a:t>[cit. 2012-15-04, 08:00]. Dostupný z WWW: </a:t>
            </a:r>
            <a:r>
              <a:rPr lang="cs-CZ" sz="2000" smtClean="0">
                <a:hlinkClick r:id="rId2"/>
              </a:rPr>
              <a:t>http://www.dumucebnic.cz/pics/Prom/M/9411036.jpg</a:t>
            </a:r>
            <a:endParaRPr lang="cs-CZ" sz="2800" smtClean="0"/>
          </a:p>
          <a:p>
            <a:pPr marL="0" indent="0" eaLnBrk="1" hangingPunct="1">
              <a:buFont typeface="Wingdings" pitchFamily="2" charset="2"/>
              <a:buAutoNum type="arabicPeriod"/>
            </a:pPr>
            <a:endParaRPr lang="cs-CZ" sz="28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2000" smtClean="0"/>
              <a:t>Všechny ostatní obrázky, animace a video stejně tak jako uvedené příklady jsou autorským dílem.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742</TotalTime>
  <Words>373</Words>
  <Application>Microsoft Office PowerPoint</Application>
  <PresentationFormat>Předvádění na obrazovce (4:3)</PresentationFormat>
  <Paragraphs>87</Paragraphs>
  <Slides>16</Slides>
  <Notes>0</Notes>
  <HiddenSlides>0</HiddenSlides>
  <MMClips>1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26" baseType="lpstr">
      <vt:lpstr>Arial</vt:lpstr>
      <vt:lpstr>Wingdings</vt:lpstr>
      <vt:lpstr>Calibri</vt:lpstr>
      <vt:lpstr>Symbol</vt:lpstr>
      <vt:lpstr>Century Gothic</vt:lpstr>
      <vt:lpstr>Times New Roman</vt:lpstr>
      <vt:lpstr>Síť</vt:lpstr>
      <vt:lpstr>PBrush</vt:lpstr>
      <vt:lpstr>Editor rovnic 3.0</vt:lpstr>
      <vt:lpstr>MathType 6.0 Equation</vt:lpstr>
      <vt:lpstr>Snímek 1</vt:lpstr>
      <vt:lpstr>Goniometrické funkce  - funkce sinus -</vt:lpstr>
      <vt:lpstr>Co jsou goniometrické funkce?</vt:lpstr>
      <vt:lpstr>funkce sinus – sin(x)</vt:lpstr>
      <vt:lpstr>funkce sinus – sin(x)</vt:lpstr>
      <vt:lpstr>Jaké jsou základní hodnoty funkce  sin (x) a kde je lze najít ?</vt:lpstr>
      <vt:lpstr>Zjednodušená tabulka</vt:lpstr>
      <vt:lpstr>Matematicko-fyzikální tabulky</vt:lpstr>
      <vt:lpstr>Matematicko-fyzikální tabulky</vt:lpstr>
      <vt:lpstr>Kalkulačka</vt:lpstr>
      <vt:lpstr>Snímek 11</vt:lpstr>
      <vt:lpstr>K jakým výpočtů  použít funkcí sinus?</vt:lpstr>
      <vt:lpstr>Příklad 1</vt:lpstr>
      <vt:lpstr>Snímek 14</vt:lpstr>
      <vt:lpstr>Příklad 3</vt:lpstr>
      <vt:lpstr>Použité zdroje:</vt:lpstr>
    </vt:vector>
  </TitlesOfParts>
  <Company>Domácí použití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  - funkce sinus -</dc:title>
  <dc:creator>Květoslava Štikovcová</dc:creator>
  <cp:lastModifiedBy>Dum</cp:lastModifiedBy>
  <cp:revision>9</cp:revision>
  <dcterms:created xsi:type="dcterms:W3CDTF">2012-04-27T14:14:59Z</dcterms:created>
  <dcterms:modified xsi:type="dcterms:W3CDTF">2013-11-14T09:45:41Z</dcterms:modified>
</cp:coreProperties>
</file>