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rawings/drawing1.xml" ContentType="application/vnd.openxmlformats-officedocument.drawingml.chartshapes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2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oleObject" Target="Se&#353;it1" TargetMode="External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4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_rels/chart5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plotArea>
      <c:layout/>
      <c:lineChart>
        <c:grouping val="standard"/>
        <c:ser>
          <c:idx val="0"/>
          <c:order val="0"/>
          <c:marker>
            <c:symbol val="none"/>
          </c:marker>
          <c:cat>
            <c:numRef>
              <c:f>List1!$B$1:$B$11</c:f>
              <c:numCache>
                <c:formatCode>h:mm</c:formatCode>
                <c:ptCount val="11"/>
                <c:pt idx="0">
                  <c:v>0.29166666666666685</c:v>
                </c:pt>
                <c:pt idx="1">
                  <c:v>0.31250000000000011</c:v>
                </c:pt>
                <c:pt idx="2">
                  <c:v>0.33333333333333331</c:v>
                </c:pt>
                <c:pt idx="3">
                  <c:v>0.35416666666666713</c:v>
                </c:pt>
                <c:pt idx="4">
                  <c:v>0.37500000000000011</c:v>
                </c:pt>
                <c:pt idx="5">
                  <c:v>0.39583333333333398</c:v>
                </c:pt>
                <c:pt idx="6">
                  <c:v>0.41666666666666713</c:v>
                </c:pt>
                <c:pt idx="7">
                  <c:v>0.43750000000000011</c:v>
                </c:pt>
                <c:pt idx="8">
                  <c:v>0.45833333333333393</c:v>
                </c:pt>
                <c:pt idx="9">
                  <c:v>0.47916666666666713</c:v>
                </c:pt>
                <c:pt idx="10">
                  <c:v>0.5</c:v>
                </c:pt>
              </c:numCache>
            </c:numRef>
          </c:cat>
          <c:val>
            <c:numRef>
              <c:f>List1!$C$1:$C$11</c:f>
              <c:numCache>
                <c:formatCode>General</c:formatCode>
                <c:ptCount val="11"/>
                <c:pt idx="0">
                  <c:v>0</c:v>
                </c:pt>
                <c:pt idx="1">
                  <c:v>10</c:v>
                </c:pt>
                <c:pt idx="2">
                  <c:v>25</c:v>
                </c:pt>
                <c:pt idx="3">
                  <c:v>25</c:v>
                </c:pt>
                <c:pt idx="4">
                  <c:v>30</c:v>
                </c:pt>
                <c:pt idx="5">
                  <c:v>35</c:v>
                </c:pt>
                <c:pt idx="6">
                  <c:v>40</c:v>
                </c:pt>
                <c:pt idx="7">
                  <c:v>30</c:v>
                </c:pt>
                <c:pt idx="8">
                  <c:v>20</c:v>
                </c:pt>
                <c:pt idx="9">
                  <c:v>10</c:v>
                </c:pt>
                <c:pt idx="10">
                  <c:v>0</c:v>
                </c:pt>
              </c:numCache>
            </c:numRef>
          </c:val>
        </c:ser>
        <c:marker val="1"/>
        <c:axId val="145106432"/>
        <c:axId val="145281024"/>
      </c:lineChart>
      <c:catAx>
        <c:axId val="145106432"/>
        <c:scaling>
          <c:orientation val="minMax"/>
        </c:scaling>
        <c:axPos val="b"/>
        <c:numFmt formatCode="h:mm" sourceLinked="1"/>
        <c:tickLblPos val="nextTo"/>
        <c:crossAx val="145281024"/>
        <c:crosses val="autoZero"/>
        <c:auto val="1"/>
        <c:lblAlgn val="ctr"/>
        <c:lblOffset val="100"/>
      </c:catAx>
      <c:valAx>
        <c:axId val="145281024"/>
        <c:scaling>
          <c:orientation val="minMax"/>
        </c:scaling>
        <c:axPos val="l"/>
        <c:majorGridlines>
          <c:spPr>
            <a:ln>
              <a:solidFill>
                <a:schemeClr val="accent1"/>
              </a:solidFill>
            </a:ln>
          </c:spPr>
        </c:majorGridlines>
        <c:numFmt formatCode="General" sourceLinked="1"/>
        <c:tickLblPos val="nextTo"/>
        <c:crossAx val="145106432"/>
        <c:crosses val="autoZero"/>
        <c:crossBetween val="midCat"/>
      </c:valAx>
      <c:spPr>
        <a:solidFill>
          <a:schemeClr val="bg1"/>
        </a:solidFill>
      </c:spPr>
    </c:plotArea>
    <c:plotVisOnly val="1"/>
  </c:chart>
  <c:externalData r:id="rId1"/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plotArea>
      <c:layout/>
      <c:lineChart>
        <c:grouping val="standard"/>
        <c:ser>
          <c:idx val="0"/>
          <c:order val="0"/>
          <c:marker>
            <c:symbol val="none"/>
          </c:marker>
          <c:cat>
            <c:numRef>
              <c:f>List1!$B$1:$B$11</c:f>
              <c:numCache>
                <c:formatCode>h:mm</c:formatCode>
                <c:ptCount val="11"/>
                <c:pt idx="0">
                  <c:v>0.29166666666666691</c:v>
                </c:pt>
                <c:pt idx="1">
                  <c:v>0.31250000000000017</c:v>
                </c:pt>
                <c:pt idx="2">
                  <c:v>0.33333333333333331</c:v>
                </c:pt>
                <c:pt idx="3">
                  <c:v>0.35416666666666724</c:v>
                </c:pt>
                <c:pt idx="4">
                  <c:v>0.37500000000000017</c:v>
                </c:pt>
                <c:pt idx="5">
                  <c:v>0.39583333333333398</c:v>
                </c:pt>
                <c:pt idx="6">
                  <c:v>0.41666666666666724</c:v>
                </c:pt>
                <c:pt idx="7">
                  <c:v>0.43750000000000017</c:v>
                </c:pt>
                <c:pt idx="8">
                  <c:v>0.45833333333333393</c:v>
                </c:pt>
                <c:pt idx="9">
                  <c:v>0.47916666666666724</c:v>
                </c:pt>
                <c:pt idx="10">
                  <c:v>0.5</c:v>
                </c:pt>
              </c:numCache>
            </c:numRef>
          </c:cat>
          <c:val>
            <c:numRef>
              <c:f>List1!$C$1:$C$11</c:f>
              <c:numCache>
                <c:formatCode>General</c:formatCode>
                <c:ptCount val="11"/>
                <c:pt idx="0">
                  <c:v>0</c:v>
                </c:pt>
                <c:pt idx="1">
                  <c:v>10</c:v>
                </c:pt>
                <c:pt idx="2">
                  <c:v>25</c:v>
                </c:pt>
                <c:pt idx="3">
                  <c:v>25</c:v>
                </c:pt>
                <c:pt idx="4">
                  <c:v>30</c:v>
                </c:pt>
                <c:pt idx="5">
                  <c:v>35</c:v>
                </c:pt>
                <c:pt idx="6">
                  <c:v>40</c:v>
                </c:pt>
                <c:pt idx="7">
                  <c:v>30</c:v>
                </c:pt>
                <c:pt idx="8">
                  <c:v>20</c:v>
                </c:pt>
                <c:pt idx="9">
                  <c:v>10</c:v>
                </c:pt>
                <c:pt idx="10">
                  <c:v>0</c:v>
                </c:pt>
              </c:numCache>
            </c:numRef>
          </c:val>
        </c:ser>
        <c:marker val="1"/>
        <c:axId val="145583104"/>
        <c:axId val="145605376"/>
      </c:lineChart>
      <c:catAx>
        <c:axId val="145583104"/>
        <c:scaling>
          <c:orientation val="minMax"/>
        </c:scaling>
        <c:axPos val="b"/>
        <c:numFmt formatCode="h:mm" sourceLinked="1"/>
        <c:tickLblPos val="nextTo"/>
        <c:crossAx val="145605376"/>
        <c:crosses val="autoZero"/>
        <c:auto val="1"/>
        <c:lblAlgn val="ctr"/>
        <c:lblOffset val="100"/>
      </c:catAx>
      <c:valAx>
        <c:axId val="145605376"/>
        <c:scaling>
          <c:orientation val="minMax"/>
        </c:scaling>
        <c:axPos val="l"/>
        <c:majorGridlines>
          <c:spPr>
            <a:ln>
              <a:solidFill>
                <a:schemeClr val="accent1"/>
              </a:solidFill>
            </a:ln>
          </c:spPr>
        </c:majorGridlines>
        <c:numFmt formatCode="General" sourceLinked="1"/>
        <c:tickLblPos val="nextTo"/>
        <c:crossAx val="145583104"/>
        <c:crosses val="autoZero"/>
        <c:crossBetween val="midCat"/>
      </c:valAx>
    </c:plotArea>
    <c:plotVisOnly val="1"/>
  </c:chart>
  <c:externalData r:id="rId1"/>
  <c:userShapes r:id="rId2"/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lang val="cs-CZ"/>
  <c:chart>
    <c:plotArea>
      <c:layout/>
      <c:lineChart>
        <c:grouping val="standard"/>
        <c:ser>
          <c:idx val="0"/>
          <c:order val="0"/>
          <c:marker>
            <c:symbol val="none"/>
          </c:marker>
          <c:cat>
            <c:numRef>
              <c:f>List1!$B$1:$B$11</c:f>
              <c:numCache>
                <c:formatCode>h:mm</c:formatCode>
                <c:ptCount val="11"/>
                <c:pt idx="0">
                  <c:v>0.29166666666666696</c:v>
                </c:pt>
                <c:pt idx="1">
                  <c:v>0.31250000000000022</c:v>
                </c:pt>
                <c:pt idx="2">
                  <c:v>0.33333333333333331</c:v>
                </c:pt>
                <c:pt idx="3">
                  <c:v>0.35416666666666735</c:v>
                </c:pt>
                <c:pt idx="4">
                  <c:v>0.37500000000000022</c:v>
                </c:pt>
                <c:pt idx="5">
                  <c:v>0.39583333333333398</c:v>
                </c:pt>
                <c:pt idx="6">
                  <c:v>0.41666666666666735</c:v>
                </c:pt>
                <c:pt idx="7">
                  <c:v>0.43750000000000022</c:v>
                </c:pt>
                <c:pt idx="8">
                  <c:v>0.45833333333333393</c:v>
                </c:pt>
                <c:pt idx="9">
                  <c:v>0.47916666666666735</c:v>
                </c:pt>
                <c:pt idx="10">
                  <c:v>0.5</c:v>
                </c:pt>
              </c:numCache>
            </c:numRef>
          </c:cat>
          <c:val>
            <c:numRef>
              <c:f>List1!$C$1:$C$11</c:f>
              <c:numCache>
                <c:formatCode>General</c:formatCode>
                <c:ptCount val="11"/>
                <c:pt idx="0">
                  <c:v>0</c:v>
                </c:pt>
                <c:pt idx="1">
                  <c:v>10</c:v>
                </c:pt>
                <c:pt idx="2">
                  <c:v>25</c:v>
                </c:pt>
                <c:pt idx="3">
                  <c:v>25</c:v>
                </c:pt>
                <c:pt idx="4">
                  <c:v>30</c:v>
                </c:pt>
                <c:pt idx="5">
                  <c:v>35</c:v>
                </c:pt>
                <c:pt idx="6">
                  <c:v>40</c:v>
                </c:pt>
                <c:pt idx="7">
                  <c:v>30</c:v>
                </c:pt>
                <c:pt idx="8">
                  <c:v>20</c:v>
                </c:pt>
                <c:pt idx="9">
                  <c:v>10</c:v>
                </c:pt>
                <c:pt idx="10">
                  <c:v>0</c:v>
                </c:pt>
              </c:numCache>
            </c:numRef>
          </c:val>
        </c:ser>
        <c:marker val="1"/>
        <c:axId val="146505728"/>
        <c:axId val="146507264"/>
      </c:lineChart>
      <c:catAx>
        <c:axId val="146505728"/>
        <c:scaling>
          <c:orientation val="minMax"/>
        </c:scaling>
        <c:axPos val="b"/>
        <c:numFmt formatCode="h:mm" sourceLinked="1"/>
        <c:tickLblPos val="nextTo"/>
        <c:crossAx val="146507264"/>
        <c:crosses val="autoZero"/>
        <c:auto val="1"/>
        <c:lblAlgn val="ctr"/>
        <c:lblOffset val="100"/>
      </c:catAx>
      <c:valAx>
        <c:axId val="146507264"/>
        <c:scaling>
          <c:orientation val="minMax"/>
        </c:scaling>
        <c:axPos val="l"/>
        <c:majorGridlines>
          <c:spPr>
            <a:ln>
              <a:solidFill>
                <a:schemeClr val="accent1"/>
              </a:solidFill>
            </a:ln>
          </c:spPr>
        </c:majorGridlines>
        <c:numFmt formatCode="General" sourceLinked="1"/>
        <c:tickLblPos val="nextTo"/>
        <c:crossAx val="146505728"/>
        <c:crosses val="autoZero"/>
        <c:crossBetween val="midCat"/>
      </c:valAx>
    </c:plotArea>
    <c:plotVisOnly val="1"/>
  </c:chart>
  <c:externalData r:id="rId1"/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plotArea>
      <c:layout/>
      <c:lineChart>
        <c:grouping val="standard"/>
        <c:ser>
          <c:idx val="0"/>
          <c:order val="0"/>
          <c:marker>
            <c:symbol val="none"/>
          </c:marker>
          <c:cat>
            <c:numRef>
              <c:f>List1!$B$1:$B$11</c:f>
              <c:numCache>
                <c:formatCode>h:mm</c:formatCode>
                <c:ptCount val="11"/>
                <c:pt idx="0">
                  <c:v>0.29166666666666702</c:v>
                </c:pt>
                <c:pt idx="1">
                  <c:v>0.31250000000000028</c:v>
                </c:pt>
                <c:pt idx="2">
                  <c:v>0.33333333333333331</c:v>
                </c:pt>
                <c:pt idx="3">
                  <c:v>0.35416666666666741</c:v>
                </c:pt>
                <c:pt idx="4">
                  <c:v>0.37500000000000028</c:v>
                </c:pt>
                <c:pt idx="5">
                  <c:v>0.39583333333333398</c:v>
                </c:pt>
                <c:pt idx="6">
                  <c:v>0.41666666666666741</c:v>
                </c:pt>
                <c:pt idx="7">
                  <c:v>0.43750000000000028</c:v>
                </c:pt>
                <c:pt idx="8">
                  <c:v>0.45833333333333393</c:v>
                </c:pt>
                <c:pt idx="9">
                  <c:v>0.47916666666666741</c:v>
                </c:pt>
                <c:pt idx="10">
                  <c:v>0.5</c:v>
                </c:pt>
              </c:numCache>
            </c:numRef>
          </c:cat>
          <c:val>
            <c:numRef>
              <c:f>List1!$C$1:$C$11</c:f>
              <c:numCache>
                <c:formatCode>General</c:formatCode>
                <c:ptCount val="11"/>
                <c:pt idx="0">
                  <c:v>0</c:v>
                </c:pt>
                <c:pt idx="1">
                  <c:v>10</c:v>
                </c:pt>
                <c:pt idx="2">
                  <c:v>25</c:v>
                </c:pt>
                <c:pt idx="3">
                  <c:v>25</c:v>
                </c:pt>
                <c:pt idx="4">
                  <c:v>30</c:v>
                </c:pt>
                <c:pt idx="5">
                  <c:v>35</c:v>
                </c:pt>
                <c:pt idx="6">
                  <c:v>40</c:v>
                </c:pt>
                <c:pt idx="7">
                  <c:v>30</c:v>
                </c:pt>
                <c:pt idx="8">
                  <c:v>20</c:v>
                </c:pt>
                <c:pt idx="9">
                  <c:v>10</c:v>
                </c:pt>
                <c:pt idx="10">
                  <c:v>0</c:v>
                </c:pt>
              </c:numCache>
            </c:numRef>
          </c:val>
        </c:ser>
        <c:marker val="1"/>
        <c:axId val="146531072"/>
        <c:axId val="146532608"/>
      </c:lineChart>
      <c:catAx>
        <c:axId val="146531072"/>
        <c:scaling>
          <c:orientation val="minMax"/>
        </c:scaling>
        <c:axPos val="b"/>
        <c:numFmt formatCode="h:mm" sourceLinked="1"/>
        <c:tickLblPos val="nextTo"/>
        <c:crossAx val="146532608"/>
        <c:crosses val="autoZero"/>
        <c:auto val="1"/>
        <c:lblAlgn val="ctr"/>
        <c:lblOffset val="100"/>
      </c:catAx>
      <c:valAx>
        <c:axId val="146532608"/>
        <c:scaling>
          <c:orientation val="minMax"/>
        </c:scaling>
        <c:axPos val="l"/>
        <c:majorGridlines>
          <c:spPr>
            <a:ln>
              <a:solidFill>
                <a:schemeClr val="accent1"/>
              </a:solidFill>
            </a:ln>
          </c:spPr>
        </c:majorGridlines>
        <c:numFmt formatCode="General" sourceLinked="1"/>
        <c:tickLblPos val="nextTo"/>
        <c:crossAx val="146531072"/>
        <c:crosses val="autoZero"/>
        <c:crossBetween val="midCat"/>
      </c:valAx>
    </c:plotArea>
    <c:plotVisOnly val="1"/>
  </c:chart>
  <c:externalData r:id="rId1"/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plotArea>
      <c:layout/>
      <c:lineChart>
        <c:grouping val="standard"/>
        <c:ser>
          <c:idx val="0"/>
          <c:order val="0"/>
          <c:marker>
            <c:symbol val="none"/>
          </c:marker>
          <c:cat>
            <c:numRef>
              <c:f>List1!$B$1:$B$11</c:f>
              <c:numCache>
                <c:formatCode>h:mm</c:formatCode>
                <c:ptCount val="11"/>
                <c:pt idx="0">
                  <c:v>0.29166666666666707</c:v>
                </c:pt>
                <c:pt idx="1">
                  <c:v>0.31250000000000033</c:v>
                </c:pt>
                <c:pt idx="2">
                  <c:v>0.33333333333333331</c:v>
                </c:pt>
                <c:pt idx="3">
                  <c:v>0.35416666666666746</c:v>
                </c:pt>
                <c:pt idx="4">
                  <c:v>0.37500000000000033</c:v>
                </c:pt>
                <c:pt idx="5">
                  <c:v>0.39583333333333398</c:v>
                </c:pt>
                <c:pt idx="6">
                  <c:v>0.41666666666666746</c:v>
                </c:pt>
                <c:pt idx="7">
                  <c:v>0.43750000000000033</c:v>
                </c:pt>
                <c:pt idx="8">
                  <c:v>0.45833333333333393</c:v>
                </c:pt>
                <c:pt idx="9">
                  <c:v>0.47916666666666746</c:v>
                </c:pt>
                <c:pt idx="10">
                  <c:v>0.5</c:v>
                </c:pt>
              </c:numCache>
            </c:numRef>
          </c:cat>
          <c:val>
            <c:numRef>
              <c:f>List1!$C$1:$C$11</c:f>
              <c:numCache>
                <c:formatCode>General</c:formatCode>
                <c:ptCount val="11"/>
                <c:pt idx="0">
                  <c:v>0</c:v>
                </c:pt>
                <c:pt idx="1">
                  <c:v>10</c:v>
                </c:pt>
                <c:pt idx="2">
                  <c:v>25</c:v>
                </c:pt>
                <c:pt idx="3">
                  <c:v>25</c:v>
                </c:pt>
                <c:pt idx="4">
                  <c:v>30</c:v>
                </c:pt>
                <c:pt idx="5">
                  <c:v>35</c:v>
                </c:pt>
                <c:pt idx="6">
                  <c:v>40</c:v>
                </c:pt>
                <c:pt idx="7">
                  <c:v>30</c:v>
                </c:pt>
                <c:pt idx="8">
                  <c:v>20</c:v>
                </c:pt>
                <c:pt idx="9">
                  <c:v>10</c:v>
                </c:pt>
                <c:pt idx="10">
                  <c:v>0</c:v>
                </c:pt>
              </c:numCache>
            </c:numRef>
          </c:val>
        </c:ser>
        <c:marker val="1"/>
        <c:axId val="146621952"/>
        <c:axId val="146623488"/>
      </c:lineChart>
      <c:catAx>
        <c:axId val="146621952"/>
        <c:scaling>
          <c:orientation val="minMax"/>
        </c:scaling>
        <c:axPos val="b"/>
        <c:numFmt formatCode="h:mm" sourceLinked="1"/>
        <c:tickLblPos val="nextTo"/>
        <c:crossAx val="146623488"/>
        <c:crosses val="autoZero"/>
        <c:auto val="1"/>
        <c:lblAlgn val="ctr"/>
        <c:lblOffset val="100"/>
      </c:catAx>
      <c:valAx>
        <c:axId val="146623488"/>
        <c:scaling>
          <c:orientation val="minMax"/>
        </c:scaling>
        <c:axPos val="l"/>
        <c:majorGridlines>
          <c:spPr>
            <a:ln>
              <a:solidFill>
                <a:schemeClr val="accent1"/>
              </a:solidFill>
            </a:ln>
          </c:spPr>
        </c:majorGridlines>
        <c:numFmt formatCode="General" sourceLinked="1"/>
        <c:tickLblPos val="nextTo"/>
        <c:crossAx val="146621952"/>
        <c:crosses val="autoZero"/>
        <c:crossBetween val="midCat"/>
      </c:valAx>
    </c:plotArea>
    <c:plotVisOnly val="1"/>
  </c:chart>
  <c:externalData r:id="rId1"/>
</c:chartSpac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0.04386</cdr:x>
      <cdr:y>0.71667</cdr:y>
    </cdr:from>
    <cdr:to>
      <cdr:x>0.14035</cdr:x>
      <cdr:y>0.91667</cdr:y>
    </cdr:to>
    <cdr:sp macro="" textlink="">
      <cdr:nvSpPr>
        <cdr:cNvPr id="4" name="Přímá spojovací čára 3"/>
        <cdr:cNvSpPr/>
      </cdr:nvSpPr>
      <cdr:spPr>
        <a:xfrm xmlns:a="http://schemas.openxmlformats.org/drawingml/2006/main" flipV="1">
          <a:off x="360040" y="3096344"/>
          <a:ext cx="792088" cy="864096"/>
        </a:xfrm>
        <a:prstGeom xmlns:a="http://schemas.openxmlformats.org/drawingml/2006/main" prst="line">
          <a:avLst/>
        </a:prstGeom>
        <a:ln xmlns:a="http://schemas.openxmlformats.org/drawingml/2006/main" w="76200">
          <a:solidFill>
            <a:srgbClr val="FF0000"/>
          </a:solidFill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cs-CZ"/>
        </a:p>
      </cdr:txBody>
    </cdr:sp>
  </cdr:relSizeAnchor>
  <cdr:relSizeAnchor xmlns:cdr="http://schemas.openxmlformats.org/drawingml/2006/chartDrawing">
    <cdr:from>
      <cdr:x>0.31579</cdr:x>
      <cdr:y>0.13333</cdr:y>
    </cdr:from>
    <cdr:to>
      <cdr:x>0.59649</cdr:x>
      <cdr:y>0.43333</cdr:y>
    </cdr:to>
    <cdr:sp macro="" textlink="">
      <cdr:nvSpPr>
        <cdr:cNvPr id="6" name="Přímá spojovací čára 5"/>
        <cdr:cNvSpPr/>
      </cdr:nvSpPr>
      <cdr:spPr>
        <a:xfrm xmlns:a="http://schemas.openxmlformats.org/drawingml/2006/main" flipV="1">
          <a:off x="2592288" y="576064"/>
          <a:ext cx="2304256" cy="1296144"/>
        </a:xfrm>
        <a:prstGeom xmlns:a="http://schemas.openxmlformats.org/drawingml/2006/main" prst="line">
          <a:avLst/>
        </a:prstGeom>
        <a:ln xmlns:a="http://schemas.openxmlformats.org/drawingml/2006/main" w="57150">
          <a:solidFill>
            <a:srgbClr val="00B050"/>
          </a:solidFill>
        </a:ln>
      </cdr:spPr>
      <cdr:style>
        <a:lnRef xmlns:a="http://schemas.openxmlformats.org/drawingml/2006/main" idx="1">
          <a:schemeClr val="accent1"/>
        </a:lnRef>
        <a:fillRef xmlns:a="http://schemas.openxmlformats.org/drawingml/2006/main" idx="0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tx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cs-CZ"/>
        </a:p>
      </cdr:txBody>
    </cdr:sp>
  </cdr:relSizeAnchor>
</c:userShap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57F03-2854-4D17-B13F-BEA39A39C879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CCF9F-2932-4BFA-9633-26FBC13DC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57F03-2854-4D17-B13F-BEA39A39C879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CCF9F-2932-4BFA-9633-26FBC13DC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57F03-2854-4D17-B13F-BEA39A39C879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CCF9F-2932-4BFA-9633-26FBC13DC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57F03-2854-4D17-B13F-BEA39A39C879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CCF9F-2932-4BFA-9633-26FBC13DC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57F03-2854-4D17-B13F-BEA39A39C879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CCF9F-2932-4BFA-9633-26FBC13DC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57F03-2854-4D17-B13F-BEA39A39C879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CCF9F-2932-4BFA-9633-26FBC13DC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57F03-2854-4D17-B13F-BEA39A39C879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CCF9F-2932-4BFA-9633-26FBC13DC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57F03-2854-4D17-B13F-BEA39A39C879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CCF9F-2932-4BFA-9633-26FBC13DC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57F03-2854-4D17-B13F-BEA39A39C879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CCF9F-2932-4BFA-9633-26FBC13DC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57F03-2854-4D17-B13F-BEA39A39C879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CCF9F-2932-4BFA-9633-26FBC13DC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757F03-2854-4D17-B13F-BEA39A39C879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CCCF9F-2932-4BFA-9633-26FBC13DC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757F03-2854-4D17-B13F-BEA39A39C879}" type="datetimeFigureOut">
              <a:rPr lang="cs-CZ" smtClean="0"/>
              <a:pPr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CCCF9F-2932-4BFA-9633-26FBC13DC57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ut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1"/>
          <p:cNvSpPr txBox="1">
            <a:spLocks noChangeArrowheads="1"/>
          </p:cNvSpPr>
          <p:nvPr/>
        </p:nvSpPr>
        <p:spPr bwMode="auto">
          <a:xfrm>
            <a:off x="395288" y="476250"/>
            <a:ext cx="84248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000" b="1" u="sng" dirty="0">
                <a:latin typeface="Calibri" pitchFamily="34" charset="0"/>
              </a:rPr>
              <a:t>Základní škola T. G. Masaryka a Mateřská škola Poříčany, okr. Kolín</a:t>
            </a:r>
          </a:p>
        </p:txBody>
      </p:sp>
      <p:sp>
        <p:nvSpPr>
          <p:cNvPr id="5" name="TextovéPole 2"/>
          <p:cNvSpPr txBox="1">
            <a:spLocks noChangeArrowheads="1"/>
          </p:cNvSpPr>
          <p:nvPr/>
        </p:nvSpPr>
        <p:spPr bwMode="auto">
          <a:xfrm>
            <a:off x="468313" y="1628775"/>
            <a:ext cx="79200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 smtClean="0">
                <a:latin typeface="Calibri" pitchFamily="34" charset="0"/>
              </a:rPr>
              <a:t>VY_32_INOVACE_M_18_čtení grafu </a:t>
            </a:r>
            <a:endParaRPr lang="cs-CZ" b="1" dirty="0">
              <a:latin typeface="Calibri" pitchFamily="34" charset="0"/>
            </a:endParaRPr>
          </a:p>
          <a:p>
            <a:endParaRPr lang="cs-CZ" dirty="0">
              <a:latin typeface="Calibri" pitchFamily="34" charset="0"/>
            </a:endParaRPr>
          </a:p>
        </p:txBody>
      </p:sp>
      <p:sp>
        <p:nvSpPr>
          <p:cNvPr id="6" name="TextovéPole 3"/>
          <p:cNvSpPr txBox="1">
            <a:spLocks noChangeArrowheads="1"/>
          </p:cNvSpPr>
          <p:nvPr/>
        </p:nvSpPr>
        <p:spPr bwMode="auto">
          <a:xfrm>
            <a:off x="5867400" y="4941888"/>
            <a:ext cx="288131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Zpracoval:</a:t>
            </a:r>
          </a:p>
          <a:p>
            <a:r>
              <a:rPr lang="cs-CZ">
                <a:latin typeface="Calibri" pitchFamily="34" charset="0"/>
              </a:rPr>
              <a:t>Ing. Václav Pěnkava</a:t>
            </a:r>
          </a:p>
        </p:txBody>
      </p:sp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468313" y="2276475"/>
            <a:ext cx="5543550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Číslo projektu: CZ.1.07/1.4.00/21.3085</a:t>
            </a:r>
          </a:p>
        </p:txBody>
      </p:sp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611188" y="3068638"/>
            <a:ext cx="74168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Calibri" pitchFamily="34" charset="0"/>
              </a:rPr>
              <a:t>Anotace:</a:t>
            </a:r>
          </a:p>
          <a:p>
            <a:r>
              <a:rPr lang="cs-CZ" dirty="0" smtClean="0">
                <a:latin typeface="Calibri" pitchFamily="34" charset="0"/>
              </a:rPr>
              <a:t>8. </a:t>
            </a:r>
            <a:r>
              <a:rPr lang="cs-CZ" dirty="0">
                <a:latin typeface="Calibri" pitchFamily="34" charset="0"/>
              </a:rPr>
              <a:t>– 9. třída, matematika, algebra, </a:t>
            </a:r>
            <a:r>
              <a:rPr lang="cs-CZ" dirty="0" smtClean="0">
                <a:latin typeface="Calibri" pitchFamily="34" charset="0"/>
              </a:rPr>
              <a:t>graf, pravoúhlé souřadnice, přímá úměra.</a:t>
            </a:r>
            <a:endParaRPr lang="cs-CZ" dirty="0">
              <a:latin typeface="Calibri" pitchFamily="34" charset="0"/>
            </a:endParaRPr>
          </a:p>
        </p:txBody>
      </p:sp>
      <p:pic>
        <p:nvPicPr>
          <p:cNvPr id="11" name="Obrázek 10" descr="log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5661248"/>
            <a:ext cx="2972936" cy="642301"/>
          </a:xfrm>
          <a:prstGeom prst="rect">
            <a:avLst/>
          </a:prstGeom>
        </p:spPr>
      </p:pic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/>
        </p:nvGraphicFramePr>
        <p:xfrm>
          <a:off x="611560" y="332656"/>
          <a:ext cx="8208912" cy="43204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79512" y="476672"/>
            <a:ext cx="395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s</a:t>
            </a:r>
            <a:endParaRPr lang="cs-CZ" sz="32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60432" y="4509120"/>
            <a:ext cx="395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t</a:t>
            </a:r>
            <a:endParaRPr lang="cs-CZ" sz="32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852936"/>
            <a:ext cx="7560840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graf vyjadřuje závislost dráhy (vzdálenosti) na čase</a:t>
            </a:r>
          </a:p>
          <a:p>
            <a:pPr algn="ctr"/>
            <a:r>
              <a:rPr lang="cs-CZ" sz="2400" b="1" dirty="0" smtClean="0"/>
              <a:t>čas běží rovnoměrně a nejde zastavit</a:t>
            </a:r>
          </a:p>
          <a:p>
            <a:pPr algn="ctr"/>
            <a:r>
              <a:rPr lang="cs-CZ" sz="2400" b="1" dirty="0" smtClean="0"/>
              <a:t>ujetá vzdálenost závisí na rychlosti a směru pohybu</a:t>
            </a:r>
            <a:endParaRPr lang="cs-CZ" sz="2400" b="1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971600" y="4293096"/>
            <a:ext cx="7560840" cy="72008"/>
          </a:xfrm>
          <a:prstGeom prst="straightConnector1">
            <a:avLst/>
          </a:prstGeom>
          <a:ln w="63500">
            <a:solidFill>
              <a:srgbClr val="FF0000"/>
            </a:solidFill>
            <a:headEnd type="none"/>
            <a:tailEnd type="stealth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cut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down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/>
        </p:nvGraphicFramePr>
        <p:xfrm>
          <a:off x="611560" y="332656"/>
          <a:ext cx="8208912" cy="43204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79512" y="476672"/>
            <a:ext cx="395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s</a:t>
            </a:r>
            <a:endParaRPr lang="cs-CZ" sz="32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60432" y="4509120"/>
            <a:ext cx="395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t</a:t>
            </a:r>
            <a:endParaRPr lang="cs-CZ" sz="32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869160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Závislost mezi rychlostí a ujetou dráhou je PŘÍMÁ ÚMĚRNOST.</a:t>
            </a:r>
          </a:p>
          <a:p>
            <a:r>
              <a:rPr lang="cs-CZ" dirty="0" smtClean="0"/>
              <a:t>Grafem přímé úměrnosti je PŘÍMKA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5661248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čím jedu rychleji – tím ujedu za stejný čas větší vzdálenost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1680" y="3429000"/>
            <a:ext cx="3672408" cy="92333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Za půl hodiny ujel 10 km</a:t>
            </a:r>
          </a:p>
          <a:p>
            <a:r>
              <a:rPr lang="cs-CZ" dirty="0" smtClean="0"/>
              <a:t>Jel tedy rychlostí  v=s/t        v=10 : 0,5</a:t>
            </a:r>
          </a:p>
          <a:p>
            <a:r>
              <a:rPr lang="cs-CZ" b="1" dirty="0" smtClean="0"/>
              <a:t>v = 20 km/h</a:t>
            </a:r>
            <a:endParaRPr lang="cs-CZ" b="1" dirty="0"/>
          </a:p>
        </p:txBody>
      </p:sp>
      <p:sp>
        <p:nvSpPr>
          <p:cNvPr id="8" name="TextovéPole 1"/>
          <p:cNvSpPr txBox="1"/>
          <p:nvPr/>
        </p:nvSpPr>
        <p:spPr>
          <a:xfrm>
            <a:off x="899592" y="908720"/>
            <a:ext cx="4608512" cy="1296144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/>
          <a:lstStyle>
            <a:lvl1pPr marL="0" indent="0">
              <a:defRPr sz="1100">
                <a:latin typeface="+mn-lt"/>
                <a:ea typeface="+mn-ea"/>
                <a:cs typeface="+mn-cs"/>
              </a:defRPr>
            </a:lvl1pPr>
            <a:lvl2pPr marL="457200" indent="0">
              <a:defRPr sz="1100">
                <a:latin typeface="+mn-lt"/>
                <a:ea typeface="+mn-ea"/>
                <a:cs typeface="+mn-cs"/>
              </a:defRPr>
            </a:lvl2pPr>
            <a:lvl3pPr marL="914400" indent="0">
              <a:defRPr sz="1100">
                <a:latin typeface="+mn-lt"/>
                <a:ea typeface="+mn-ea"/>
                <a:cs typeface="+mn-cs"/>
              </a:defRPr>
            </a:lvl3pPr>
            <a:lvl4pPr marL="1371600" indent="0">
              <a:defRPr sz="1100">
                <a:latin typeface="+mn-lt"/>
                <a:ea typeface="+mn-ea"/>
                <a:cs typeface="+mn-cs"/>
              </a:defRPr>
            </a:lvl4pPr>
            <a:lvl5pPr marL="1828800" indent="0">
              <a:defRPr sz="1100">
                <a:latin typeface="+mn-lt"/>
                <a:ea typeface="+mn-ea"/>
                <a:cs typeface="+mn-cs"/>
              </a:defRPr>
            </a:lvl5pPr>
            <a:lvl6pPr marL="2286000" indent="0">
              <a:defRPr sz="1100">
                <a:latin typeface="+mn-lt"/>
                <a:ea typeface="+mn-ea"/>
                <a:cs typeface="+mn-cs"/>
              </a:defRPr>
            </a:lvl6pPr>
            <a:lvl7pPr marL="2743200" indent="0">
              <a:defRPr sz="1100">
                <a:latin typeface="+mn-lt"/>
                <a:ea typeface="+mn-ea"/>
                <a:cs typeface="+mn-cs"/>
              </a:defRPr>
            </a:lvl7pPr>
            <a:lvl8pPr marL="3200400" indent="0">
              <a:defRPr sz="1100">
                <a:latin typeface="+mn-lt"/>
                <a:ea typeface="+mn-ea"/>
                <a:cs typeface="+mn-cs"/>
              </a:defRPr>
            </a:lvl8pPr>
            <a:lvl9pPr marL="3657600" indent="0">
              <a:defRPr sz="1100"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/>
              <a:t>Za 1,5 hodiny ujel 15 km</a:t>
            </a:r>
          </a:p>
          <a:p>
            <a:r>
              <a:rPr lang="cs-CZ" sz="1800" dirty="0" smtClean="0"/>
              <a:t>v = 15 : 1,5</a:t>
            </a:r>
          </a:p>
          <a:p>
            <a:r>
              <a:rPr lang="cs-CZ" sz="1800" b="1" dirty="0" smtClean="0"/>
              <a:t>v = 10 km/h </a:t>
            </a:r>
            <a:r>
              <a:rPr lang="cs-CZ" sz="1100" b="1" dirty="0" smtClean="0"/>
              <a:t> </a:t>
            </a:r>
            <a:endParaRPr lang="cs-CZ" sz="11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259632" y="6237312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čím jedu rychleji </a:t>
            </a:r>
            <a:r>
              <a:rPr lang="cs-CZ" b="1" dirty="0" smtClean="0"/>
              <a:t>- tím </a:t>
            </a:r>
            <a:r>
              <a:rPr lang="cs-CZ" b="1" dirty="0" smtClean="0"/>
              <a:t>je přímka strmější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8104" y="908720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08104" y="908721"/>
            <a:ext cx="2952328" cy="3477875"/>
          </a:xfrm>
          <a:prstGeom prst="rect">
            <a:avLst/>
          </a:prstGeom>
          <a:noFill/>
          <a:ln w="698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endParaRPr lang="cs-CZ" sz="2800" b="1" dirty="0" smtClean="0"/>
          </a:p>
          <a:p>
            <a:endParaRPr lang="cs-CZ" sz="2800" b="1" dirty="0" smtClean="0"/>
          </a:p>
          <a:p>
            <a:r>
              <a:rPr lang="cs-CZ" sz="2800" b="1" dirty="0" smtClean="0"/>
              <a:t>Vypočítejte, </a:t>
            </a:r>
            <a:r>
              <a:rPr lang="cs-CZ" sz="2800" b="1" dirty="0" smtClean="0"/>
              <a:t>jakou rychlostí jel v tomto časovém úseku.</a:t>
            </a:r>
          </a:p>
          <a:p>
            <a:endParaRPr lang="cs-CZ" sz="2400" b="1" dirty="0" smtClean="0"/>
          </a:p>
          <a:p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12160" y="364502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20 km/h</a:t>
            </a: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 animBg="1"/>
      <p:bldP spid="8" grpId="0" animBg="1"/>
      <p:bldP spid="9" grpId="0"/>
      <p:bldP spid="12" grpId="0" animBg="1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/>
        </p:nvGraphicFramePr>
        <p:xfrm>
          <a:off x="611560" y="332656"/>
          <a:ext cx="8208912" cy="43204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79512" y="476672"/>
            <a:ext cx="395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s</a:t>
            </a:r>
            <a:endParaRPr lang="cs-CZ" sz="32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60432" y="4509120"/>
            <a:ext cx="395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t</a:t>
            </a:r>
            <a:endParaRPr lang="cs-CZ" sz="3200" i="1" dirty="0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2411760" y="4365104"/>
            <a:ext cx="864096" cy="0"/>
          </a:xfrm>
          <a:prstGeom prst="straightConnector1">
            <a:avLst/>
          </a:prstGeom>
          <a:ln w="50800" cmpd="sng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411760" y="2708920"/>
            <a:ext cx="45365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Pokud se nepohybujeme : Čas běží dál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71600" y="1772816"/>
            <a:ext cx="763284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Když se </a:t>
            </a:r>
            <a:r>
              <a:rPr lang="cs-CZ" b="1" dirty="0" smtClean="0"/>
              <a:t>nepohybujeme, </a:t>
            </a:r>
            <a:r>
              <a:rPr lang="cs-CZ" b="1" dirty="0" smtClean="0"/>
              <a:t>zůstává dráha  (vzdálenost od výchozího bodu) stejná.</a:t>
            </a:r>
            <a:endParaRPr lang="cs-CZ" b="1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2483768" y="2204864"/>
            <a:ext cx="720080" cy="0"/>
          </a:xfrm>
          <a:prstGeom prst="line">
            <a:avLst/>
          </a:prstGeom>
          <a:ln w="50800" cmpd="sng">
            <a:solidFill>
              <a:srgbClr val="FF0000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/>
        </p:nvGraphicFramePr>
        <p:xfrm>
          <a:off x="611560" y="332656"/>
          <a:ext cx="8208912" cy="43204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79512" y="476672"/>
            <a:ext cx="395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s</a:t>
            </a:r>
            <a:endParaRPr lang="cs-CZ" sz="32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60432" y="4509120"/>
            <a:ext cx="395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t</a:t>
            </a:r>
            <a:endParaRPr lang="cs-CZ" sz="32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39752" y="2276872"/>
            <a:ext cx="4536504" cy="92333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Klesající přímka znázorňuje pohyb opačným směrem. Vzdálenost od výchozího bodu se</a:t>
            </a:r>
          </a:p>
          <a:p>
            <a:r>
              <a:rPr lang="cs-CZ" dirty="0" smtClean="0"/>
              <a:t>s přibývajícím časem zmenšuje.</a:t>
            </a: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5508104" y="908720"/>
            <a:ext cx="3024336" cy="3456384"/>
          </a:xfrm>
          <a:prstGeom prst="line">
            <a:avLst/>
          </a:prstGeom>
          <a:ln w="1016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/>
        </p:nvGraphicFramePr>
        <p:xfrm>
          <a:off x="611560" y="332656"/>
          <a:ext cx="8208912" cy="432048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79512" y="476672"/>
            <a:ext cx="395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s</a:t>
            </a:r>
            <a:endParaRPr lang="cs-CZ" sz="32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460432" y="4509120"/>
            <a:ext cx="395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t</a:t>
            </a:r>
            <a:endParaRPr lang="cs-CZ" sz="32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2276872"/>
            <a:ext cx="8280920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Dokážete nyní charakterizovat cestu cyklisty na tomto grafu?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2276872"/>
            <a:ext cx="8280920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Pojď si to vyzkoušet k tabuli.</a:t>
            </a:r>
          </a:p>
          <a:p>
            <a:pPr algn="ctr"/>
            <a:r>
              <a:rPr lang="cs-CZ" sz="3600" dirty="0" smtClean="0"/>
              <a:t>Máš odvahu?</a:t>
            </a:r>
            <a:endParaRPr lang="cs-CZ" sz="3600" dirty="0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 animBg="1"/>
      <p:bldP spid="8" grpId="1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216</Words>
  <Application>Microsoft Office PowerPoint</Application>
  <PresentationFormat>Předvádění na obrazovce (4:3)</PresentationFormat>
  <Paragraphs>41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penkva</dc:creator>
  <cp:lastModifiedBy>Dum</cp:lastModifiedBy>
  <cp:revision>13</cp:revision>
  <dcterms:created xsi:type="dcterms:W3CDTF">2012-07-18T09:03:30Z</dcterms:created>
  <dcterms:modified xsi:type="dcterms:W3CDTF">2013-11-14T10:10:22Z</dcterms:modified>
</cp:coreProperties>
</file>