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73" r:id="rId3"/>
    <p:sldId id="270" r:id="rId4"/>
    <p:sldId id="257" r:id="rId5"/>
    <p:sldId id="259" r:id="rId6"/>
    <p:sldId id="269" r:id="rId7"/>
    <p:sldId id="267" r:id="rId8"/>
    <p:sldId id="268" r:id="rId9"/>
    <p:sldId id="271" r:id="rId10"/>
    <p:sldId id="272" r:id="rId11"/>
    <p:sldId id="27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848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81938FCB-DBDF-4893-A148-08CEDC01DE31}" type="datetimeFigureOut">
              <a:rPr lang="cs-CZ" smtClean="0"/>
              <a:t>31.5.2013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wipe dir="r"/>
  </p:transition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6398514"/>
              </p:ext>
            </p:extLst>
          </p:nvPr>
        </p:nvGraphicFramePr>
        <p:xfrm>
          <a:off x="899592" y="2780928"/>
          <a:ext cx="6929486" cy="3799530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VY_32_INOVACE_13_C_13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Ekonomika dopravy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Daňová soustava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– přímé 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daně – daň </a:t>
                      </a:r>
                      <a:r>
                        <a:rPr lang="cs-CZ" sz="1600" baseline="0" smtClean="0">
                          <a:latin typeface="Arial" pitchFamily="34" charset="0"/>
                          <a:cs typeface="Times New Roman" pitchFamily="18" charset="0"/>
                        </a:rPr>
                        <a:t>z příjmů FO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Miroslav Vávra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00042477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1916832"/>
            <a:ext cx="7571184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a 2. ročník studijního oboru PROVOZ A EKONOMIKA DOPRAVY, předmětu EKONOMIKA DOPRAVY, inovuje výuku použitím multimediálních pomůcek – prezentace doplněné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Metodický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0864334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Daňová soustava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7609656" cy="4916016"/>
          </a:xfrm>
        </p:spPr>
        <p:txBody>
          <a:bodyPr>
            <a:noAutofit/>
          </a:bodyPr>
          <a:lstStyle/>
          <a:p>
            <a:pPr marL="114300" indent="0">
              <a:buNone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Daň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z příjmů fyzických osob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Přímá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daň – poplatník i plátce jsou jedna a tatáž osoba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Poplatník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: je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každá fyzická osoba, která má na území ČR bydliště nebo se zde obvykle zdržuje (alespoň 183 dnů v roce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Předmět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daně: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veškeré příjmy v peněžní nebo jiné formě, které poplatníkovi plynou ze zdrojů v ČR i ze zdrojů v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zahraničí 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519448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Daň z příjmů fyzických osob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628800"/>
            <a:ext cx="7776864" cy="4968552"/>
          </a:xfrm>
        </p:spPr>
        <p:txBody>
          <a:bodyPr>
            <a:noAutofit/>
          </a:bodyPr>
          <a:lstStyle/>
          <a:p>
            <a:pPr marL="342900" indent="-342900">
              <a:buClrTx/>
              <a:buFont typeface="Arial" pitchFamily="34" charset="0"/>
              <a:buChar char="•"/>
            </a:pP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1196752"/>
            <a:ext cx="7776864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Zákon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jednotlivé druhy příjmů člení do 5 skupin (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dílčí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daňové základy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)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– 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jde o: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příjmy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ze závislé činnosti a funkčních požitků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příjmy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z podnikání a jiné samostatné výdělečné činnosti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příjmy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z kapitálového majetku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příjmy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z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pronájmu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statní příjmy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665476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Daň z příjmu fyzických osob</a:t>
            </a:r>
            <a:endParaRPr lang="cs-CZ" sz="2800" b="1" dirty="0"/>
          </a:p>
        </p:txBody>
      </p:sp>
      <p:sp>
        <p:nvSpPr>
          <p:cNvPr id="12" name="Obdélník 11"/>
          <p:cNvSpPr/>
          <p:nvPr/>
        </p:nvSpPr>
        <p:spPr>
          <a:xfrm>
            <a:off x="683568" y="1124744"/>
            <a:ext cx="7416824" cy="5256584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Příjmy ze závislé činnosti a funkčních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požitků</a:t>
            </a:r>
            <a:endParaRPr lang="cs-CZ" dirty="0"/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příjmy z pracovně-právního, služebního či členského poměru včetně poskytnutých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požitků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lze je snížit o zaplacené částky sociálního a zdravotního pojištění </a:t>
            </a:r>
          </a:p>
          <a:p>
            <a:r>
              <a:rPr lang="cs-CZ" dirty="0"/>
              <a:t> </a:t>
            </a:r>
          </a:p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Příjmy z podnikání a jiné samostatné výdělečné činnosti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příjmy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plynoucí ze živností, zemědělské výroby,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 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poskytnutí práv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k duševnímu vlastnictví (autorská práva) a z výkonu nezávislého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povolání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lze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je snížit o výdaje nutné na dosažení, udržení a zajištění těchto příjmů buď v prokázané výši, nebo stanovené procentem z příjmů (paušálem)</a:t>
            </a:r>
          </a:p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 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527124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Daň z příjmů fyzických osob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7704856" cy="5204048"/>
          </a:xfrm>
        </p:spPr>
        <p:txBody>
          <a:bodyPr>
            <a:normAutofit fontScale="25000" lnSpcReduction="20000"/>
          </a:bodyPr>
          <a:lstStyle/>
          <a:p>
            <a:pPr marL="114300" indent="0">
              <a:buNone/>
            </a:pPr>
            <a:endParaRPr lang="cs-CZ" sz="9600" b="1" dirty="0" smtClean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r>
              <a:rPr lang="cs-CZ" sz="9600" b="1" dirty="0" smtClean="0">
                <a:latin typeface="Arial" pitchFamily="34" charset="0"/>
                <a:cs typeface="Arial" pitchFamily="34" charset="0"/>
              </a:rPr>
              <a:t>Příjmy </a:t>
            </a:r>
            <a:r>
              <a:rPr lang="cs-CZ" sz="9600" b="1" dirty="0">
                <a:latin typeface="Arial" pitchFamily="34" charset="0"/>
                <a:cs typeface="Arial" pitchFamily="34" charset="0"/>
              </a:rPr>
              <a:t>z kapitálového </a:t>
            </a:r>
            <a:r>
              <a:rPr lang="cs-CZ" sz="9600" b="1" dirty="0" smtClean="0">
                <a:latin typeface="Arial" pitchFamily="34" charset="0"/>
                <a:cs typeface="Arial" pitchFamily="34" charset="0"/>
              </a:rPr>
              <a:t>majetku</a:t>
            </a:r>
            <a:r>
              <a:rPr lang="cs-CZ" sz="9600" b="1" dirty="0">
                <a:latin typeface="Arial" pitchFamily="34" charset="0"/>
                <a:cs typeface="Arial" pitchFamily="34" charset="0"/>
              </a:rPr>
              <a:t> </a:t>
            </a: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cs-CZ" sz="9600" dirty="0">
                <a:latin typeface="Arial" pitchFamily="34" charset="0"/>
                <a:cs typeface="Arial" pitchFamily="34" charset="0"/>
              </a:rPr>
              <a:t>příjmy v podobě výnosů z cenných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papírů, úroky 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nebo výhry z 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úsporných 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vkladů, podíly na zisku ve společnosti s r.o. či komanditních společnostech</a:t>
            </a:r>
          </a:p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tyto 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příjmy nelze snížit o žádné výdaje</a:t>
            </a:r>
          </a:p>
          <a:p>
            <a:pPr marL="114300" indent="0">
              <a:buNone/>
            </a:pPr>
            <a:endParaRPr lang="cs-CZ" sz="9600" dirty="0"/>
          </a:p>
          <a:p>
            <a:pPr marL="114300" indent="0">
              <a:buNone/>
            </a:pPr>
            <a:r>
              <a:rPr lang="cs-CZ" sz="9600" b="1" dirty="0">
                <a:latin typeface="Arial" pitchFamily="34" charset="0"/>
                <a:cs typeface="Arial" pitchFamily="34" charset="0"/>
              </a:rPr>
              <a:t>Příjmy z </a:t>
            </a:r>
            <a:r>
              <a:rPr lang="cs-CZ" sz="9600" b="1" dirty="0" smtClean="0">
                <a:latin typeface="Arial" pitchFamily="34" charset="0"/>
                <a:cs typeface="Arial" pitchFamily="34" charset="0"/>
              </a:rPr>
              <a:t>pronájmu</a:t>
            </a: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cs-CZ" sz="9600" dirty="0">
                <a:latin typeface="Arial" pitchFamily="34" charset="0"/>
                <a:cs typeface="Arial" pitchFamily="34" charset="0"/>
              </a:rPr>
              <a:t>příjmy z pronájmu nemovitostí, bytů nebo jejich součástí, movitého majetku (mimo příležitostný pronájem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cs-CZ" sz="9600" dirty="0">
                <a:latin typeface="Arial" pitchFamily="34" charset="0"/>
                <a:cs typeface="Arial" pitchFamily="34" charset="0"/>
              </a:rPr>
              <a:t>lze je snížit o výdaje nutné na dosažení, udržení a zajištění těchto příjmů buď v prokázané výši, nebo stanovené procentem z příjmů (paušálem)</a:t>
            </a:r>
          </a:p>
          <a:p>
            <a:r>
              <a:rPr lang="cs-CZ" sz="800" b="1" dirty="0"/>
              <a:t>Ostatní příjmy</a:t>
            </a:r>
            <a:endParaRPr lang="cs-CZ" sz="800" dirty="0"/>
          </a:p>
          <a:p>
            <a:r>
              <a:rPr lang="cs-CZ" sz="800" b="1" dirty="0"/>
              <a:t> </a:t>
            </a:r>
            <a:endParaRPr lang="cs-CZ" sz="800" dirty="0"/>
          </a:p>
          <a:p>
            <a:pPr marL="11430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endParaRPr lang="cs-CZ" sz="9600" dirty="0"/>
          </a:p>
          <a:p>
            <a:pPr marL="11430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</a:t>
            </a:r>
          </a:p>
          <a:p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endParaRPr lang="cs-CZ" sz="51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6155832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Daň z příjmů fyzických osob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980728"/>
            <a:ext cx="7848872" cy="5688632"/>
          </a:xfrm>
        </p:spPr>
        <p:txBody>
          <a:bodyPr>
            <a:noAutofit/>
          </a:bodyPr>
          <a:lstStyle/>
          <a:p>
            <a:pPr>
              <a:buClrTx/>
            </a:pPr>
            <a:endParaRPr lang="cs-CZ" sz="24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Ostatní </a:t>
            </a: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příjmy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široká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skupina většinou jednorázových příjmů, které nelze zařadit do předchozích skupin 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lze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snížit o výdaje nutné na dosažení, udržení a zajištění těchto příjmů, nejvýše však do výše jednotlivých příjmů</a:t>
            </a:r>
          </a:p>
          <a:p>
            <a:pPr>
              <a:buClrTx/>
            </a:pP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Osvobozené příjmy: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příjmy poskytované poplatníkovi formou dávek, podpor a služeb z povinného sociálního a zdravotního pojištění (důchody, nemocenská), alimenty, stipendia či náhrady za škody.</a:t>
            </a:r>
          </a:p>
          <a:p>
            <a:pPr>
              <a:buClrTx/>
            </a:pP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buClrTx/>
            </a:pPr>
            <a:r>
              <a:rPr lang="cs-CZ" sz="2400" dirty="0">
                <a:solidFill>
                  <a:schemeClr val="tx1"/>
                </a:solidFill>
              </a:rPr>
              <a:t>	</a:t>
            </a: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400" dirty="0" smtClean="0">
              <a:solidFill>
                <a:schemeClr val="tx1"/>
              </a:solidFill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  <a:buClrTx/>
            </a:pPr>
            <a:endParaRPr lang="cs-CZ" sz="25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5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0860634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395536" y="332657"/>
            <a:ext cx="7834064" cy="648071"/>
          </a:xfrm>
        </p:spPr>
        <p:txBody>
          <a:bodyPr/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Daň z příjmů fyzických osob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32500" lnSpcReduction="20000"/>
          </a:bodyPr>
          <a:lstStyle/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	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dirty="0"/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395536" y="1044572"/>
            <a:ext cx="7848872" cy="568863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None/>
              <a:defRPr sz="14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4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</a:pP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ClrTx/>
            </a:pPr>
            <a:endParaRPr lang="cs-CZ" sz="25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5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500" dirty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95536" y="980728"/>
            <a:ext cx="7704856" cy="69249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Základ daně: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u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příjmů ze závislé činnosti: tzv. </a:t>
            </a:r>
            <a:r>
              <a:rPr lang="cs-CZ" sz="2400" b="1" dirty="0" err="1">
                <a:latin typeface="Arial" pitchFamily="34" charset="0"/>
                <a:cs typeface="Arial" pitchFamily="34" charset="0"/>
              </a:rPr>
              <a:t>superhrubá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 mzda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(hrubá mzda + zaměstnavatelem placené sociální a zdravotní pojištění)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u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dalších příjmů: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součet všech jeho příjmů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snížený o výdaje na jejich dosažení, zajištění a udržení</a:t>
            </a:r>
          </a:p>
          <a:p>
            <a:endParaRPr lang="cs-CZ" dirty="0"/>
          </a:p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Nezdanitelné části základu daně: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hodnota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darů poskytnutá na financování vymezených aktivit (věda, kultura, školství,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ekologie)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částka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zaplacených úroků z úvěrů ze stavebního spoření a hypoték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příspěvek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poplatníka na svoje penzijní připojištění se státním příspěvkem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pojistné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uhrazené na soukromé životní pojištění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Nároky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poplatníka na nezdanitelné položky se sčítají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711707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2800" b="1" dirty="0" smtClean="0"/>
              <a:t>Daň z příjmů fyzických osob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323528" y="1412776"/>
            <a:ext cx="7776864" cy="18466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Odčitatelné položky: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dirty="0"/>
              <a:t>	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daňová ztráta předchozích let (nejdéle do 5 let)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00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% výdajů (nákladů) vynaložených na výzkum a vývoj</a:t>
            </a:r>
          </a:p>
        </p:txBody>
      </p:sp>
      <p:sp>
        <p:nvSpPr>
          <p:cNvPr id="5" name="Obdélník 4"/>
          <p:cNvSpPr/>
          <p:nvPr/>
        </p:nvSpPr>
        <p:spPr>
          <a:xfrm>
            <a:off x="323528" y="3429000"/>
            <a:ext cx="7632848" cy="29546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Sazba daně: </a:t>
            </a:r>
          </a:p>
          <a:p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15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%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ze základu upraveného o nezdanitelné a odčitatelné položky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Z takto vypočítané daňové povinnosti lze uplatnit slevy na dani.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0995268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7537648" cy="706090"/>
          </a:xfrm>
        </p:spPr>
        <p:txBody>
          <a:bodyPr/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Daň z příjmů fyzických osob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1052736"/>
            <a:ext cx="792088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Slevy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na dani: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poplatníka				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manželku s příjmem nižším než 68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000,-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Kč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ročně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pro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invalidní důchodce				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pro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držitele průkazu o těžkém zdravotním postižení	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studenta prezenčního studia		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dítě žijící ve společné domácnosti       				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Daň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sníženou o slevy na dani ještě porovnáme se součtem záloh na daň, které byly poplatníkovi sráženy měsíčně v průběhu roku.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Případný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nedoplatek je poplatník povinen uhradit,  přeplatek mu je vrácen.</a:t>
            </a:r>
          </a:p>
        </p:txBody>
      </p:sp>
    </p:spTree>
    <p:extLst>
      <p:ext uri="{BB962C8B-B14F-4D97-AF65-F5344CB8AC3E}">
        <p14:creationId xmlns:p14="http://schemas.microsoft.com/office/powerpoint/2010/main" val="383855140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Použité zdroje</a:t>
            </a:r>
          </a:p>
        </p:txBody>
      </p:sp>
      <p:sp>
        <p:nvSpPr>
          <p:cNvPr id="5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7499176" cy="4209331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spcAft>
                <a:spcPts val="1200"/>
              </a:spcAft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2375687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541</TotalTime>
  <Words>460</Words>
  <Application>Microsoft Office PowerPoint</Application>
  <PresentationFormat>Předvádění na obrazovce (4:3)</PresentationFormat>
  <Paragraphs>149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Sousedství</vt:lpstr>
      <vt:lpstr>Prezentace aplikace PowerPoint</vt:lpstr>
      <vt:lpstr>Prezentace aplikace PowerPoint</vt:lpstr>
      <vt:lpstr>Daňová soustava </vt:lpstr>
      <vt:lpstr>Daň z příjmů fyzických osob</vt:lpstr>
      <vt:lpstr>Daň z příjmu fyzických osob</vt:lpstr>
      <vt:lpstr>Daň z příjmů fyzických osob</vt:lpstr>
      <vt:lpstr>Daň z příjmů fyzických osob</vt:lpstr>
      <vt:lpstr>Daň z příjmů fyzických osob</vt:lpstr>
      <vt:lpstr>Daň z příjmů fyzických osob</vt:lpstr>
      <vt:lpstr>Daň z příjmů fyzických osob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ekonomické pojmy</dc:title>
  <dc:creator>PC2</dc:creator>
  <cp:lastModifiedBy>PC2</cp:lastModifiedBy>
  <cp:revision>139</cp:revision>
  <dcterms:created xsi:type="dcterms:W3CDTF">2013-04-15T08:11:55Z</dcterms:created>
  <dcterms:modified xsi:type="dcterms:W3CDTF">2013-05-31T12:16:24Z</dcterms:modified>
</cp:coreProperties>
</file>