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sldIdLst>
    <p:sldId id="275" r:id="rId2"/>
    <p:sldId id="269" r:id="rId3"/>
    <p:sldId id="329" r:id="rId4"/>
    <p:sldId id="330" r:id="rId5"/>
    <p:sldId id="332" r:id="rId6"/>
    <p:sldId id="333" r:id="rId7"/>
    <p:sldId id="328" r:id="rId8"/>
    <p:sldId id="334" r:id="rId9"/>
    <p:sldId id="26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Styl s motivem 1 – zvýraznění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Styl s motivem 1 – zvýraznění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8799B23B-EC83-4686-B30A-512413B5E67A}" styleName="Světlý styl 3 – zvýraznění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27F97BB-C833-4FB7-BDE5-3F7075034690}" styleName="Styl s motivem 2 – zvýraznění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Styl s motivem 2 – zvýraznění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Styl s motivem 1 – zvýraznění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Styl Středně sytá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Styl s motivem 2 – zvýraznění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0" d="100"/>
          <a:sy n="60" d="100"/>
        </p:scale>
        <p:origin x="-840" y="-101"/>
      </p:cViewPr>
      <p:guideLst>
        <p:guide orient="horz" pos="2160"/>
        <p:guide pos="2880"/>
      </p:guideLst>
    </p:cSldViewPr>
  </p:slideViewPr>
  <p:notesTextViewPr>
    <p:cViewPr>
      <p:scale>
        <a:sx n="1" d="1"/>
        <a:sy n="1" d="1"/>
      </p:scale>
      <p:origin x="0" y="0"/>
    </p:cViewPr>
  </p:notesTextViewPr>
  <p:sorterViewPr>
    <p:cViewPr>
      <p:scale>
        <a:sx n="100" d="100"/>
        <a:sy n="100" d="100"/>
      </p:scale>
      <p:origin x="0" y="20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A86F176-4BD9-4DAD-8BC5-5A5A5C9EA157}" type="datetimeFigureOut">
              <a:rPr lang="cs-CZ" smtClean="0"/>
              <a:t>3.10.2013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E7E3B-81EB-4468-983C-AE29D8E37060}" type="slidenum">
              <a:rPr lang="cs-CZ" smtClean="0"/>
              <a:t>‹#›</a:t>
            </a:fld>
            <a:endParaRPr lang="cs-CZ"/>
          </a:p>
        </p:txBody>
      </p:sp>
    </p:spTree>
    <p:extLst>
      <p:ext uri="{BB962C8B-B14F-4D97-AF65-F5344CB8AC3E}">
        <p14:creationId xmlns:p14="http://schemas.microsoft.com/office/powerpoint/2010/main" val="1146276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Zástupný symbol pro datum 29"/>
          <p:cNvSpPr>
            <a:spLocks noGrp="1"/>
          </p:cNvSpPr>
          <p:nvPr>
            <p:ph type="dt" sz="half" idx="10"/>
          </p:nvPr>
        </p:nvSpPr>
        <p:spPr/>
        <p:txBody>
          <a:bodyPr/>
          <a:lstStyle/>
          <a:p>
            <a:fld id="{0098A5D7-21CD-4D10-A112-24F189150B45}" type="datetimeFigureOut">
              <a:rPr lang="cs-CZ" smtClean="0"/>
              <a:t>3.10.2013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F66A06E7-139E-4925-B821-3D33166AA242}"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098A5D7-21CD-4D10-A112-24F189150B45}" type="datetimeFigureOut">
              <a:rPr lang="cs-CZ" smtClean="0"/>
              <a:t>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0098A5D7-21CD-4D10-A112-24F189150B45}" type="datetimeFigureOut">
              <a:rPr lang="cs-CZ" smtClean="0"/>
              <a:t>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6A06E7-139E-4925-B821-3D33166AA242}"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098A5D7-21CD-4D10-A112-24F189150B45}" type="datetimeFigureOut">
              <a:rPr lang="cs-CZ" smtClean="0"/>
              <a:t>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0098A5D7-21CD-4D10-A112-24F189150B45}" type="datetimeFigureOut">
              <a:rPr lang="cs-CZ" smtClean="0"/>
              <a:t>3.10.2013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0098A5D7-21CD-4D10-A112-24F189150B45}" type="datetimeFigureOut">
              <a:rPr lang="cs-CZ" smtClean="0"/>
              <a:t>3.10.2013</a:t>
            </a:fld>
            <a:endParaRPr lang="cs-CZ"/>
          </a:p>
        </p:txBody>
      </p:sp>
      <p:sp>
        <p:nvSpPr>
          <p:cNvPr id="8" name="Zástupný symbol pro číslo snímku 7"/>
          <p:cNvSpPr>
            <a:spLocks noGrp="1"/>
          </p:cNvSpPr>
          <p:nvPr>
            <p:ph type="sldNum" sz="quarter" idx="11"/>
          </p:nvPr>
        </p:nvSpPr>
        <p:spPr/>
        <p:txBody>
          <a:bodyPr/>
          <a:lstStyle/>
          <a:p>
            <a:fld id="{F66A06E7-139E-4925-B821-3D33166AA242}" type="slidenum">
              <a:rPr lang="cs-CZ" smtClean="0"/>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98A5D7-21CD-4D10-A112-24F189150B45}" type="datetimeFigureOut">
              <a:rPr lang="cs-CZ" smtClean="0"/>
              <a:t>3.10.2013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0098A5D7-21CD-4D10-A112-24F189150B45}" type="datetimeFigureOut">
              <a:rPr lang="cs-CZ" smtClean="0"/>
              <a:t>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F66A06E7-139E-4925-B821-3D33166AA242}"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0098A5D7-21CD-4D10-A112-24F189150B45}" type="datetimeFigureOut">
              <a:rPr lang="cs-CZ" smtClean="0"/>
              <a:t>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098A5D7-21CD-4D10-A112-24F189150B45}" type="datetimeFigureOut">
              <a:rPr lang="cs-CZ" smtClean="0"/>
              <a:t>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098A5D7-21CD-4D10-A112-24F189150B45}" type="datetimeFigureOut">
              <a:rPr lang="cs-CZ" smtClean="0"/>
              <a:t>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6A06E7-139E-4925-B821-3D33166AA242}"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0098A5D7-21CD-4D10-A112-24F189150B45}" type="datetimeFigureOut">
              <a:rPr lang="cs-CZ" smtClean="0"/>
              <a:t>3.10.2013</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F66A06E7-139E-4925-B821-3D33166AA242}"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3.wmf"/><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png"/><Relationship Id="rId18" Type="http://schemas.openxmlformats.org/officeDocument/2006/relationships/image" Target="../media/image31.png"/><Relationship Id="rId26" Type="http://schemas.openxmlformats.org/officeDocument/2006/relationships/image" Target="../media/image4.wmf"/><Relationship Id="rId3" Type="http://schemas.openxmlformats.org/officeDocument/2006/relationships/image" Target="../media/image16.png"/><Relationship Id="rId21" Type="http://schemas.openxmlformats.org/officeDocument/2006/relationships/image" Target="../media/image34.png"/><Relationship Id="rId7" Type="http://schemas.openxmlformats.org/officeDocument/2006/relationships/image" Target="../media/image20.png"/><Relationship Id="rId12" Type="http://schemas.openxmlformats.org/officeDocument/2006/relationships/image" Target="../media/image25.png"/><Relationship Id="rId17" Type="http://schemas.openxmlformats.org/officeDocument/2006/relationships/image" Target="../media/image30.png"/><Relationship Id="rId25" Type="http://schemas.openxmlformats.org/officeDocument/2006/relationships/image" Target="../media/image38.png"/><Relationship Id="rId2" Type="http://schemas.openxmlformats.org/officeDocument/2006/relationships/image" Target="../media/image150.png"/><Relationship Id="rId16" Type="http://schemas.openxmlformats.org/officeDocument/2006/relationships/image" Target="../media/image29.png"/><Relationship Id="rId20"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4.png"/><Relationship Id="rId24" Type="http://schemas.openxmlformats.org/officeDocument/2006/relationships/image" Target="../media/image37.png"/><Relationship Id="rId5" Type="http://schemas.openxmlformats.org/officeDocument/2006/relationships/image" Target="../media/image18.png"/><Relationship Id="rId15" Type="http://schemas.openxmlformats.org/officeDocument/2006/relationships/image" Target="../media/image28.png"/><Relationship Id="rId23" Type="http://schemas.openxmlformats.org/officeDocument/2006/relationships/image" Target="../media/image36.png"/><Relationship Id="rId10" Type="http://schemas.openxmlformats.org/officeDocument/2006/relationships/image" Target="../media/image23.png"/><Relationship Id="rId19" Type="http://schemas.openxmlformats.org/officeDocument/2006/relationships/image" Target="../media/image32.pn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7.png"/><Relationship Id="rId22" Type="http://schemas.openxmlformats.org/officeDocument/2006/relationships/image" Target="../media/image35.png"/></Relationships>
</file>

<file path=ppt/slides/_rels/slide5.xml.rels><?xml version="1.0" encoding="UTF-8" standalone="yes"?>
<Relationships xmlns="http://schemas.openxmlformats.org/package/2006/relationships"><Relationship Id="rId8" Type="http://schemas.openxmlformats.org/officeDocument/2006/relationships/image" Target="../media/image350.png"/><Relationship Id="rId13" Type="http://schemas.openxmlformats.org/officeDocument/2006/relationships/image" Target="../media/image40.png"/><Relationship Id="rId18" Type="http://schemas.openxmlformats.org/officeDocument/2006/relationships/image" Target="../media/image45.png"/><Relationship Id="rId3" Type="http://schemas.openxmlformats.org/officeDocument/2006/relationships/image" Target="../media/image16.png"/><Relationship Id="rId21" Type="http://schemas.openxmlformats.org/officeDocument/2006/relationships/image" Target="../media/image48.png"/><Relationship Id="rId7" Type="http://schemas.openxmlformats.org/officeDocument/2006/relationships/image" Target="../media/image340.png"/><Relationship Id="rId12" Type="http://schemas.openxmlformats.org/officeDocument/2006/relationships/image" Target="../media/image390.png"/><Relationship Id="rId17" Type="http://schemas.openxmlformats.org/officeDocument/2006/relationships/image" Target="../media/image44.png"/><Relationship Id="rId2" Type="http://schemas.openxmlformats.org/officeDocument/2006/relationships/image" Target="../media/image320.png"/><Relationship Id="rId16" Type="http://schemas.openxmlformats.org/officeDocument/2006/relationships/image" Target="../media/image43.png"/><Relationship Id="rId20"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330.png"/><Relationship Id="rId11" Type="http://schemas.openxmlformats.org/officeDocument/2006/relationships/image" Target="../media/image39.png"/><Relationship Id="rId5" Type="http://schemas.openxmlformats.org/officeDocument/2006/relationships/image" Target="../media/image18.png"/><Relationship Id="rId15" Type="http://schemas.openxmlformats.org/officeDocument/2006/relationships/image" Target="../media/image42.png"/><Relationship Id="rId10" Type="http://schemas.openxmlformats.org/officeDocument/2006/relationships/image" Target="../media/image370.png"/><Relationship Id="rId19" Type="http://schemas.openxmlformats.org/officeDocument/2006/relationships/image" Target="../media/image46.png"/><Relationship Id="rId4" Type="http://schemas.openxmlformats.org/officeDocument/2006/relationships/image" Target="../media/image17.png"/><Relationship Id="rId9" Type="http://schemas.openxmlformats.org/officeDocument/2006/relationships/image" Target="../media/image360.png"/><Relationship Id="rId14" Type="http://schemas.openxmlformats.org/officeDocument/2006/relationships/image" Target="../media/image41.png"/><Relationship Id="rId22" Type="http://schemas.openxmlformats.org/officeDocument/2006/relationships/image" Target="../media/image5.wmf"/></Relationships>
</file>

<file path=ppt/slides/_rels/slide6.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1.png"/><Relationship Id="rId18" Type="http://schemas.openxmlformats.org/officeDocument/2006/relationships/image" Target="../media/image56.png"/><Relationship Id="rId3" Type="http://schemas.openxmlformats.org/officeDocument/2006/relationships/image" Target="../media/image450.png"/><Relationship Id="rId21" Type="http://schemas.openxmlformats.org/officeDocument/2006/relationships/image" Target="../media/image59.png"/><Relationship Id="rId7" Type="http://schemas.openxmlformats.org/officeDocument/2006/relationships/image" Target="../media/image49.png"/><Relationship Id="rId12" Type="http://schemas.openxmlformats.org/officeDocument/2006/relationships/image" Target="../media/image500.png"/><Relationship Id="rId17" Type="http://schemas.openxmlformats.org/officeDocument/2006/relationships/image" Target="../media/image55.png"/><Relationship Id="rId2" Type="http://schemas.openxmlformats.org/officeDocument/2006/relationships/image" Target="../media/image440.png"/><Relationship Id="rId16" Type="http://schemas.openxmlformats.org/officeDocument/2006/relationships/image" Target="../media/image54.png"/><Relationship Id="rId20"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480.png"/><Relationship Id="rId11" Type="http://schemas.openxmlformats.org/officeDocument/2006/relationships/image" Target="../media/image18.png"/><Relationship Id="rId5" Type="http://schemas.openxmlformats.org/officeDocument/2006/relationships/image" Target="../media/image470.png"/><Relationship Id="rId15" Type="http://schemas.openxmlformats.org/officeDocument/2006/relationships/image" Target="../media/image53.png"/><Relationship Id="rId10" Type="http://schemas.openxmlformats.org/officeDocument/2006/relationships/image" Target="../media/image17.png"/><Relationship Id="rId19" Type="http://schemas.openxmlformats.org/officeDocument/2006/relationships/image" Target="../media/image57.png"/><Relationship Id="rId4" Type="http://schemas.openxmlformats.org/officeDocument/2006/relationships/image" Target="../media/image460.png"/><Relationship Id="rId9" Type="http://schemas.openxmlformats.org/officeDocument/2006/relationships/image" Target="../media/image16.png"/><Relationship Id="rId14" Type="http://schemas.openxmlformats.org/officeDocument/2006/relationships/image" Target="../media/image52.png"/><Relationship Id="rId22" Type="http://schemas.openxmlformats.org/officeDocument/2006/relationships/image" Target="../media/image6.wmf"/></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7" Type="http://schemas.openxmlformats.org/officeDocument/2006/relationships/image" Target="../media/image61.png"/><Relationship Id="rId2" Type="http://schemas.openxmlformats.org/officeDocument/2006/relationships/image" Target="../media/image560.png"/><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0.png"/><Relationship Id="rId4" Type="http://schemas.openxmlformats.org/officeDocument/2006/relationships/image" Target="../media/image580.png"/></Relationships>
</file>

<file path=ppt/slides/_rels/slide8.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hyperlink" Target="http://matematika-online-a.kvalitne.cz/uvodni-stranka.htm" TargetMode="External"/><Relationship Id="rId7" Type="http://schemas.openxmlformats.org/officeDocument/2006/relationships/hyperlink" Target="http://www.labo.cz/mftabulky.htm" TargetMode="External"/><Relationship Id="rId2" Type="http://schemas.openxmlformats.org/officeDocument/2006/relationships/hyperlink" Target="http://www.zsdobrichovice.cz/programy/matika/praclisty/listy.htm" TargetMode="External"/><Relationship Id="rId1" Type="http://schemas.openxmlformats.org/officeDocument/2006/relationships/slideLayout" Target="../slideLayouts/slideLayout7.xml"/><Relationship Id="rId6" Type="http://schemas.openxmlformats.org/officeDocument/2006/relationships/hyperlink" Target="http://www.mojeskola.cz/Learning/matematika.php" TargetMode="External"/><Relationship Id="rId5" Type="http://schemas.openxmlformats.org/officeDocument/2006/relationships/hyperlink" Target="http://www.mojeskola.cz/SkolaHrou/Linky/matematika.php" TargetMode="External"/><Relationship Id="rId4" Type="http://schemas.openxmlformats.org/officeDocument/2006/relationships/hyperlink" Target="http://www.educaweb.cz/e-knihovna/metodicke-vzory-moduly-odkazy-apod/vyuziti-ict-ve-vyuce-matematik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417689" y="2239898"/>
            <a:ext cx="8609307" cy="4285446"/>
          </a:xfrm>
          <a:prstGeom prst="roundRect">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lumMod val="95000"/>
                  <a:lumOff val="5000"/>
                </a:schemeClr>
              </a:solidFill>
            </a:endParaRPr>
          </a:p>
        </p:txBody>
      </p:sp>
      <p:sp>
        <p:nvSpPr>
          <p:cNvPr id="3" name="Zaoblený obdélník 2"/>
          <p:cNvSpPr/>
          <p:nvPr/>
        </p:nvSpPr>
        <p:spPr>
          <a:xfrm>
            <a:off x="405981" y="248538"/>
            <a:ext cx="8609307" cy="1736544"/>
          </a:xfrm>
          <a:prstGeom prst="roundRect">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lumMod val="95000"/>
                  <a:lumOff val="5000"/>
                </a:schemeClr>
              </a:solidFill>
            </a:endParaRPr>
          </a:p>
        </p:txBody>
      </p:sp>
      <p:pic>
        <p:nvPicPr>
          <p:cNvPr id="4" name="Obrázek 7"/>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4720" y="5323127"/>
            <a:ext cx="4529225" cy="98380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844094" y="4604191"/>
            <a:ext cx="7314823" cy="523220"/>
          </a:xfrm>
          <a:prstGeom prst="rect">
            <a:avLst/>
          </a:prstGeom>
          <a:noFill/>
        </p:spPr>
        <p:txBody>
          <a:bodyPr wrap="none" rtlCol="0">
            <a:spAutoFit/>
          </a:bodyPr>
          <a:lstStyle/>
          <a:p>
            <a:pPr lvl="0"/>
            <a:r>
              <a:rPr lang="cs-CZ" sz="2800" b="1" dirty="0">
                <a:solidFill>
                  <a:schemeClr val="bg1">
                    <a:lumMod val="95000"/>
                    <a:lumOff val="5000"/>
                  </a:schemeClr>
                </a:solidFill>
              </a:rPr>
              <a:t>ČÍSLO PROJEKTU</a:t>
            </a:r>
            <a:r>
              <a:rPr lang="cs-CZ" sz="2800" dirty="0">
                <a:solidFill>
                  <a:schemeClr val="bg1">
                    <a:lumMod val="95000"/>
                    <a:lumOff val="5000"/>
                  </a:schemeClr>
                </a:solidFill>
              </a:rPr>
              <a:t>: </a:t>
            </a:r>
            <a:r>
              <a:rPr lang="cs-CZ" sz="2800" dirty="0" smtClean="0">
                <a:solidFill>
                  <a:schemeClr val="bg1">
                    <a:lumMod val="95000"/>
                    <a:lumOff val="5000"/>
                  </a:schemeClr>
                </a:solidFill>
              </a:rPr>
              <a:t>CZ.1.07/1.4.00/21.2364</a:t>
            </a:r>
            <a:endParaRPr lang="cs-CZ" sz="2800" dirty="0">
              <a:solidFill>
                <a:schemeClr val="bg1">
                  <a:lumMod val="95000"/>
                  <a:lumOff val="5000"/>
                </a:schemeClr>
              </a:solidFill>
            </a:endParaRPr>
          </a:p>
        </p:txBody>
      </p:sp>
      <p:sp>
        <p:nvSpPr>
          <p:cNvPr id="6" name="Obdélník 5"/>
          <p:cNvSpPr/>
          <p:nvPr/>
        </p:nvSpPr>
        <p:spPr>
          <a:xfrm>
            <a:off x="844094" y="3038485"/>
            <a:ext cx="7610353" cy="523220"/>
          </a:xfrm>
          <a:prstGeom prst="rect">
            <a:avLst/>
          </a:prstGeom>
        </p:spPr>
        <p:txBody>
          <a:bodyPr wrap="none">
            <a:spAutoFit/>
          </a:bodyPr>
          <a:lstStyle/>
          <a:p>
            <a:pPr lvl="0"/>
            <a:r>
              <a:rPr lang="cs-CZ" sz="2800" b="1" dirty="0">
                <a:solidFill>
                  <a:schemeClr val="bg1">
                    <a:lumMod val="95000"/>
                    <a:lumOff val="5000"/>
                  </a:schemeClr>
                </a:solidFill>
              </a:rPr>
              <a:t>NÁZEV</a:t>
            </a:r>
            <a:r>
              <a:rPr lang="cs-CZ" sz="2800" dirty="0">
                <a:solidFill>
                  <a:schemeClr val="bg1">
                    <a:lumMod val="95000"/>
                    <a:lumOff val="5000"/>
                  </a:schemeClr>
                </a:solidFill>
              </a:rPr>
              <a:t>: </a:t>
            </a:r>
            <a:r>
              <a:rPr lang="cs-CZ" sz="2800" dirty="0" smtClean="0">
                <a:solidFill>
                  <a:schemeClr val="bg1">
                    <a:lumMod val="95000"/>
                    <a:lumOff val="5000"/>
                  </a:schemeClr>
                </a:solidFill>
              </a:rPr>
              <a:t>VY_32_INOVACE_08_11_M9_Hanak</a:t>
            </a:r>
            <a:endParaRPr lang="cs-CZ" sz="2800" dirty="0">
              <a:solidFill>
                <a:schemeClr val="bg1">
                  <a:lumMod val="95000"/>
                  <a:lumOff val="5000"/>
                </a:schemeClr>
              </a:solidFill>
            </a:endParaRPr>
          </a:p>
        </p:txBody>
      </p:sp>
      <p:sp>
        <p:nvSpPr>
          <p:cNvPr id="7" name="Obdélník 6"/>
          <p:cNvSpPr/>
          <p:nvPr/>
        </p:nvSpPr>
        <p:spPr>
          <a:xfrm>
            <a:off x="870289" y="2552432"/>
            <a:ext cx="4653774" cy="523220"/>
          </a:xfrm>
          <a:prstGeom prst="rect">
            <a:avLst/>
          </a:prstGeom>
        </p:spPr>
        <p:txBody>
          <a:bodyPr wrap="none">
            <a:spAutoFit/>
          </a:bodyPr>
          <a:lstStyle/>
          <a:p>
            <a:pPr lvl="0"/>
            <a:r>
              <a:rPr lang="cs-CZ" sz="2800" b="1" dirty="0">
                <a:solidFill>
                  <a:schemeClr val="bg1">
                    <a:lumMod val="95000"/>
                    <a:lumOff val="5000"/>
                  </a:schemeClr>
                </a:solidFill>
              </a:rPr>
              <a:t>AUTOR</a:t>
            </a:r>
            <a:r>
              <a:rPr lang="cs-CZ" sz="2800" dirty="0">
                <a:solidFill>
                  <a:schemeClr val="bg1">
                    <a:lumMod val="95000"/>
                    <a:lumOff val="5000"/>
                  </a:schemeClr>
                </a:solidFill>
              </a:rPr>
              <a:t>: Ing. Roman Hanák</a:t>
            </a:r>
          </a:p>
        </p:txBody>
      </p:sp>
      <p:sp>
        <p:nvSpPr>
          <p:cNvPr id="8" name="Obdélník 7"/>
          <p:cNvSpPr/>
          <p:nvPr/>
        </p:nvSpPr>
        <p:spPr>
          <a:xfrm>
            <a:off x="868130" y="3561705"/>
            <a:ext cx="4879862" cy="523220"/>
          </a:xfrm>
          <a:prstGeom prst="rect">
            <a:avLst/>
          </a:prstGeom>
        </p:spPr>
        <p:txBody>
          <a:bodyPr wrap="none">
            <a:spAutoFit/>
          </a:bodyPr>
          <a:lstStyle/>
          <a:p>
            <a:pPr lvl="0"/>
            <a:r>
              <a:rPr lang="cs-CZ" sz="2800" b="1" dirty="0" smtClean="0">
                <a:solidFill>
                  <a:schemeClr val="bg1">
                    <a:lumMod val="95000"/>
                    <a:lumOff val="5000"/>
                  </a:schemeClr>
                </a:solidFill>
              </a:rPr>
              <a:t>TÉMA</a:t>
            </a:r>
            <a:r>
              <a:rPr lang="cs-CZ" sz="2800" dirty="0">
                <a:solidFill>
                  <a:schemeClr val="bg1">
                    <a:lumMod val="95000"/>
                    <a:lumOff val="5000"/>
                  </a:schemeClr>
                </a:solidFill>
              </a:rPr>
              <a:t>: </a:t>
            </a:r>
            <a:r>
              <a:rPr lang="cs-CZ" sz="2800" dirty="0" smtClean="0">
                <a:solidFill>
                  <a:schemeClr val="bg1">
                    <a:lumMod val="95000"/>
                    <a:lumOff val="5000"/>
                  </a:schemeClr>
                </a:solidFill>
              </a:rPr>
              <a:t>Goniometrické funkce</a:t>
            </a:r>
            <a:endParaRPr lang="cs-CZ" sz="2800" dirty="0">
              <a:solidFill>
                <a:schemeClr val="bg1">
                  <a:lumMod val="95000"/>
                  <a:lumOff val="5000"/>
                </a:schemeClr>
              </a:solidFill>
            </a:endParaRPr>
          </a:p>
        </p:txBody>
      </p:sp>
      <p:sp>
        <p:nvSpPr>
          <p:cNvPr id="9" name="TextovéPole 8"/>
          <p:cNvSpPr txBox="1"/>
          <p:nvPr/>
        </p:nvSpPr>
        <p:spPr>
          <a:xfrm>
            <a:off x="519716" y="248538"/>
            <a:ext cx="8424936" cy="1938992"/>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lvl="0">
              <a:lnSpc>
                <a:spcPct val="150000"/>
              </a:lnSpc>
            </a:pPr>
            <a:r>
              <a:rPr lang="cs-CZ" sz="1600" dirty="0">
                <a:solidFill>
                  <a:schemeClr val="bg1">
                    <a:lumMod val="95000"/>
                    <a:lumOff val="5000"/>
                  </a:schemeClr>
                </a:solidFill>
              </a:rPr>
              <a:t>Základní škola Libina, příspěvková </a:t>
            </a:r>
            <a:r>
              <a:rPr lang="cs-CZ" sz="1600" dirty="0" smtClean="0">
                <a:solidFill>
                  <a:schemeClr val="bg1">
                    <a:lumMod val="95000"/>
                    <a:lumOff val="5000"/>
                  </a:schemeClr>
                </a:solidFill>
              </a:rPr>
              <a:t>organizace, Libina 548,788 05,IČ: 708 708 61</a:t>
            </a:r>
          </a:p>
          <a:p>
            <a:pPr>
              <a:lnSpc>
                <a:spcPct val="150000"/>
              </a:lnSpc>
            </a:pPr>
            <a:r>
              <a:rPr lang="cs-CZ" sz="1600" dirty="0">
                <a:solidFill>
                  <a:schemeClr val="bg1">
                    <a:lumMod val="95000"/>
                    <a:lumOff val="5000"/>
                  </a:schemeClr>
                </a:solidFill>
              </a:rPr>
              <a:t>Název projektu: </a:t>
            </a:r>
            <a:r>
              <a:rPr lang="cs-CZ" sz="1600" dirty="0" smtClean="0">
                <a:solidFill>
                  <a:schemeClr val="bg1">
                    <a:lumMod val="95000"/>
                    <a:lumOff val="5000"/>
                  </a:schemeClr>
                </a:solidFill>
              </a:rPr>
              <a:t>Škola hrou</a:t>
            </a:r>
            <a:endParaRPr lang="cs-CZ" sz="1600" dirty="0">
              <a:solidFill>
                <a:schemeClr val="bg1">
                  <a:lumMod val="95000"/>
                  <a:lumOff val="5000"/>
                </a:schemeClr>
              </a:solidFill>
            </a:endParaRPr>
          </a:p>
          <a:p>
            <a:pPr>
              <a:lnSpc>
                <a:spcPct val="150000"/>
              </a:lnSpc>
            </a:pPr>
            <a:r>
              <a:rPr lang="cs-CZ" sz="1600" dirty="0">
                <a:solidFill>
                  <a:schemeClr val="bg1">
                    <a:lumMod val="95000"/>
                    <a:lumOff val="5000"/>
                  </a:schemeClr>
                </a:solidFill>
              </a:rPr>
              <a:t>Tento projekt je spolufinancován Evropským sociálním fondem </a:t>
            </a:r>
            <a:r>
              <a:rPr lang="cs-CZ" sz="1600" dirty="0" smtClean="0">
                <a:solidFill>
                  <a:schemeClr val="bg1">
                    <a:lumMod val="95000"/>
                    <a:lumOff val="5000"/>
                  </a:schemeClr>
                </a:solidFill>
              </a:rPr>
              <a:t>republiky</a:t>
            </a:r>
          </a:p>
          <a:p>
            <a:pPr>
              <a:lnSpc>
                <a:spcPct val="150000"/>
              </a:lnSpc>
            </a:pPr>
            <a:r>
              <a:rPr lang="cs-CZ" sz="1600" dirty="0">
                <a:solidFill>
                  <a:schemeClr val="bg1">
                    <a:lumMod val="95000"/>
                    <a:lumOff val="5000"/>
                  </a:schemeClr>
                </a:solidFill>
              </a:rPr>
              <a:t>Vzdělávací oblast Matematika a její aplikace</a:t>
            </a:r>
          </a:p>
          <a:p>
            <a:pPr>
              <a:lnSpc>
                <a:spcPct val="150000"/>
              </a:lnSpc>
            </a:pPr>
            <a:endParaRPr lang="cs-CZ" sz="1600" dirty="0">
              <a:solidFill>
                <a:schemeClr val="bg1">
                  <a:lumMod val="95000"/>
                  <a:lumOff val="5000"/>
                </a:schemeClr>
              </a:solidFill>
            </a:endParaRPr>
          </a:p>
        </p:txBody>
      </p:sp>
      <p:sp>
        <p:nvSpPr>
          <p:cNvPr id="10" name="Obdélník 9"/>
          <p:cNvSpPr/>
          <p:nvPr/>
        </p:nvSpPr>
        <p:spPr>
          <a:xfrm>
            <a:off x="844094" y="4072225"/>
            <a:ext cx="3034998" cy="523220"/>
          </a:xfrm>
          <a:prstGeom prst="rect">
            <a:avLst/>
          </a:prstGeom>
        </p:spPr>
        <p:txBody>
          <a:bodyPr wrap="none">
            <a:spAutoFit/>
          </a:bodyPr>
          <a:lstStyle/>
          <a:p>
            <a:pPr lvl="0"/>
            <a:r>
              <a:rPr lang="cs-CZ" sz="2800" b="1" dirty="0">
                <a:solidFill>
                  <a:schemeClr val="bg1">
                    <a:lumMod val="95000"/>
                    <a:lumOff val="5000"/>
                  </a:schemeClr>
                </a:solidFill>
              </a:rPr>
              <a:t>OBSAH</a:t>
            </a:r>
            <a:r>
              <a:rPr lang="cs-CZ" sz="2800" dirty="0">
                <a:solidFill>
                  <a:schemeClr val="bg1">
                    <a:lumMod val="95000"/>
                    <a:lumOff val="5000"/>
                  </a:schemeClr>
                </a:solidFill>
              </a:rPr>
              <a:t>: </a:t>
            </a:r>
            <a:r>
              <a:rPr lang="cs-CZ" sz="2800" dirty="0" smtClean="0">
                <a:solidFill>
                  <a:schemeClr val="bg1">
                    <a:lumMod val="95000"/>
                    <a:lumOff val="5000"/>
                  </a:schemeClr>
                </a:solidFill>
              </a:rPr>
              <a:t>Tangens</a:t>
            </a:r>
            <a:endParaRPr lang="cs-CZ" sz="2800" dirty="0">
              <a:solidFill>
                <a:schemeClr val="bg1">
                  <a:lumMod val="95000"/>
                  <a:lumOff val="5000"/>
                </a:schemeClr>
              </a:solidFill>
            </a:endParaRPr>
          </a:p>
        </p:txBody>
      </p:sp>
      <p:pic>
        <p:nvPicPr>
          <p:cNvPr id="11" name="Obrázek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31190" y="620688"/>
            <a:ext cx="1425794" cy="1243369"/>
          </a:xfrm>
          <a:prstGeom prst="rect">
            <a:avLst/>
          </a:prstGeom>
        </p:spPr>
      </p:pic>
    </p:spTree>
    <p:extLst>
      <p:ext uri="{BB962C8B-B14F-4D97-AF65-F5344CB8AC3E}">
        <p14:creationId xmlns:p14="http://schemas.microsoft.com/office/powerpoint/2010/main" val="37200413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p:cNvSpPr/>
          <p:nvPr/>
        </p:nvSpPr>
        <p:spPr>
          <a:xfrm>
            <a:off x="433910" y="188640"/>
            <a:ext cx="8209207" cy="816792"/>
          </a:xfrm>
          <a:prstGeom prst="roundRect">
            <a:avLst>
              <a:gd name="adj" fmla="val 6887"/>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lumMod val="95000"/>
                  <a:lumOff val="5000"/>
                </a:schemeClr>
              </a:solidFill>
            </a:endParaRPr>
          </a:p>
        </p:txBody>
      </p:sp>
      <p:sp>
        <p:nvSpPr>
          <p:cNvPr id="4" name="Zaoblený obdélník 3"/>
          <p:cNvSpPr/>
          <p:nvPr/>
        </p:nvSpPr>
        <p:spPr>
          <a:xfrm>
            <a:off x="453727" y="1196752"/>
            <a:ext cx="8175868" cy="5197016"/>
          </a:xfrm>
          <a:prstGeom prst="roundRect">
            <a:avLst>
              <a:gd name="adj" fmla="val 6887"/>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lumMod val="95000"/>
                  <a:lumOff val="5000"/>
                </a:schemeClr>
              </a:solidFill>
            </a:endParaRPr>
          </a:p>
        </p:txBody>
      </p:sp>
      <p:sp>
        <p:nvSpPr>
          <p:cNvPr id="2" name="Nadpis 1"/>
          <p:cNvSpPr>
            <a:spLocks noGrp="1"/>
          </p:cNvSpPr>
          <p:nvPr/>
        </p:nvSpPr>
        <p:spPr>
          <a:xfrm>
            <a:off x="3851920" y="9760"/>
            <a:ext cx="1889845" cy="851655"/>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cs-CZ" dirty="0" smtClean="0">
                <a:solidFill>
                  <a:schemeClr val="bg1">
                    <a:lumMod val="95000"/>
                    <a:lumOff val="5000"/>
                  </a:schemeClr>
                </a:solidFill>
              </a:rPr>
              <a:t>ANOTACE</a:t>
            </a:r>
            <a:endParaRPr lang="cs-CZ" dirty="0">
              <a:solidFill>
                <a:schemeClr val="bg1">
                  <a:lumMod val="95000"/>
                  <a:lumOff val="5000"/>
                </a:schemeClr>
              </a:solidFill>
            </a:endParaRPr>
          </a:p>
        </p:txBody>
      </p:sp>
      <p:sp>
        <p:nvSpPr>
          <p:cNvPr id="3" name="Zástupný symbol pro obsah 2"/>
          <p:cNvSpPr>
            <a:spLocks noGrp="1"/>
          </p:cNvSpPr>
          <p:nvPr/>
        </p:nvSpPr>
        <p:spPr>
          <a:xfrm>
            <a:off x="467249" y="1384568"/>
            <a:ext cx="8054280" cy="1918111"/>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algn="just"/>
            <a:r>
              <a:rPr lang="cs-CZ" sz="1800" dirty="0" smtClean="0">
                <a:solidFill>
                  <a:schemeClr val="bg1">
                    <a:lumMod val="95000"/>
                    <a:lumOff val="5000"/>
                  </a:schemeClr>
                </a:solidFill>
              </a:rPr>
              <a:t>Tato hodina je zaměřena na </a:t>
            </a:r>
            <a:r>
              <a:rPr lang="cs-CZ" sz="1800" dirty="0">
                <a:solidFill>
                  <a:schemeClr val="bg1">
                    <a:lumMod val="95000"/>
                    <a:lumOff val="5000"/>
                  </a:schemeClr>
                </a:solidFill>
              </a:rPr>
              <a:t>goniometrickou funkci tangens. Na příkladech je ukázáno, jak budeme funkci tangens aplikovat na pravoúhlý trojúhelník. Na závěr  jsou zde příklady na samostatné procvičení, ke kterým je uvedeno správné řešení. Inovativnost je v tom, že se zde vyskytuje řada moderních interaktivních prvků.  Máme zde názorné grafické animace, obrázky, komentáře k řešení a hypertextové odkazy. Žáci lépe pochopí probíranou látku a hodina je pro ně zajímavější. </a:t>
            </a:r>
          </a:p>
          <a:p>
            <a:pPr algn="just"/>
            <a:r>
              <a:rPr lang="cs-CZ" sz="1800" dirty="0">
                <a:solidFill>
                  <a:schemeClr val="bg1">
                    <a:lumMod val="95000"/>
                    <a:lumOff val="5000"/>
                  </a:schemeClr>
                </a:solidFill>
              </a:rPr>
              <a:t>Každý řešený příklad je pomocí animací rozdělen na dílčí kroky, takže vyučující se nezdržuje psaním na tabuli, ale pomocí ovladače postupně odkrývá řešení příkladu a má tak možnost žáky nechat samostatně tvořit a věnovat se těm žákům, kteří potřebují individuální pomoc.</a:t>
            </a:r>
          </a:p>
          <a:p>
            <a:pPr algn="just"/>
            <a:r>
              <a:rPr lang="cs-CZ" sz="1800" dirty="0">
                <a:solidFill>
                  <a:schemeClr val="bg1">
                    <a:lumMod val="95000"/>
                    <a:lumOff val="5000"/>
                  </a:schemeClr>
                </a:solidFill>
              </a:rPr>
              <a:t>Na konci hodiny je stránka, kde jsou odkazy na internetové stránky, které prověří matematické dovednosti formou her nebo různých testů. Vyučující má možnost vybrat si z uvedených odkazů stránku, na které otestuje vědomosti žáků. Hodina je tvořena tak, aby mohla být odučena v multimediální učebně nebo v počítačové učebně, které mají připojení k internetu. </a:t>
            </a:r>
          </a:p>
          <a:p>
            <a:pPr marL="0" indent="0" algn="just">
              <a:buNone/>
            </a:pPr>
            <a:endParaRPr lang="cs-CZ" sz="1800" dirty="0">
              <a:solidFill>
                <a:schemeClr val="bg1">
                  <a:lumMod val="95000"/>
                  <a:lumOff val="5000"/>
                </a:schemeClr>
              </a:solidFill>
            </a:endParaRPr>
          </a:p>
        </p:txBody>
      </p:sp>
    </p:spTree>
    <p:extLst>
      <p:ext uri="{BB962C8B-B14F-4D97-AF65-F5344CB8AC3E}">
        <p14:creationId xmlns:p14="http://schemas.microsoft.com/office/powerpoint/2010/main" val="147195499"/>
      </p:ext>
    </p:extLst>
  </p:cSld>
  <p:clrMapOvr>
    <a:masterClrMapping/>
  </p:clrMapOvr>
  <p:transition spd="slow">
    <p:pull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0" y="0"/>
            <a:ext cx="9035229" cy="6741368"/>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Zaoblený obdélník 2"/>
          <p:cNvSpPr/>
          <p:nvPr/>
        </p:nvSpPr>
        <p:spPr>
          <a:xfrm>
            <a:off x="-1" y="0"/>
            <a:ext cx="9035229" cy="1393279"/>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5" name="Zaoblený obdélník 4"/>
          <p:cNvSpPr/>
          <p:nvPr/>
        </p:nvSpPr>
        <p:spPr>
          <a:xfrm>
            <a:off x="107504" y="4149080"/>
            <a:ext cx="8739608" cy="2448272"/>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7" name="Zaoblený obdélník 6"/>
          <p:cNvSpPr/>
          <p:nvPr/>
        </p:nvSpPr>
        <p:spPr>
          <a:xfrm>
            <a:off x="0" y="1393279"/>
            <a:ext cx="8862679" cy="2826696"/>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12" name="Zástupný symbol pro obsah 2"/>
              <p:cNvSpPr>
                <a:spLocks noGrp="1"/>
              </p:cNvSpPr>
              <p:nvPr/>
            </p:nvSpPr>
            <p:spPr>
              <a:xfrm>
                <a:off x="90343" y="221392"/>
                <a:ext cx="8862679" cy="1026728"/>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b="1" spc="-100" dirty="0" smtClean="0">
                    <a:solidFill>
                      <a:schemeClr val="bg1">
                        <a:lumMod val="95000"/>
                        <a:lumOff val="5000"/>
                      </a:schemeClr>
                    </a:solidFill>
                  </a:rPr>
                  <a:t>Poměr délky protilehlé odvěsny </a:t>
                </a:r>
                <a:r>
                  <a:rPr lang="cs-CZ" sz="2800" spc="-100" dirty="0" smtClean="0">
                    <a:solidFill>
                      <a:schemeClr val="bg1">
                        <a:lumMod val="95000"/>
                        <a:lumOff val="5000"/>
                      </a:schemeClr>
                    </a:solidFill>
                  </a:rPr>
                  <a:t>k úhlu </a:t>
                </a:r>
                <a14:m>
                  <m:oMath xmlns:m="http://schemas.openxmlformats.org/officeDocument/2006/math">
                    <m:r>
                      <a:rPr lang="cs-CZ" sz="2800" i="1" spc="-100" smtClean="0">
                        <a:solidFill>
                          <a:schemeClr val="bg1">
                            <a:lumMod val="95000"/>
                            <a:lumOff val="5000"/>
                          </a:schemeClr>
                        </a:solidFill>
                        <a:latin typeface="Cambria Math"/>
                        <a:ea typeface="Cambria Math"/>
                      </a:rPr>
                      <m:t>𝛼</m:t>
                    </m:r>
                  </m:oMath>
                </a14:m>
                <a:r>
                  <a:rPr lang="cs-CZ" sz="2800" spc="-100" dirty="0" smtClean="0">
                    <a:solidFill>
                      <a:schemeClr val="bg1">
                        <a:lumMod val="95000"/>
                        <a:lumOff val="5000"/>
                      </a:schemeClr>
                    </a:solidFill>
                  </a:rPr>
                  <a:t> a </a:t>
                </a:r>
                <a:r>
                  <a:rPr lang="cs-CZ" sz="2800" b="1" spc="-100" dirty="0" smtClean="0">
                    <a:solidFill>
                      <a:schemeClr val="bg1">
                        <a:lumMod val="95000"/>
                        <a:lumOff val="5000"/>
                      </a:schemeClr>
                    </a:solidFill>
                  </a:rPr>
                  <a:t>délky přilehlé </a:t>
                </a:r>
                <a:r>
                  <a:rPr lang="cs-CZ" sz="2800" b="1" spc="-100" dirty="0">
                    <a:solidFill>
                      <a:schemeClr val="bg1">
                        <a:lumMod val="95000"/>
                        <a:lumOff val="5000"/>
                      </a:schemeClr>
                    </a:solidFill>
                  </a:rPr>
                  <a:t>odvěsny </a:t>
                </a:r>
                <a:r>
                  <a:rPr lang="cs-CZ" sz="2800" spc="-100" dirty="0" smtClean="0">
                    <a:solidFill>
                      <a:schemeClr val="bg1">
                        <a:lumMod val="95000"/>
                        <a:lumOff val="5000"/>
                      </a:schemeClr>
                    </a:solidFill>
                  </a:rPr>
                  <a:t>se nazývá tangens úhlu </a:t>
                </a:r>
                <a14:m>
                  <m:oMath xmlns:m="http://schemas.openxmlformats.org/officeDocument/2006/math">
                    <m:r>
                      <a:rPr lang="cs-CZ" sz="2800" i="1" spc="-100">
                        <a:solidFill>
                          <a:schemeClr val="bg1">
                            <a:lumMod val="95000"/>
                            <a:lumOff val="5000"/>
                          </a:schemeClr>
                        </a:solidFill>
                        <a:latin typeface="Cambria Math"/>
                        <a:ea typeface="Cambria Math"/>
                      </a:rPr>
                      <m:t>𝛼</m:t>
                    </m:r>
                    <m:r>
                      <a:rPr lang="cs-CZ" sz="2800" b="0" i="0" spc="-100" smtClean="0">
                        <a:solidFill>
                          <a:schemeClr val="bg1">
                            <a:lumMod val="95000"/>
                            <a:lumOff val="5000"/>
                          </a:schemeClr>
                        </a:solidFill>
                        <a:latin typeface="Cambria Math"/>
                        <a:ea typeface="Cambria Math"/>
                      </a:rPr>
                      <m:t>.</m:t>
                    </m:r>
                  </m:oMath>
                </a14:m>
                <a:r>
                  <a:rPr lang="cs-CZ" sz="2800" spc="-100" dirty="0" smtClean="0">
                    <a:solidFill>
                      <a:schemeClr val="bg1">
                        <a:lumMod val="95000"/>
                        <a:lumOff val="5000"/>
                      </a:schemeClr>
                    </a:solidFill>
                  </a:rPr>
                  <a:t> Píšeme </a:t>
                </a:r>
                <a14:m>
                  <m:oMath xmlns:m="http://schemas.openxmlformats.org/officeDocument/2006/math">
                    <m:r>
                      <a:rPr lang="cs-CZ" sz="2800" b="1" i="1" spc="-100" smtClean="0">
                        <a:solidFill>
                          <a:schemeClr val="bg1">
                            <a:lumMod val="95000"/>
                            <a:lumOff val="5000"/>
                          </a:schemeClr>
                        </a:solidFill>
                        <a:latin typeface="Cambria Math"/>
                      </a:rPr>
                      <m:t>𝒕𝒈</m:t>
                    </m:r>
                    <m:r>
                      <a:rPr lang="cs-CZ" sz="2800" b="1" i="1" spc="-100">
                        <a:solidFill>
                          <a:schemeClr val="bg1">
                            <a:lumMod val="95000"/>
                            <a:lumOff val="5000"/>
                          </a:schemeClr>
                        </a:solidFill>
                        <a:latin typeface="Cambria Math"/>
                      </a:rPr>
                      <m:t> </m:t>
                    </m:r>
                    <m:r>
                      <a:rPr lang="cs-CZ" sz="2800" b="1" i="1" spc="-100">
                        <a:solidFill>
                          <a:schemeClr val="bg1">
                            <a:lumMod val="95000"/>
                            <a:lumOff val="5000"/>
                          </a:schemeClr>
                        </a:solidFill>
                        <a:latin typeface="Cambria Math"/>
                        <a:ea typeface="Cambria Math"/>
                      </a:rPr>
                      <m:t>𝜶</m:t>
                    </m:r>
                  </m:oMath>
                </a14:m>
                <a:r>
                  <a:rPr lang="cs-CZ" sz="2800" spc="-100" dirty="0" smtClean="0">
                    <a:solidFill>
                      <a:schemeClr val="bg1">
                        <a:lumMod val="95000"/>
                        <a:lumOff val="5000"/>
                      </a:schemeClr>
                    </a:solidFill>
                  </a:rPr>
                  <a:t>.</a:t>
                </a:r>
                <a:endParaRPr lang="cs-CZ" sz="2800" spc="-100" dirty="0">
                  <a:solidFill>
                    <a:schemeClr val="bg1">
                      <a:lumMod val="95000"/>
                      <a:lumOff val="5000"/>
                    </a:schemeClr>
                  </a:solidFill>
                </a:endParaRPr>
              </a:p>
            </p:txBody>
          </p:sp>
        </mc:Choice>
        <mc:Fallback xmlns="">
          <p:sp>
            <p:nvSpPr>
              <p:cNvPr id="12" name="Zástupný symbol pro obsah 2"/>
              <p:cNvSpPr>
                <a:spLocks noGrp="1" noRot="1" noChangeAspect="1" noMove="1" noResize="1" noEditPoints="1" noAdjustHandles="1" noChangeArrowheads="1" noChangeShapeType="1" noTextEdit="1"/>
              </p:cNvSpPr>
              <p:nvPr/>
            </p:nvSpPr>
            <p:spPr>
              <a:xfrm>
                <a:off x="90343" y="221392"/>
                <a:ext cx="8862679" cy="1026728"/>
              </a:xfrm>
              <a:prstGeom prst="rect">
                <a:avLst/>
              </a:prstGeom>
              <a:blipFill rotWithShape="1">
                <a:blip r:embed="rId2"/>
                <a:stretch>
                  <a:fillRect l="-1444" t="-5917" r="-1376" b="-8284"/>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 name="Zástupný symbol pro obsah 2"/>
              <p:cNvSpPr>
                <a:spLocks noGrp="1"/>
              </p:cNvSpPr>
              <p:nvPr/>
            </p:nvSpPr>
            <p:spPr>
              <a:xfrm>
                <a:off x="135608" y="1491680"/>
                <a:ext cx="8407313" cy="1440158"/>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dirty="0" smtClean="0">
                    <a:solidFill>
                      <a:schemeClr val="bg1">
                        <a:lumMod val="95000"/>
                        <a:lumOff val="5000"/>
                      </a:schemeClr>
                    </a:solidFill>
                  </a:rPr>
                  <a:t>Označíme-li v pravoúhlém trojúhelníku ABC </a:t>
                </a:r>
                <a:br>
                  <a:rPr lang="cs-CZ" sz="2800" dirty="0" smtClean="0">
                    <a:solidFill>
                      <a:schemeClr val="bg1">
                        <a:lumMod val="95000"/>
                        <a:lumOff val="5000"/>
                      </a:schemeClr>
                    </a:solidFill>
                  </a:rPr>
                </a:br>
                <a:r>
                  <a:rPr lang="cs-CZ" sz="2800" dirty="0" smtClean="0">
                    <a:solidFill>
                      <a:schemeClr val="bg1">
                        <a:lumMod val="95000"/>
                        <a:lumOff val="5000"/>
                      </a:schemeClr>
                    </a:solidFill>
                  </a:rPr>
                  <a:t>s pravým úhlem při vrcholu C délku </a:t>
                </a:r>
                <a:r>
                  <a:rPr lang="cs-CZ" sz="2800" b="1" dirty="0" smtClean="0">
                    <a:solidFill>
                      <a:schemeClr val="bg1">
                        <a:lumMod val="95000"/>
                        <a:lumOff val="5000"/>
                      </a:schemeClr>
                    </a:solidFill>
                  </a:rPr>
                  <a:t>protilehlé</a:t>
                </a:r>
                <a:r>
                  <a:rPr lang="cs-CZ" sz="2800" dirty="0" smtClean="0">
                    <a:solidFill>
                      <a:schemeClr val="bg1">
                        <a:lumMod val="95000"/>
                        <a:lumOff val="5000"/>
                      </a:schemeClr>
                    </a:solidFill>
                  </a:rPr>
                  <a:t> </a:t>
                </a:r>
                <a:r>
                  <a:rPr lang="cs-CZ" sz="2800" b="1" dirty="0" smtClean="0">
                    <a:solidFill>
                      <a:schemeClr val="bg1">
                        <a:lumMod val="95000"/>
                        <a:lumOff val="5000"/>
                      </a:schemeClr>
                    </a:solidFill>
                  </a:rPr>
                  <a:t>odvěsny</a:t>
                </a:r>
                <a:r>
                  <a:rPr lang="cs-CZ" sz="2800" dirty="0" smtClean="0">
                    <a:solidFill>
                      <a:schemeClr val="bg1">
                        <a:lumMod val="95000"/>
                        <a:lumOff val="5000"/>
                      </a:schemeClr>
                    </a:solidFill>
                  </a:rPr>
                  <a:t> písmenem </a:t>
                </a:r>
                <a14:m>
                  <m:oMath xmlns:m="http://schemas.openxmlformats.org/officeDocument/2006/math">
                    <m:r>
                      <a:rPr lang="cs-CZ" sz="2800" b="1" i="1" dirty="0" smtClean="0">
                        <a:solidFill>
                          <a:schemeClr val="bg1">
                            <a:lumMod val="95000"/>
                            <a:lumOff val="5000"/>
                          </a:schemeClr>
                        </a:solidFill>
                        <a:latin typeface="Cambria Math"/>
                      </a:rPr>
                      <m:t>𝒂</m:t>
                    </m:r>
                  </m:oMath>
                </a14:m>
                <a:r>
                  <a:rPr lang="cs-CZ" sz="2800" dirty="0" smtClean="0">
                    <a:solidFill>
                      <a:schemeClr val="bg1">
                        <a:lumMod val="95000"/>
                        <a:lumOff val="5000"/>
                      </a:schemeClr>
                    </a:solidFill>
                  </a:rPr>
                  <a:t> a délku </a:t>
                </a:r>
                <a:r>
                  <a:rPr lang="cs-CZ" sz="2800" b="1" dirty="0" smtClean="0">
                    <a:solidFill>
                      <a:schemeClr val="bg1">
                        <a:lumMod val="95000"/>
                        <a:lumOff val="5000"/>
                      </a:schemeClr>
                    </a:solidFill>
                  </a:rPr>
                  <a:t>přilehlé</a:t>
                </a:r>
                <a:r>
                  <a:rPr lang="cs-CZ" sz="2800" dirty="0" smtClean="0">
                    <a:solidFill>
                      <a:schemeClr val="bg1">
                        <a:lumMod val="95000"/>
                        <a:lumOff val="5000"/>
                      </a:schemeClr>
                    </a:solidFill>
                  </a:rPr>
                  <a:t> </a:t>
                </a:r>
                <a:r>
                  <a:rPr lang="cs-CZ" sz="2800" b="1" dirty="0">
                    <a:solidFill>
                      <a:schemeClr val="bg1">
                        <a:lumMod val="95000"/>
                        <a:lumOff val="5000"/>
                      </a:schemeClr>
                    </a:solidFill>
                  </a:rPr>
                  <a:t>odvěsny</a:t>
                </a:r>
                <a:r>
                  <a:rPr lang="cs-CZ" sz="2800" dirty="0">
                    <a:solidFill>
                      <a:schemeClr val="bg1">
                        <a:lumMod val="95000"/>
                        <a:lumOff val="5000"/>
                      </a:schemeClr>
                    </a:solidFill>
                  </a:rPr>
                  <a:t> </a:t>
                </a:r>
                <a:r>
                  <a:rPr lang="cs-CZ" sz="2800" dirty="0" smtClean="0">
                    <a:solidFill>
                      <a:schemeClr val="bg1">
                        <a:lumMod val="95000"/>
                        <a:lumOff val="5000"/>
                      </a:schemeClr>
                    </a:solidFill>
                  </a:rPr>
                  <a:t>písmenem </a:t>
                </a:r>
                <a14:m>
                  <m:oMath xmlns:m="http://schemas.openxmlformats.org/officeDocument/2006/math">
                    <m:r>
                      <a:rPr lang="cs-CZ" sz="2800" b="1" i="1" dirty="0" smtClean="0">
                        <a:solidFill>
                          <a:schemeClr val="bg1">
                            <a:lumMod val="95000"/>
                            <a:lumOff val="5000"/>
                          </a:schemeClr>
                        </a:solidFill>
                        <a:latin typeface="Cambria Math"/>
                      </a:rPr>
                      <m:t>𝒃</m:t>
                    </m:r>
                  </m:oMath>
                </a14:m>
                <a:r>
                  <a:rPr lang="cs-CZ" sz="2800" dirty="0" smtClean="0">
                    <a:solidFill>
                      <a:schemeClr val="bg1">
                        <a:lumMod val="95000"/>
                        <a:lumOff val="5000"/>
                      </a:schemeClr>
                    </a:solidFill>
                  </a:rPr>
                  <a:t>, pak platí:</a:t>
                </a:r>
              </a:p>
            </p:txBody>
          </p:sp>
        </mc:Choice>
        <mc:Fallback xmlns="">
          <p:sp>
            <p:nvSpPr>
              <p:cNvPr id="4" name="Zástupný symbol pro obsah 2"/>
              <p:cNvSpPr>
                <a:spLocks noGrp="1" noRot="1" noChangeAspect="1" noMove="1" noResize="1" noEditPoints="1" noAdjustHandles="1" noChangeArrowheads="1" noChangeShapeType="1" noTextEdit="1"/>
              </p:cNvSpPr>
              <p:nvPr/>
            </p:nvSpPr>
            <p:spPr>
              <a:xfrm>
                <a:off x="135608" y="1491680"/>
                <a:ext cx="8407313" cy="1440158"/>
              </a:xfrm>
              <a:prstGeom prst="rect">
                <a:avLst/>
              </a:prstGeom>
              <a:blipFill rotWithShape="1">
                <a:blip r:embed="rId3"/>
                <a:stretch>
                  <a:fillRect l="-1450" t="-4237" r="-1523" b="-36864"/>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 name="Zástupný symbol pro obsah 2"/>
              <p:cNvSpPr>
                <a:spLocks noGrp="1"/>
              </p:cNvSpPr>
              <p:nvPr/>
            </p:nvSpPr>
            <p:spPr>
              <a:xfrm>
                <a:off x="4205590" y="2880617"/>
                <a:ext cx="4481708" cy="980134"/>
              </a:xfrm>
              <a:prstGeom prst="rect">
                <a:avLst/>
              </a:prstGeom>
            </p:spPr>
            <p:style>
              <a:lnRef idx="0">
                <a:schemeClr val="accent2"/>
              </a:lnRef>
              <a:fillRef idx="3">
                <a:schemeClr val="accent2"/>
              </a:fillRef>
              <a:effectRef idx="3">
                <a:schemeClr val="accent2"/>
              </a:effectRef>
              <a:fontRef idx="minor">
                <a:schemeClr val="lt1"/>
              </a:fontRef>
            </p:style>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14:m>
                  <m:oMathPara xmlns:m="http://schemas.openxmlformats.org/officeDocument/2006/math">
                    <m:oMathParaPr>
                      <m:jc m:val="centerGroup"/>
                    </m:oMathParaPr>
                    <m:oMath xmlns:m="http://schemas.openxmlformats.org/officeDocument/2006/math">
                      <m:func>
                        <m:funcPr>
                          <m:ctrlPr>
                            <a:rPr lang="cs-CZ" sz="2800" b="0" i="1" smtClean="0">
                              <a:solidFill>
                                <a:schemeClr val="bg1">
                                  <a:lumMod val="95000"/>
                                  <a:lumOff val="5000"/>
                                </a:schemeClr>
                              </a:solidFill>
                              <a:latin typeface="Cambria Math"/>
                            </a:rPr>
                          </m:ctrlPr>
                        </m:funcPr>
                        <m:fName>
                          <m:r>
                            <m:rPr>
                              <m:sty m:val="p"/>
                            </m:rPr>
                            <a:rPr lang="cs-CZ" sz="2800" b="0" i="0" smtClean="0">
                              <a:solidFill>
                                <a:schemeClr val="bg1">
                                  <a:lumMod val="95000"/>
                                  <a:lumOff val="5000"/>
                                </a:schemeClr>
                              </a:solidFill>
                              <a:latin typeface="Cambria Math"/>
                            </a:rPr>
                            <m:t>tg</m:t>
                          </m:r>
                        </m:fName>
                        <m:e>
                          <m:r>
                            <a:rPr lang="cs-CZ" sz="2800" b="0" i="1" smtClean="0">
                              <a:solidFill>
                                <a:schemeClr val="bg1">
                                  <a:lumMod val="95000"/>
                                  <a:lumOff val="5000"/>
                                </a:schemeClr>
                              </a:solidFill>
                              <a:latin typeface="Cambria Math"/>
                              <a:ea typeface="Cambria Math"/>
                            </a:rPr>
                            <m:t>𝛼</m:t>
                          </m:r>
                        </m:e>
                      </m:func>
                      <m:r>
                        <a:rPr lang="cs-CZ" sz="2800" b="0" i="1" smtClean="0">
                          <a:solidFill>
                            <a:schemeClr val="bg1">
                              <a:lumMod val="95000"/>
                              <a:lumOff val="5000"/>
                            </a:schemeClr>
                          </a:solidFill>
                          <a:latin typeface="Cambria Math"/>
                        </a:rPr>
                        <m:t>=</m:t>
                      </m:r>
                      <m:f>
                        <m:fPr>
                          <m:ctrlPr>
                            <a:rPr lang="cs-CZ" sz="2800" b="0" i="1" smtClean="0">
                              <a:solidFill>
                                <a:schemeClr val="bg1">
                                  <a:lumMod val="95000"/>
                                  <a:lumOff val="5000"/>
                                </a:schemeClr>
                              </a:solidFill>
                              <a:latin typeface="Cambria Math"/>
                            </a:rPr>
                          </m:ctrlPr>
                        </m:fPr>
                        <m:num>
                          <m:r>
                            <a:rPr lang="cs-CZ" sz="2800" b="0" i="1" smtClean="0">
                              <a:solidFill>
                                <a:schemeClr val="bg1">
                                  <a:lumMod val="95000"/>
                                  <a:lumOff val="5000"/>
                                </a:schemeClr>
                              </a:solidFill>
                              <a:latin typeface="Cambria Math"/>
                            </a:rPr>
                            <m:t>𝑝𝑟𝑜𝑡𝑖𝑙𝑒h𝑙</m:t>
                          </m:r>
                          <m:r>
                            <a:rPr lang="cs-CZ" sz="2800" b="0" i="1" smtClean="0">
                              <a:solidFill>
                                <a:schemeClr val="bg1">
                                  <a:lumMod val="95000"/>
                                  <a:lumOff val="5000"/>
                                </a:schemeClr>
                              </a:solidFill>
                              <a:latin typeface="Cambria Math"/>
                            </a:rPr>
                            <m:t>á </m:t>
                          </m:r>
                          <m:r>
                            <a:rPr lang="cs-CZ" sz="2800" b="0" i="1" smtClean="0">
                              <a:solidFill>
                                <a:schemeClr val="bg1">
                                  <a:lumMod val="95000"/>
                                  <a:lumOff val="5000"/>
                                </a:schemeClr>
                              </a:solidFill>
                              <a:latin typeface="Cambria Math"/>
                            </a:rPr>
                            <m:t>𝑜𝑑𝑣</m:t>
                          </m:r>
                          <m:r>
                            <a:rPr lang="cs-CZ" sz="2800" b="0" i="1" smtClean="0">
                              <a:solidFill>
                                <a:schemeClr val="bg1">
                                  <a:lumMod val="95000"/>
                                  <a:lumOff val="5000"/>
                                </a:schemeClr>
                              </a:solidFill>
                              <a:latin typeface="Cambria Math"/>
                            </a:rPr>
                            <m:t>ě</m:t>
                          </m:r>
                          <m:r>
                            <a:rPr lang="cs-CZ" sz="2800" b="0" i="1" smtClean="0">
                              <a:solidFill>
                                <a:schemeClr val="bg1">
                                  <a:lumMod val="95000"/>
                                  <a:lumOff val="5000"/>
                                </a:schemeClr>
                              </a:solidFill>
                              <a:latin typeface="Cambria Math"/>
                            </a:rPr>
                            <m:t>𝑠𝑛𝑎</m:t>
                          </m:r>
                        </m:num>
                        <m:den>
                          <m:r>
                            <a:rPr lang="cs-CZ" sz="2800" b="0" i="1" smtClean="0">
                              <a:solidFill>
                                <a:schemeClr val="bg1">
                                  <a:lumMod val="95000"/>
                                  <a:lumOff val="5000"/>
                                </a:schemeClr>
                              </a:solidFill>
                              <a:latin typeface="Cambria Math"/>
                            </a:rPr>
                            <m:t>𝑝</m:t>
                          </m:r>
                          <m:r>
                            <a:rPr lang="cs-CZ" sz="2800" b="0" i="1" smtClean="0">
                              <a:solidFill>
                                <a:schemeClr val="bg1">
                                  <a:lumMod val="95000"/>
                                  <a:lumOff val="5000"/>
                                </a:schemeClr>
                              </a:solidFill>
                              <a:latin typeface="Cambria Math"/>
                            </a:rPr>
                            <m:t>ř</m:t>
                          </m:r>
                          <m:r>
                            <a:rPr lang="cs-CZ" sz="2800" b="0" i="1" smtClean="0">
                              <a:solidFill>
                                <a:schemeClr val="bg1">
                                  <a:lumMod val="95000"/>
                                  <a:lumOff val="5000"/>
                                </a:schemeClr>
                              </a:solidFill>
                              <a:latin typeface="Cambria Math"/>
                            </a:rPr>
                            <m:t>𝑖𝑙𝑒h𝑙</m:t>
                          </m:r>
                          <m:r>
                            <a:rPr lang="cs-CZ" sz="2800" b="0" i="1" smtClean="0">
                              <a:solidFill>
                                <a:schemeClr val="bg1">
                                  <a:lumMod val="95000"/>
                                  <a:lumOff val="5000"/>
                                </a:schemeClr>
                              </a:solidFill>
                              <a:latin typeface="Cambria Math"/>
                            </a:rPr>
                            <m:t>á </m:t>
                          </m:r>
                          <m:r>
                            <a:rPr lang="cs-CZ" sz="2800" b="0" i="1" smtClean="0">
                              <a:solidFill>
                                <a:schemeClr val="bg1">
                                  <a:lumMod val="95000"/>
                                  <a:lumOff val="5000"/>
                                </a:schemeClr>
                              </a:solidFill>
                              <a:latin typeface="Cambria Math"/>
                            </a:rPr>
                            <m:t>𝑜𝑑𝑣</m:t>
                          </m:r>
                          <m:r>
                            <a:rPr lang="cs-CZ" sz="2800" b="0" i="1" smtClean="0">
                              <a:solidFill>
                                <a:schemeClr val="bg1">
                                  <a:lumMod val="95000"/>
                                  <a:lumOff val="5000"/>
                                </a:schemeClr>
                              </a:solidFill>
                              <a:latin typeface="Cambria Math"/>
                            </a:rPr>
                            <m:t>ě</m:t>
                          </m:r>
                          <m:r>
                            <a:rPr lang="cs-CZ" sz="2800" b="0" i="1" smtClean="0">
                              <a:solidFill>
                                <a:schemeClr val="bg1">
                                  <a:lumMod val="95000"/>
                                  <a:lumOff val="5000"/>
                                </a:schemeClr>
                              </a:solidFill>
                              <a:latin typeface="Cambria Math"/>
                            </a:rPr>
                            <m:t>𝑠𝑛𝑎</m:t>
                          </m:r>
                        </m:den>
                      </m:f>
                    </m:oMath>
                  </m:oMathPara>
                </a14:m>
                <a:endParaRPr lang="cs-CZ" sz="2800" dirty="0">
                  <a:solidFill>
                    <a:schemeClr val="bg1">
                      <a:lumMod val="95000"/>
                      <a:lumOff val="5000"/>
                    </a:schemeClr>
                  </a:solidFill>
                </a:endParaRPr>
              </a:p>
            </p:txBody>
          </p:sp>
        </mc:Choice>
        <mc:Fallback xmlns="">
          <p:sp>
            <p:nvSpPr>
              <p:cNvPr id="6" name="Zástupný symbol pro obsah 2"/>
              <p:cNvSpPr>
                <a:spLocks noGrp="1" noRot="1" noChangeAspect="1" noMove="1" noResize="1" noEditPoints="1" noAdjustHandles="1" noChangeArrowheads="1" noChangeShapeType="1" noTextEdit="1"/>
              </p:cNvSpPr>
              <p:nvPr/>
            </p:nvSpPr>
            <p:spPr>
              <a:xfrm>
                <a:off x="4205590" y="2880617"/>
                <a:ext cx="4481708" cy="980134"/>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8" name="TextovéPole 17"/>
              <p:cNvSpPr txBox="1"/>
              <p:nvPr/>
            </p:nvSpPr>
            <p:spPr>
              <a:xfrm>
                <a:off x="513747" y="6043809"/>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513747" y="6043809"/>
                <a:ext cx="535723" cy="523220"/>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9" name="TextovéPole 18"/>
              <p:cNvSpPr txBox="1"/>
              <p:nvPr/>
            </p:nvSpPr>
            <p:spPr>
              <a:xfrm>
                <a:off x="5454421" y="4219976"/>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9" name="TextovéPole 18"/>
              <p:cNvSpPr txBox="1">
                <a:spLocks noRot="1" noChangeAspect="1" noMove="1" noResize="1" noEditPoints="1" noAdjustHandles="1" noChangeArrowheads="1" noChangeShapeType="1" noTextEdit="1"/>
              </p:cNvSpPr>
              <p:nvPr/>
            </p:nvSpPr>
            <p:spPr>
              <a:xfrm>
                <a:off x="5454421" y="4219976"/>
                <a:ext cx="522899" cy="523220"/>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0" name="TextovéPole 19"/>
              <p:cNvSpPr txBox="1"/>
              <p:nvPr/>
            </p:nvSpPr>
            <p:spPr>
              <a:xfrm>
                <a:off x="5454421" y="5993705"/>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20" name="TextovéPole 19"/>
              <p:cNvSpPr txBox="1">
                <a:spLocks noRot="1" noChangeAspect="1" noMove="1" noResize="1" noEditPoints="1" noAdjustHandles="1" noChangeArrowheads="1" noChangeShapeType="1" noTextEdit="1"/>
              </p:cNvSpPr>
              <p:nvPr/>
            </p:nvSpPr>
            <p:spPr>
              <a:xfrm>
                <a:off x="5454421" y="5993705"/>
                <a:ext cx="503664" cy="523220"/>
              </a:xfrm>
              <a:prstGeom prst="rect">
                <a:avLst/>
              </a:prstGeom>
              <a:blipFill rotWithShape="1">
                <a:blip r:embed="rId7"/>
                <a:stretch>
                  <a:fillRect/>
                </a:stretch>
              </a:blipFill>
            </p:spPr>
            <p:txBody>
              <a:bodyPr/>
              <a:lstStyle/>
              <a:p>
                <a:r>
                  <a:rPr lang="cs-CZ">
                    <a:noFill/>
                  </a:rPr>
                  <a:t> </a:t>
                </a:r>
              </a:p>
            </p:txBody>
          </p:sp>
        </mc:Fallback>
      </mc:AlternateContent>
      <p:grpSp>
        <p:nvGrpSpPr>
          <p:cNvPr id="28" name="Skupina 27"/>
          <p:cNvGrpSpPr/>
          <p:nvPr/>
        </p:nvGrpSpPr>
        <p:grpSpPr>
          <a:xfrm>
            <a:off x="-381453" y="3750189"/>
            <a:ext cx="6481337" cy="4022476"/>
            <a:chOff x="0" y="3750188"/>
            <a:chExt cx="6481337" cy="4022476"/>
          </a:xfrm>
        </p:grpSpPr>
        <p:sp>
          <p:nvSpPr>
            <p:cNvPr id="24" name="Pravoúhlý trojúhelník 23"/>
            <p:cNvSpPr/>
            <p:nvPr/>
          </p:nvSpPr>
          <p:spPr>
            <a:xfrm rot="16200000">
              <a:off x="2667523" y="3158970"/>
              <a:ext cx="1908212" cy="4428492"/>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louk 20"/>
            <p:cNvSpPr/>
            <p:nvPr/>
          </p:nvSpPr>
          <p:spPr>
            <a:xfrm>
              <a:off x="0" y="4838169"/>
              <a:ext cx="3000638" cy="2934495"/>
            </a:xfrm>
            <a:prstGeom prst="arc">
              <a:avLst>
                <a:gd name="adj1" fmla="val 20210689"/>
                <a:gd name="adj2" fmla="val 21572303"/>
              </a:avLst>
            </a:prstGeom>
            <a:solidFill>
              <a:srgbClr val="FFFF00"/>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22" name="Oblouk 21"/>
            <p:cNvSpPr/>
            <p:nvPr/>
          </p:nvSpPr>
          <p:spPr>
            <a:xfrm rot="16200000">
              <a:off x="5182909" y="5750624"/>
              <a:ext cx="1225248" cy="1153395"/>
            </a:xfrm>
            <a:prstGeom prst="arc">
              <a:avLst>
                <a:gd name="adj1" fmla="val 16172709"/>
                <a:gd name="adj2" fmla="val 128969"/>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23" name="Oblouk 22"/>
            <p:cNvSpPr/>
            <p:nvPr/>
          </p:nvSpPr>
          <p:spPr>
            <a:xfrm rot="5400000">
              <a:off x="5104476" y="3836123"/>
              <a:ext cx="1462795" cy="1290926"/>
            </a:xfrm>
            <a:prstGeom prst="arc">
              <a:avLst>
                <a:gd name="adj1" fmla="val 19138"/>
                <a:gd name="adj2" fmla="val 4228885"/>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mc:AlternateContent xmlns:mc="http://schemas.openxmlformats.org/markup-compatibility/2006" xmlns:a14="http://schemas.microsoft.com/office/drawing/2010/main">
        <mc:Choice Requires="a14">
          <p:sp>
            <p:nvSpPr>
              <p:cNvPr id="16" name="TextovéPole 15"/>
              <p:cNvSpPr txBox="1"/>
              <p:nvPr/>
            </p:nvSpPr>
            <p:spPr>
              <a:xfrm>
                <a:off x="4863937" y="5714698"/>
                <a:ext cx="648072" cy="52322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16" name="TextovéPole 15"/>
              <p:cNvSpPr txBox="1">
                <a:spLocks noRot="1" noChangeAspect="1" noMove="1" noResize="1" noEditPoints="1" noAdjustHandles="1" noChangeArrowheads="1" noChangeShapeType="1" noTextEdit="1"/>
              </p:cNvSpPr>
              <p:nvPr/>
            </p:nvSpPr>
            <p:spPr>
              <a:xfrm>
                <a:off x="4863937" y="5714698"/>
                <a:ext cx="648072" cy="523220"/>
              </a:xfrm>
              <a:prstGeom prst="rect">
                <a:avLst/>
              </a:prstGeom>
              <a:blipFill rotWithShape="1">
                <a:blip r:embed="rId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 name="TextovéPole 16"/>
              <p:cNvSpPr txBox="1"/>
              <p:nvPr/>
            </p:nvSpPr>
            <p:spPr>
              <a:xfrm>
                <a:off x="1958299" y="5782199"/>
                <a:ext cx="490840"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sz="2800" b="0" i="0" smtClean="0">
                          <a:solidFill>
                            <a:schemeClr val="bg1"/>
                          </a:solidFill>
                          <a:latin typeface="Cambria Math"/>
                          <a:ea typeface="Cambria Math"/>
                        </a:rPr>
                        <m:t>α</m:t>
                      </m:r>
                    </m:oMath>
                  </m:oMathPara>
                </a14:m>
                <a:endParaRPr lang="cs-CZ" sz="2800" dirty="0">
                  <a:solidFill>
                    <a:schemeClr val="bg1"/>
                  </a:solidFill>
                </a:endParaRPr>
              </a:p>
            </p:txBody>
          </p:sp>
        </mc:Choice>
        <mc:Fallback xmlns="">
          <p:sp>
            <p:nvSpPr>
              <p:cNvPr id="17" name="TextovéPole 16"/>
              <p:cNvSpPr txBox="1">
                <a:spLocks noRot="1" noChangeAspect="1" noMove="1" noResize="1" noEditPoints="1" noAdjustHandles="1" noChangeArrowheads="1" noChangeShapeType="1" noTextEdit="1"/>
              </p:cNvSpPr>
              <p:nvPr/>
            </p:nvSpPr>
            <p:spPr>
              <a:xfrm>
                <a:off x="1958299" y="5782199"/>
                <a:ext cx="490840" cy="523220"/>
              </a:xfrm>
              <a:prstGeom prst="rect">
                <a:avLst/>
              </a:prstGeom>
              <a:blipFill rotWithShape="1">
                <a:blip r:embed="rId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5" name="TextovéPole 14"/>
              <p:cNvSpPr txBox="1"/>
              <p:nvPr/>
            </p:nvSpPr>
            <p:spPr>
              <a:xfrm>
                <a:off x="4932134" y="4481586"/>
                <a:ext cx="51167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𝛽</m:t>
                      </m:r>
                    </m:oMath>
                  </m:oMathPara>
                </a14:m>
                <a:endParaRPr lang="cs-CZ" sz="2800" dirty="0">
                  <a:solidFill>
                    <a:schemeClr val="bg1"/>
                  </a:solidFill>
                </a:endParaRPr>
              </a:p>
            </p:txBody>
          </p:sp>
        </mc:Choice>
        <mc:Fallback xmlns="">
          <p:sp>
            <p:nvSpPr>
              <p:cNvPr id="15" name="TextovéPole 14"/>
              <p:cNvSpPr txBox="1">
                <a:spLocks noRot="1" noChangeAspect="1" noMove="1" noResize="1" noEditPoints="1" noAdjustHandles="1" noChangeArrowheads="1" noChangeShapeType="1" noTextEdit="1"/>
              </p:cNvSpPr>
              <p:nvPr/>
            </p:nvSpPr>
            <p:spPr>
              <a:xfrm>
                <a:off x="4932134" y="4481586"/>
                <a:ext cx="511679" cy="523220"/>
              </a:xfrm>
              <a:prstGeom prst="rect">
                <a:avLst/>
              </a:prstGeom>
              <a:blipFill rotWithShape="1">
                <a:blip r:embed="rId1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5" name="TextovéPole 24"/>
              <p:cNvSpPr txBox="1"/>
              <p:nvPr/>
            </p:nvSpPr>
            <p:spPr>
              <a:xfrm>
                <a:off x="5489734" y="5119939"/>
                <a:ext cx="506870"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1" dirty="0" smtClean="0">
                          <a:solidFill>
                            <a:schemeClr val="bg1"/>
                          </a:solidFill>
                          <a:latin typeface="Cambria Math"/>
                          <a:ea typeface="Cambria Math"/>
                        </a:rPr>
                        <m:t>𝒂</m:t>
                      </m:r>
                    </m:oMath>
                  </m:oMathPara>
                </a14:m>
                <a:endParaRPr lang="cs-CZ" sz="2800" b="1" dirty="0">
                  <a:solidFill>
                    <a:schemeClr val="bg1"/>
                  </a:solidFill>
                </a:endParaRPr>
              </a:p>
            </p:txBody>
          </p:sp>
        </mc:Choice>
        <mc:Fallback xmlns="">
          <p:sp>
            <p:nvSpPr>
              <p:cNvPr id="25" name="TextovéPole 24"/>
              <p:cNvSpPr txBox="1">
                <a:spLocks noRot="1" noChangeAspect="1" noMove="1" noResize="1" noEditPoints="1" noAdjustHandles="1" noChangeArrowheads="1" noChangeShapeType="1" noTextEdit="1"/>
              </p:cNvSpPr>
              <p:nvPr/>
            </p:nvSpPr>
            <p:spPr>
              <a:xfrm>
                <a:off x="5489734" y="5119939"/>
                <a:ext cx="506870" cy="523220"/>
              </a:xfrm>
              <a:prstGeom prst="rect">
                <a:avLst/>
              </a:prstGeom>
              <a:blipFill rotWithShape="1">
                <a:blip r:embed="rId11"/>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6" name="TextovéPole 25"/>
              <p:cNvSpPr txBox="1"/>
              <p:nvPr/>
            </p:nvSpPr>
            <p:spPr>
              <a:xfrm>
                <a:off x="3602643" y="5804103"/>
                <a:ext cx="502061"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1" dirty="0" smtClean="0">
                          <a:solidFill>
                            <a:schemeClr val="bg1"/>
                          </a:solidFill>
                          <a:latin typeface="Cambria Math"/>
                          <a:ea typeface="Cambria Math"/>
                        </a:rPr>
                        <m:t>𝒃</m:t>
                      </m:r>
                    </m:oMath>
                  </m:oMathPara>
                </a14:m>
                <a:endParaRPr lang="cs-CZ" sz="2800" b="1" dirty="0">
                  <a:solidFill>
                    <a:schemeClr val="bg1"/>
                  </a:solidFill>
                </a:endParaRPr>
              </a:p>
            </p:txBody>
          </p:sp>
        </mc:Choice>
        <mc:Fallback xmlns="">
          <p:sp>
            <p:nvSpPr>
              <p:cNvPr id="26" name="TextovéPole 25"/>
              <p:cNvSpPr txBox="1">
                <a:spLocks noRot="1" noChangeAspect="1" noMove="1" noResize="1" noEditPoints="1" noAdjustHandles="1" noChangeArrowheads="1" noChangeShapeType="1" noTextEdit="1"/>
              </p:cNvSpPr>
              <p:nvPr/>
            </p:nvSpPr>
            <p:spPr>
              <a:xfrm>
                <a:off x="3602643" y="5804103"/>
                <a:ext cx="502061" cy="523220"/>
              </a:xfrm>
              <a:prstGeom prst="rect">
                <a:avLst/>
              </a:prstGeom>
              <a:blipFill rotWithShape="1">
                <a:blip r:embed="rId1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7" name="TextovéPole 26"/>
              <p:cNvSpPr txBox="1"/>
              <p:nvPr/>
            </p:nvSpPr>
            <p:spPr>
              <a:xfrm>
                <a:off x="2864534" y="4723719"/>
                <a:ext cx="465192"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27" name="TextovéPole 26"/>
              <p:cNvSpPr txBox="1">
                <a:spLocks noRot="1" noChangeAspect="1" noMove="1" noResize="1" noEditPoints="1" noAdjustHandles="1" noChangeArrowheads="1" noChangeShapeType="1" noTextEdit="1"/>
              </p:cNvSpPr>
              <p:nvPr/>
            </p:nvSpPr>
            <p:spPr>
              <a:xfrm>
                <a:off x="2864534" y="4723719"/>
                <a:ext cx="465192" cy="523220"/>
              </a:xfrm>
              <a:prstGeom prst="rect">
                <a:avLst/>
              </a:prstGeom>
              <a:blipFill rotWithShape="1">
                <a:blip r:embed="rId1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9" name="Zástupný symbol pro obsah 2"/>
              <p:cNvSpPr>
                <a:spLocks noGrp="1"/>
              </p:cNvSpPr>
              <p:nvPr/>
            </p:nvSpPr>
            <p:spPr>
              <a:xfrm>
                <a:off x="6588224" y="5043707"/>
                <a:ext cx="1798325" cy="980134"/>
              </a:xfrm>
              <a:prstGeom prst="rect">
                <a:avLst/>
              </a:prstGeom>
            </p:spPr>
            <p:style>
              <a:lnRef idx="0">
                <a:schemeClr val="accent2"/>
              </a:lnRef>
              <a:fillRef idx="3">
                <a:schemeClr val="accent2"/>
              </a:fillRef>
              <a:effectRef idx="3">
                <a:schemeClr val="accent2"/>
              </a:effectRef>
              <a:fontRef idx="minor">
                <a:schemeClr val="lt1"/>
              </a:fontRef>
            </p:style>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14:m>
                  <m:oMathPara xmlns:m="http://schemas.openxmlformats.org/officeDocument/2006/math">
                    <m:oMathParaPr>
                      <m:jc m:val="centerGroup"/>
                    </m:oMathParaPr>
                    <m:oMath xmlns:m="http://schemas.openxmlformats.org/officeDocument/2006/math">
                      <m:func>
                        <m:funcPr>
                          <m:ctrlPr>
                            <a:rPr lang="cs-CZ" sz="2800" b="0" i="1" smtClean="0">
                              <a:solidFill>
                                <a:schemeClr val="bg1">
                                  <a:lumMod val="95000"/>
                                  <a:lumOff val="5000"/>
                                </a:schemeClr>
                              </a:solidFill>
                              <a:latin typeface="Cambria Math"/>
                            </a:rPr>
                          </m:ctrlPr>
                        </m:funcPr>
                        <m:fName>
                          <m:r>
                            <m:rPr>
                              <m:sty m:val="p"/>
                            </m:rPr>
                            <a:rPr lang="cs-CZ" sz="2800" b="0" i="0" smtClean="0">
                              <a:solidFill>
                                <a:schemeClr val="bg1">
                                  <a:lumMod val="95000"/>
                                  <a:lumOff val="5000"/>
                                </a:schemeClr>
                              </a:solidFill>
                              <a:latin typeface="Cambria Math"/>
                            </a:rPr>
                            <m:t>tg</m:t>
                          </m:r>
                        </m:fName>
                        <m:e>
                          <m:r>
                            <a:rPr lang="cs-CZ" sz="2800" b="0" i="1" smtClean="0">
                              <a:solidFill>
                                <a:schemeClr val="bg1">
                                  <a:lumMod val="95000"/>
                                  <a:lumOff val="5000"/>
                                </a:schemeClr>
                              </a:solidFill>
                              <a:latin typeface="Cambria Math"/>
                              <a:ea typeface="Cambria Math"/>
                            </a:rPr>
                            <m:t>𝛼</m:t>
                          </m:r>
                        </m:e>
                      </m:func>
                      <m:r>
                        <a:rPr lang="cs-CZ" sz="2800" b="0" i="1" smtClean="0">
                          <a:solidFill>
                            <a:schemeClr val="bg1">
                              <a:lumMod val="95000"/>
                              <a:lumOff val="5000"/>
                            </a:schemeClr>
                          </a:solidFill>
                          <a:latin typeface="Cambria Math"/>
                        </a:rPr>
                        <m:t>=</m:t>
                      </m:r>
                      <m:f>
                        <m:fPr>
                          <m:ctrlPr>
                            <a:rPr lang="cs-CZ" sz="2800" b="0" i="1" smtClean="0">
                              <a:solidFill>
                                <a:schemeClr val="bg1">
                                  <a:lumMod val="95000"/>
                                  <a:lumOff val="5000"/>
                                </a:schemeClr>
                              </a:solidFill>
                              <a:latin typeface="Cambria Math"/>
                            </a:rPr>
                          </m:ctrlPr>
                        </m:fPr>
                        <m:num>
                          <m:r>
                            <a:rPr lang="cs-CZ" sz="2800" b="0" i="1" smtClean="0">
                              <a:solidFill>
                                <a:schemeClr val="bg1">
                                  <a:lumMod val="95000"/>
                                  <a:lumOff val="5000"/>
                                </a:schemeClr>
                              </a:solidFill>
                              <a:latin typeface="Cambria Math"/>
                            </a:rPr>
                            <m:t>𝑎</m:t>
                          </m:r>
                        </m:num>
                        <m:den>
                          <m:r>
                            <a:rPr lang="cs-CZ" sz="2800" b="0" i="1" smtClean="0">
                              <a:solidFill>
                                <a:schemeClr val="bg1">
                                  <a:lumMod val="95000"/>
                                  <a:lumOff val="5000"/>
                                </a:schemeClr>
                              </a:solidFill>
                              <a:latin typeface="Cambria Math"/>
                            </a:rPr>
                            <m:t>𝑏</m:t>
                          </m:r>
                        </m:den>
                      </m:f>
                    </m:oMath>
                  </m:oMathPara>
                </a14:m>
                <a:endParaRPr lang="cs-CZ" sz="2800" dirty="0">
                  <a:solidFill>
                    <a:schemeClr val="bg1">
                      <a:lumMod val="95000"/>
                      <a:lumOff val="5000"/>
                    </a:schemeClr>
                  </a:solidFill>
                </a:endParaRPr>
              </a:p>
            </p:txBody>
          </p:sp>
        </mc:Choice>
        <mc:Fallback xmlns="">
          <p:sp>
            <p:nvSpPr>
              <p:cNvPr id="29" name="Zástupný symbol pro obsah 2"/>
              <p:cNvSpPr>
                <a:spLocks noGrp="1" noRot="1" noChangeAspect="1" noMove="1" noResize="1" noEditPoints="1" noAdjustHandles="1" noChangeArrowheads="1" noChangeShapeType="1" noTextEdit="1"/>
              </p:cNvSpPr>
              <p:nvPr/>
            </p:nvSpPr>
            <p:spPr>
              <a:xfrm>
                <a:off x="6588224" y="5043707"/>
                <a:ext cx="1798325" cy="980134"/>
              </a:xfrm>
              <a:prstGeom prst="rect">
                <a:avLst/>
              </a:prstGeom>
              <a:blipFill rotWithShape="1">
                <a:blip r:embed="rId14"/>
                <a:stretch>
                  <a:fillRect/>
                </a:stretch>
              </a:blipFill>
            </p:spPr>
            <p:txBody>
              <a:bodyPr/>
              <a:lstStyle/>
              <a:p>
                <a:r>
                  <a:rPr lang="cs-CZ">
                    <a:noFill/>
                  </a:rPr>
                  <a:t> </a:t>
                </a:r>
              </a:p>
            </p:txBody>
          </p:sp>
        </mc:Fallback>
      </mc:AlternateContent>
      <p:pic>
        <p:nvPicPr>
          <p:cNvPr id="1026" name="Picture 2" descr="C:\Users\spravce\AppData\Local\Microsoft\Windows\Temporary Internet Files\Content.IE5\BXRP5YH2\MC900440428[6].wmf"/>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427038" y="3263900"/>
            <a:ext cx="1736725"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39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1026"/>
                                        </p:tgtEl>
                                        <p:attrNameLst>
                                          <p:attrName>style.visibility</p:attrName>
                                        </p:attrNameLst>
                                      </p:cBhvr>
                                      <p:to>
                                        <p:strVal val="visible"/>
                                      </p:to>
                                    </p:set>
                                    <p:animEffect transition="in" filter="circle(in)">
                                      <p:cBhvr>
                                        <p:cTn id="45"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4" grpId="0"/>
      <p:bldP spid="6" grpId="0" animBg="1"/>
      <p:bldP spid="18" grpId="0"/>
      <p:bldP spid="19" grpId="0"/>
      <p:bldP spid="20" grpId="0"/>
      <p:bldP spid="16" grpId="0"/>
      <p:bldP spid="17" grpId="0"/>
      <p:bldP spid="15" grpId="0"/>
      <p:bldP spid="25" grpId="0"/>
      <p:bldP spid="26" grpId="0"/>
      <p:bldP spid="27" grpId="0"/>
      <p:bldP spid="2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0" y="0"/>
            <a:ext cx="9144001" cy="6741368"/>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4" name="Zaoblený obdélník 3"/>
          <p:cNvSpPr/>
          <p:nvPr/>
        </p:nvSpPr>
        <p:spPr>
          <a:xfrm>
            <a:off x="-1" y="1682868"/>
            <a:ext cx="9144001" cy="5175132"/>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6" name="Zaoblený obdélník 35"/>
          <p:cNvSpPr/>
          <p:nvPr/>
        </p:nvSpPr>
        <p:spPr>
          <a:xfrm>
            <a:off x="-13950" y="1682869"/>
            <a:ext cx="4904334" cy="4338420"/>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Zaoblený obdélník 2"/>
          <p:cNvSpPr/>
          <p:nvPr/>
        </p:nvSpPr>
        <p:spPr>
          <a:xfrm>
            <a:off x="0" y="-37886"/>
            <a:ext cx="9036496" cy="1381582"/>
          </a:xfrm>
          <a:prstGeom prst="roundRect">
            <a:avLst>
              <a:gd name="adj" fmla="val 2932"/>
            </a:avLst>
          </a:prstGeom>
          <a:gradFill>
            <a:gsLst>
              <a:gs pos="0">
                <a:srgbClr val="FFFF00"/>
              </a:gs>
              <a:gs pos="0">
                <a:srgbClr val="FFA800"/>
              </a:gs>
              <a:gs pos="0">
                <a:srgbClr val="825600"/>
              </a:gs>
              <a:gs pos="0">
                <a:srgbClr val="FFFF00"/>
              </a:gs>
              <a:gs pos="100000">
                <a:srgbClr val="825600"/>
              </a:gs>
              <a:gs pos="98000">
                <a:srgbClr val="FFC000"/>
              </a:gs>
              <a:gs pos="100000">
                <a:srgbClr val="825600"/>
              </a:gs>
              <a:gs pos="100000">
                <a:srgbClr val="FFC000"/>
              </a:gs>
            </a:gsLst>
            <a:lin ang="16200000" scaled="0"/>
          </a:gradFill>
          <a:ln w="295275">
            <a:noFill/>
          </a:ln>
          <a:scene3d>
            <a:camera prst="orthographicFront">
              <a:rot lat="0" lon="0" rev="0"/>
            </a:camera>
            <a:lightRig rig="balanced" dir="tr"/>
          </a:scene3d>
          <a:sp3d contourW="14605" prstMaterial="plastic">
            <a:bevelT w="1016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5" name="Zaoblený obdélník 4"/>
          <p:cNvSpPr/>
          <p:nvPr/>
        </p:nvSpPr>
        <p:spPr>
          <a:xfrm>
            <a:off x="4786026" y="1703960"/>
            <a:ext cx="4250470" cy="4322867"/>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6" name="Zástupný symbol pro obsah 2"/>
              <p:cNvSpPr>
                <a:spLocks noGrp="1"/>
              </p:cNvSpPr>
              <p:nvPr/>
            </p:nvSpPr>
            <p:spPr>
              <a:xfrm>
                <a:off x="163949" y="0"/>
                <a:ext cx="8578409" cy="1171211"/>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1) V pravoúhlém trojúhelníku ABC s pravým úhlem při vrcholu C má úhel </a:t>
                </a:r>
                <a14:m>
                  <m:oMath xmlns:m="http://schemas.openxmlformats.org/officeDocument/2006/math">
                    <m:r>
                      <a:rPr lang="cs-CZ" b="1" i="1" smtClean="0">
                        <a:solidFill>
                          <a:schemeClr val="bg1">
                            <a:lumMod val="95000"/>
                            <a:lumOff val="5000"/>
                          </a:schemeClr>
                        </a:solidFill>
                        <a:latin typeface="Cambria Math"/>
                        <a:ea typeface="Cambria Math"/>
                      </a:rPr>
                      <m:t>𝜷</m:t>
                    </m:r>
                  </m:oMath>
                </a14:m>
                <a:r>
                  <a:rPr lang="cs-CZ" dirty="0" smtClean="0">
                    <a:solidFill>
                      <a:schemeClr val="bg1">
                        <a:lumMod val="95000"/>
                        <a:lumOff val="5000"/>
                      </a:schemeClr>
                    </a:solidFill>
                  </a:rPr>
                  <a:t> velikost </a:t>
                </a:r>
                <a14:m>
                  <m:oMath xmlns:m="http://schemas.openxmlformats.org/officeDocument/2006/math">
                    <m:r>
                      <a:rPr lang="cs-CZ" b="0" i="1" smtClean="0">
                        <a:solidFill>
                          <a:schemeClr val="bg1">
                            <a:lumMod val="95000"/>
                            <a:lumOff val="5000"/>
                          </a:schemeClr>
                        </a:solidFill>
                        <a:latin typeface="Cambria Math"/>
                      </a:rPr>
                      <m:t>55</m:t>
                    </m:r>
                    <m:r>
                      <a:rPr lang="cs-CZ" b="0" i="1" smtClean="0">
                        <a:solidFill>
                          <a:schemeClr val="bg1">
                            <a:lumMod val="95000"/>
                            <a:lumOff val="5000"/>
                          </a:schemeClr>
                        </a:solidFill>
                        <a:latin typeface="Cambria Math"/>
                        <a:ea typeface="Cambria Math"/>
                      </a:rPr>
                      <m:t>°</m:t>
                    </m:r>
                  </m:oMath>
                </a14:m>
                <a:r>
                  <a:rPr lang="cs-CZ" dirty="0" smtClean="0">
                    <a:solidFill>
                      <a:schemeClr val="bg1">
                        <a:lumMod val="95000"/>
                        <a:lumOff val="5000"/>
                      </a:schemeClr>
                    </a:solidFill>
                  </a:rPr>
                  <a:t> a k němu protilehlá odvěsna </a:t>
                </a:r>
                <a14:m>
                  <m:oMath xmlns:m="http://schemas.openxmlformats.org/officeDocument/2006/math">
                    <m:r>
                      <a:rPr lang="cs-CZ" b="1" i="1" smtClean="0">
                        <a:solidFill>
                          <a:schemeClr val="bg1">
                            <a:lumMod val="95000"/>
                            <a:lumOff val="5000"/>
                          </a:schemeClr>
                        </a:solidFill>
                        <a:latin typeface="Cambria Math"/>
                      </a:rPr>
                      <m:t>𝒃</m:t>
                    </m:r>
                  </m:oMath>
                </a14:m>
                <a:r>
                  <a:rPr lang="cs-CZ" dirty="0" smtClean="0">
                    <a:solidFill>
                      <a:schemeClr val="bg1">
                        <a:lumMod val="95000"/>
                        <a:lumOff val="5000"/>
                      </a:schemeClr>
                    </a:solidFill>
                  </a:rPr>
                  <a:t> má délku </a:t>
                </a:r>
                <a14:m>
                  <m:oMath xmlns:m="http://schemas.openxmlformats.org/officeDocument/2006/math">
                    <m:r>
                      <a:rPr lang="cs-CZ" b="1" i="1" dirty="0" smtClean="0">
                        <a:solidFill>
                          <a:schemeClr val="bg1">
                            <a:lumMod val="95000"/>
                            <a:lumOff val="5000"/>
                          </a:schemeClr>
                        </a:solidFill>
                        <a:latin typeface="Cambria Math"/>
                      </a:rPr>
                      <m:t>𝟐𝟏</m:t>
                    </m:r>
                    <m:r>
                      <a:rPr lang="cs-CZ" b="1" i="1" dirty="0" smtClean="0">
                        <a:solidFill>
                          <a:schemeClr val="bg1">
                            <a:lumMod val="95000"/>
                            <a:lumOff val="5000"/>
                          </a:schemeClr>
                        </a:solidFill>
                        <a:latin typeface="Cambria Math"/>
                      </a:rPr>
                      <m:t> </m:t>
                    </m:r>
                    <m:r>
                      <a:rPr lang="cs-CZ" b="1" i="1" dirty="0" smtClean="0">
                        <a:solidFill>
                          <a:schemeClr val="bg1">
                            <a:lumMod val="95000"/>
                            <a:lumOff val="5000"/>
                          </a:schemeClr>
                        </a:solidFill>
                        <a:latin typeface="Cambria Math"/>
                      </a:rPr>
                      <m:t>𝒎</m:t>
                    </m:r>
                  </m:oMath>
                </a14:m>
                <a:r>
                  <a:rPr lang="cs-CZ" dirty="0" smtClean="0">
                    <a:solidFill>
                      <a:schemeClr val="bg1">
                        <a:lumMod val="95000"/>
                        <a:lumOff val="5000"/>
                      </a:schemeClr>
                    </a:solidFill>
                  </a:rPr>
                  <a:t>. Vypočítejte délku přilehlé odvěsny </a:t>
                </a:r>
                <a14:m>
                  <m:oMath xmlns:m="http://schemas.openxmlformats.org/officeDocument/2006/math">
                    <m:r>
                      <a:rPr lang="cs-CZ" b="1" i="1" dirty="0" smtClean="0">
                        <a:solidFill>
                          <a:schemeClr val="bg1">
                            <a:lumMod val="95000"/>
                            <a:lumOff val="5000"/>
                          </a:schemeClr>
                        </a:solidFill>
                        <a:latin typeface="Cambria Math"/>
                      </a:rPr>
                      <m:t>𝒂</m:t>
                    </m:r>
                  </m:oMath>
                </a14:m>
                <a:r>
                  <a:rPr lang="cs-CZ" dirty="0" smtClean="0">
                    <a:solidFill>
                      <a:schemeClr val="bg1">
                        <a:lumMod val="95000"/>
                        <a:lumOff val="5000"/>
                      </a:schemeClr>
                    </a:solidFill>
                  </a:rPr>
                  <a:t>.</a:t>
                </a:r>
                <a:endParaRPr lang="cs-CZ" dirty="0">
                  <a:solidFill>
                    <a:schemeClr val="bg1">
                      <a:lumMod val="95000"/>
                      <a:lumOff val="5000"/>
                    </a:schemeClr>
                  </a:solidFill>
                </a:endParaRPr>
              </a:p>
            </p:txBody>
          </p:sp>
        </mc:Choice>
        <mc:Fallback xmlns="">
          <p:sp>
            <p:nvSpPr>
              <p:cNvPr id="6" name="Zástupný symbol pro obsah 2"/>
              <p:cNvSpPr>
                <a:spLocks noGrp="1" noRot="1" noChangeAspect="1" noMove="1" noResize="1" noEditPoints="1" noAdjustHandles="1" noChangeArrowheads="1" noChangeShapeType="1" noTextEdit="1"/>
              </p:cNvSpPr>
              <p:nvPr/>
            </p:nvSpPr>
            <p:spPr>
              <a:xfrm>
                <a:off x="163949" y="0"/>
                <a:ext cx="8578409" cy="1171211"/>
              </a:xfrm>
              <a:prstGeom prst="rect">
                <a:avLst/>
              </a:prstGeom>
              <a:blipFill rotWithShape="1">
                <a:blip r:embed="rId2"/>
                <a:stretch>
                  <a:fillRect l="-1137" t="-3646" r="-1066" b="-14063"/>
                </a:stretch>
              </a:blipFill>
            </p:spPr>
            <p:txBody>
              <a:bodyPr/>
              <a:lstStyle/>
              <a:p>
                <a:r>
                  <a:rPr lang="cs-CZ">
                    <a:noFill/>
                  </a:rPr>
                  <a:t> </a:t>
                </a:r>
              </a:p>
            </p:txBody>
          </p:sp>
        </mc:Fallback>
      </mc:AlternateContent>
      <p:grpSp>
        <p:nvGrpSpPr>
          <p:cNvPr id="25" name="Skupina 24"/>
          <p:cNvGrpSpPr/>
          <p:nvPr/>
        </p:nvGrpSpPr>
        <p:grpSpPr>
          <a:xfrm>
            <a:off x="3446978" y="1980524"/>
            <a:ext cx="5517510" cy="3689669"/>
            <a:chOff x="1183401" y="3601308"/>
            <a:chExt cx="5517510" cy="3689669"/>
          </a:xfrm>
        </p:grpSpPr>
        <p:grpSp>
          <p:nvGrpSpPr>
            <p:cNvPr id="23" name="Skupina 22"/>
            <p:cNvGrpSpPr/>
            <p:nvPr/>
          </p:nvGrpSpPr>
          <p:grpSpPr>
            <a:xfrm>
              <a:off x="1183401" y="3601308"/>
              <a:ext cx="5517510" cy="3689669"/>
              <a:chOff x="1183401" y="3601308"/>
              <a:chExt cx="5517510" cy="3689669"/>
            </a:xfrm>
          </p:grpSpPr>
          <p:sp>
            <p:nvSpPr>
              <p:cNvPr id="13" name="Pravoúhlý trojúhelník 12"/>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louk 13"/>
              <p:cNvSpPr/>
              <p:nvPr/>
            </p:nvSpPr>
            <p:spPr>
              <a:xfrm>
                <a:off x="1183401" y="4743346"/>
                <a:ext cx="2886812" cy="2547631"/>
              </a:xfrm>
              <a:prstGeom prst="arc">
                <a:avLst>
                  <a:gd name="adj1" fmla="val 20210689"/>
                  <a:gd name="adj2" fmla="val 21557079"/>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15" name="Oblouk 14"/>
              <p:cNvSpPr/>
              <p:nvPr/>
            </p:nvSpPr>
            <p:spPr>
              <a:xfrm rot="16200000">
                <a:off x="5398756" y="5582221"/>
                <a:ext cx="874234" cy="822966"/>
              </a:xfrm>
              <a:prstGeom prst="arc">
                <a:avLst>
                  <a:gd name="adj1" fmla="val 16172709"/>
                  <a:gd name="adj2" fmla="val 128969"/>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16" name="Oblouk 15"/>
              <p:cNvSpPr/>
              <p:nvPr/>
            </p:nvSpPr>
            <p:spPr>
              <a:xfrm rot="5400000">
                <a:off x="5019014" y="3555013"/>
                <a:ext cx="1635601" cy="1728192"/>
              </a:xfrm>
              <a:prstGeom prst="arc">
                <a:avLst>
                  <a:gd name="adj1" fmla="val 19138"/>
                  <a:gd name="adj2" fmla="val 3588832"/>
                </a:avLst>
              </a:prstGeom>
              <a:solidFill>
                <a:srgbClr val="FFFF00"/>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24" name="Skupina 23"/>
            <p:cNvGrpSpPr/>
            <p:nvPr/>
          </p:nvGrpSpPr>
          <p:grpSpPr>
            <a:xfrm>
              <a:off x="2626807" y="4219975"/>
              <a:ext cx="3731966" cy="2296949"/>
              <a:chOff x="2626807" y="4219975"/>
              <a:chExt cx="3731966" cy="2296949"/>
            </a:xfrm>
          </p:grpSpPr>
          <mc:AlternateContent xmlns:mc="http://schemas.openxmlformats.org/markup-compatibility/2006" xmlns:a14="http://schemas.microsoft.com/office/drawing/2010/main">
            <mc:Choice Requires="a14">
              <p:sp>
                <p:nvSpPr>
                  <p:cNvPr id="9" name="TextovéPole 8"/>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9" name="TextovéPole 8"/>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TextovéPole 9"/>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0" name="TextovéPole 9"/>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TextovéPole 10"/>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 name="TextovéPole 16"/>
                  <p:cNvSpPr txBox="1"/>
                  <p:nvPr/>
                </p:nvSpPr>
                <p:spPr>
                  <a:xfrm>
                    <a:off x="5356193" y="5493941"/>
                    <a:ext cx="648072" cy="52322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17" name="TextovéPole 16"/>
                  <p:cNvSpPr txBox="1">
                    <a:spLocks noRot="1" noChangeAspect="1" noMove="1" noResize="1" noEditPoints="1" noAdjustHandles="1" noChangeArrowheads="1" noChangeShapeType="1" noTextEdit="1"/>
                  </p:cNvSpPr>
                  <p:nvPr/>
                </p:nvSpPr>
                <p:spPr>
                  <a:xfrm>
                    <a:off x="5356193" y="5493941"/>
                    <a:ext cx="648072" cy="523220"/>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8" name="TextovéPole 17"/>
                  <p:cNvSpPr txBox="1"/>
                  <p:nvPr/>
                </p:nvSpPr>
                <p:spPr>
                  <a:xfrm>
                    <a:off x="3458266" y="5511586"/>
                    <a:ext cx="490840"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sz="2800" b="0" i="0" smtClean="0">
                              <a:solidFill>
                                <a:schemeClr val="bg1"/>
                              </a:solidFill>
                              <a:latin typeface="Cambria Math"/>
                              <a:ea typeface="Cambria Math"/>
                            </a:rPr>
                            <m:t>α</m:t>
                          </m:r>
                        </m:oMath>
                      </m:oMathPara>
                    </a14:m>
                    <a:endParaRPr lang="cs-CZ" sz="2800" dirty="0">
                      <a:solidFill>
                        <a:schemeClr val="bg1"/>
                      </a:solidFill>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3458266" y="5511586"/>
                    <a:ext cx="490840" cy="523220"/>
                  </a:xfrm>
                  <a:prstGeom prst="rect">
                    <a:avLst/>
                  </a:prstGeom>
                  <a:blipFill rotWithShape="1">
                    <a:blip r:embed="rId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9" name="TextovéPole 18"/>
                  <p:cNvSpPr txBox="1"/>
                  <p:nvPr/>
                </p:nvSpPr>
                <p:spPr>
                  <a:xfrm>
                    <a:off x="5147398" y="4646837"/>
                    <a:ext cx="812373"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400" b="1" i="1" smtClean="0">
                              <a:solidFill>
                                <a:srgbClr val="FF0000"/>
                              </a:solidFill>
                              <a:latin typeface="Cambria Math"/>
                              <a:ea typeface="Cambria Math"/>
                            </a:rPr>
                            <m:t>𝟓𝟓</m:t>
                          </m:r>
                          <m:r>
                            <a:rPr lang="cs-CZ" sz="2400" b="1" i="1" smtClean="0">
                              <a:solidFill>
                                <a:srgbClr val="FF0000"/>
                              </a:solidFill>
                              <a:latin typeface="Cambria Math"/>
                              <a:ea typeface="Cambria Math"/>
                            </a:rPr>
                            <m:t>°</m:t>
                          </m:r>
                        </m:oMath>
                      </m:oMathPara>
                    </a14:m>
                    <a:endParaRPr lang="cs-CZ" sz="2400" b="1" dirty="0">
                      <a:solidFill>
                        <a:srgbClr val="FF0000"/>
                      </a:solidFill>
                    </a:endParaRPr>
                  </a:p>
                </p:txBody>
              </p:sp>
            </mc:Choice>
            <mc:Fallback xmlns="">
              <p:sp>
                <p:nvSpPr>
                  <p:cNvPr id="19" name="TextovéPole 18"/>
                  <p:cNvSpPr txBox="1">
                    <a:spLocks noRot="1" noChangeAspect="1" noMove="1" noResize="1" noEditPoints="1" noAdjustHandles="1" noChangeArrowheads="1" noChangeShapeType="1" noTextEdit="1"/>
                  </p:cNvSpPr>
                  <p:nvPr/>
                </p:nvSpPr>
                <p:spPr>
                  <a:xfrm>
                    <a:off x="5147398" y="4646837"/>
                    <a:ext cx="812373" cy="461665"/>
                  </a:xfrm>
                  <a:prstGeom prst="rect">
                    <a:avLst/>
                  </a:prstGeom>
                  <a:blipFill rotWithShape="1">
                    <a:blip r:embed="rId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0" name="TextovéPole 19"/>
                  <p:cNvSpPr txBox="1"/>
                  <p:nvPr/>
                </p:nvSpPr>
                <p:spPr>
                  <a:xfrm>
                    <a:off x="5824221" y="5111606"/>
                    <a:ext cx="460382"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dirty="0" smtClean="0">
                              <a:solidFill>
                                <a:srgbClr val="FF0000"/>
                              </a:solidFill>
                              <a:latin typeface="Cambria Math"/>
                              <a:ea typeface="Cambria Math"/>
                            </a:rPr>
                            <m:t>𝒂</m:t>
                          </m:r>
                        </m:oMath>
                      </m:oMathPara>
                    </a14:m>
                    <a:endParaRPr lang="cs-CZ" sz="2400" b="1" dirty="0">
                      <a:solidFill>
                        <a:srgbClr val="FF0000"/>
                      </a:solidFill>
                    </a:endParaRPr>
                  </a:p>
                </p:txBody>
              </p:sp>
            </mc:Choice>
            <mc:Fallback xmlns="">
              <p:sp>
                <p:nvSpPr>
                  <p:cNvPr id="20" name="TextovéPole 19"/>
                  <p:cNvSpPr txBox="1">
                    <a:spLocks noRot="1" noChangeAspect="1" noMove="1" noResize="1" noEditPoints="1" noAdjustHandles="1" noChangeArrowheads="1" noChangeShapeType="1" noTextEdit="1"/>
                  </p:cNvSpPr>
                  <p:nvPr/>
                </p:nvSpPr>
                <p:spPr>
                  <a:xfrm>
                    <a:off x="5824221" y="5111606"/>
                    <a:ext cx="460382" cy="461665"/>
                  </a:xfrm>
                  <a:prstGeom prst="rect">
                    <a:avLst/>
                  </a:prstGeom>
                  <a:blipFill rotWithShape="1">
                    <a:blip r:embed="rId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1" name="TextovéPole 20"/>
                  <p:cNvSpPr txBox="1"/>
                  <p:nvPr/>
                </p:nvSpPr>
                <p:spPr>
                  <a:xfrm>
                    <a:off x="4036454" y="5947083"/>
                    <a:ext cx="990977"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dirty="0" smtClean="0">
                              <a:solidFill>
                                <a:srgbClr val="FF0000"/>
                              </a:solidFill>
                              <a:latin typeface="Cambria Math"/>
                              <a:ea typeface="Cambria Math"/>
                            </a:rPr>
                            <m:t>𝟐𝟏</m:t>
                          </m:r>
                          <m:r>
                            <a:rPr lang="cs-CZ" sz="2400" b="1" i="1" dirty="0" smtClean="0">
                              <a:solidFill>
                                <a:srgbClr val="FF0000"/>
                              </a:solidFill>
                              <a:latin typeface="Cambria Math"/>
                              <a:ea typeface="Cambria Math"/>
                            </a:rPr>
                            <m:t> </m:t>
                          </m:r>
                          <m:r>
                            <a:rPr lang="cs-CZ" sz="2400" b="1" i="1" dirty="0" smtClean="0">
                              <a:solidFill>
                                <a:srgbClr val="FF0000"/>
                              </a:solidFill>
                              <a:latin typeface="Cambria Math"/>
                              <a:ea typeface="Cambria Math"/>
                            </a:rPr>
                            <m:t>𝒎</m:t>
                          </m:r>
                        </m:oMath>
                      </m:oMathPara>
                    </a14:m>
                    <a:endParaRPr lang="cs-CZ" sz="2400" b="1" dirty="0">
                      <a:solidFill>
                        <a:srgbClr val="FF0000"/>
                      </a:solidFill>
                    </a:endParaRPr>
                  </a:p>
                </p:txBody>
              </p:sp>
            </mc:Choice>
            <mc:Fallback xmlns="">
              <p:sp>
                <p:nvSpPr>
                  <p:cNvPr id="21" name="TextovéPole 20"/>
                  <p:cNvSpPr txBox="1">
                    <a:spLocks noRot="1" noChangeAspect="1" noMove="1" noResize="1" noEditPoints="1" noAdjustHandles="1" noChangeArrowheads="1" noChangeShapeType="1" noTextEdit="1"/>
                  </p:cNvSpPr>
                  <p:nvPr/>
                </p:nvSpPr>
                <p:spPr>
                  <a:xfrm>
                    <a:off x="4036454" y="5947083"/>
                    <a:ext cx="990977" cy="461665"/>
                  </a:xfrm>
                  <a:prstGeom prst="rect">
                    <a:avLst/>
                  </a:prstGeom>
                  <a:blipFill rotWithShape="1">
                    <a:blip r:embed="rId1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2" name="TextovéPole 21"/>
                  <p:cNvSpPr txBox="1"/>
                  <p:nvPr/>
                </p:nvSpPr>
                <p:spPr>
                  <a:xfrm>
                    <a:off x="4227116" y="4646837"/>
                    <a:ext cx="465192"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22" name="TextovéPole 21"/>
                  <p:cNvSpPr txBox="1">
                    <a:spLocks noRot="1" noChangeAspect="1" noMove="1" noResize="1" noEditPoints="1" noAdjustHandles="1" noChangeArrowheads="1" noChangeShapeType="1" noTextEdit="1"/>
                  </p:cNvSpPr>
                  <p:nvPr/>
                </p:nvSpPr>
                <p:spPr>
                  <a:xfrm>
                    <a:off x="4227116" y="4646837"/>
                    <a:ext cx="465192" cy="523220"/>
                  </a:xfrm>
                  <a:prstGeom prst="rect">
                    <a:avLst/>
                  </a:prstGeom>
                  <a:blipFill rotWithShape="1">
                    <a:blip r:embed="rId11"/>
                    <a:stretch>
                      <a:fillRect/>
                    </a:stretch>
                  </a:blipFill>
                </p:spPr>
                <p:txBody>
                  <a:bodyPr/>
                  <a:lstStyle/>
                  <a:p>
                    <a:r>
                      <a:rPr lang="cs-CZ">
                        <a:noFill/>
                      </a:rPr>
                      <a:t> </a:t>
                    </a:r>
                  </a:p>
                </p:txBody>
              </p:sp>
            </mc:Fallback>
          </mc:AlternateContent>
        </p:grpSp>
      </p:grpSp>
      <p:sp>
        <p:nvSpPr>
          <p:cNvPr id="26" name="Zástupný symbol pro obsah 2"/>
          <p:cNvSpPr>
            <a:spLocks noGrp="1"/>
          </p:cNvSpPr>
          <p:nvPr/>
        </p:nvSpPr>
        <p:spPr>
          <a:xfrm>
            <a:off x="-13950" y="1230027"/>
            <a:ext cx="1368152" cy="452841"/>
          </a:xfrm>
          <a:prstGeom prst="rect">
            <a:avLst/>
          </a:prstGeom>
        </p:spPr>
        <p:style>
          <a:lnRef idx="0">
            <a:schemeClr val="accent5"/>
          </a:lnRef>
          <a:fillRef idx="3">
            <a:schemeClr val="accent5"/>
          </a:fillRef>
          <a:effectRef idx="3">
            <a:schemeClr val="accent5"/>
          </a:effectRef>
          <a:fontRef idx="minor">
            <a:schemeClr val="lt1"/>
          </a:fontRef>
        </p:style>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Řešení:</a:t>
            </a:r>
          </a:p>
        </p:txBody>
      </p:sp>
      <mc:AlternateContent xmlns:mc="http://schemas.openxmlformats.org/markup-compatibility/2006" xmlns:a14="http://schemas.microsoft.com/office/drawing/2010/main">
        <mc:Choice Requires="a14">
          <p:sp>
            <p:nvSpPr>
              <p:cNvPr id="30" name="TextovéPole 29"/>
              <p:cNvSpPr txBox="1"/>
              <p:nvPr/>
            </p:nvSpPr>
            <p:spPr>
              <a:xfrm>
                <a:off x="1091951" y="1762013"/>
                <a:ext cx="1346266" cy="7937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i="1">
                              <a:solidFill>
                                <a:schemeClr val="bg1">
                                  <a:lumMod val="95000"/>
                                  <a:lumOff val="5000"/>
                                </a:schemeClr>
                              </a:solidFill>
                              <a:latin typeface="Cambria Math"/>
                              <a:ea typeface="Cambria Math"/>
                            </a:rPr>
                            <m:t>𝛽</m:t>
                          </m:r>
                        </m:e>
                      </m:func>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𝑏</m:t>
                          </m:r>
                        </m:num>
                        <m:den>
                          <m:r>
                            <a:rPr lang="cs-CZ" sz="2400" b="0" i="1" smtClean="0">
                              <a:solidFill>
                                <a:schemeClr val="bg1">
                                  <a:lumMod val="95000"/>
                                  <a:lumOff val="5000"/>
                                </a:schemeClr>
                              </a:solidFill>
                              <a:latin typeface="Cambria Math"/>
                            </a:rPr>
                            <m:t>𝑎</m:t>
                          </m:r>
                        </m:den>
                      </m:f>
                    </m:oMath>
                  </m:oMathPara>
                </a14:m>
                <a:endParaRPr lang="cs-CZ" sz="2400" dirty="0">
                  <a:solidFill>
                    <a:schemeClr val="bg1">
                      <a:lumMod val="95000"/>
                      <a:lumOff val="5000"/>
                    </a:schemeClr>
                  </a:solidFill>
                </a:endParaRPr>
              </a:p>
            </p:txBody>
          </p:sp>
        </mc:Choice>
        <mc:Fallback xmlns="">
          <p:sp>
            <p:nvSpPr>
              <p:cNvPr id="30" name="TextovéPole 29"/>
              <p:cNvSpPr txBox="1">
                <a:spLocks noRot="1" noChangeAspect="1" noMove="1" noResize="1" noEditPoints="1" noAdjustHandles="1" noChangeArrowheads="1" noChangeShapeType="1" noTextEdit="1"/>
              </p:cNvSpPr>
              <p:nvPr/>
            </p:nvSpPr>
            <p:spPr>
              <a:xfrm>
                <a:off x="1091951" y="1762013"/>
                <a:ext cx="1346266" cy="793743"/>
              </a:xfrm>
              <a:prstGeom prst="rect">
                <a:avLst/>
              </a:prstGeom>
              <a:blipFill rotWithShape="1">
                <a:blip r:embed="rId1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1" name="TextovéPole 30"/>
              <p:cNvSpPr txBox="1"/>
              <p:nvPr/>
            </p:nvSpPr>
            <p:spPr>
              <a:xfrm>
                <a:off x="934018" y="2555756"/>
                <a:ext cx="1772665" cy="786369"/>
              </a:xfrm>
              <a:prstGeom prst="rect">
                <a:avLst/>
              </a:prstGeom>
              <a:noFill/>
            </p:spPr>
            <p:txBody>
              <a:bodyPr wrap="none" rtlCol="0">
                <a:spAutoFit/>
              </a:bodyPr>
              <a:lstStyle/>
              <a:p>
                <a:pPr algn="just"/>
                <a14:m>
                  <m:oMathPara xmlns:m="http://schemas.openxmlformats.org/officeDocument/2006/math">
                    <m:oMathParaPr>
                      <m:jc m:val="left"/>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i="1">
                              <a:solidFill>
                                <a:schemeClr val="bg1">
                                  <a:lumMod val="95000"/>
                                  <a:lumOff val="5000"/>
                                </a:schemeClr>
                              </a:solidFill>
                              <a:latin typeface="Cambria Math"/>
                              <a:ea typeface="Cambria Math"/>
                            </a:rPr>
                            <m:t>5</m:t>
                          </m:r>
                          <m:r>
                            <a:rPr lang="cs-CZ" sz="2400" b="0" i="1" smtClean="0">
                              <a:solidFill>
                                <a:schemeClr val="bg1">
                                  <a:lumMod val="95000"/>
                                  <a:lumOff val="5000"/>
                                </a:schemeClr>
                              </a:solidFill>
                              <a:latin typeface="Cambria Math"/>
                              <a:ea typeface="Cambria Math"/>
                            </a:rPr>
                            <m:t>5</m:t>
                          </m:r>
                          <m:r>
                            <a:rPr lang="cs-CZ" sz="2400" i="1">
                              <a:solidFill>
                                <a:schemeClr val="bg1">
                                  <a:lumMod val="95000"/>
                                  <a:lumOff val="5000"/>
                                </a:schemeClr>
                              </a:solidFill>
                              <a:latin typeface="Cambria Math"/>
                              <a:ea typeface="Cambria Math"/>
                            </a:rPr>
                            <m:t>°</m:t>
                          </m:r>
                        </m:e>
                      </m:func>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21</m:t>
                          </m:r>
                        </m:num>
                        <m:den>
                          <m:r>
                            <a:rPr lang="cs-CZ" sz="2400" b="0" i="1" smtClean="0">
                              <a:solidFill>
                                <a:schemeClr val="bg1">
                                  <a:lumMod val="95000"/>
                                  <a:lumOff val="5000"/>
                                </a:schemeClr>
                              </a:solidFill>
                              <a:latin typeface="Cambria Math"/>
                            </a:rPr>
                            <m:t>𝑎</m:t>
                          </m:r>
                        </m:den>
                      </m:f>
                    </m:oMath>
                  </m:oMathPara>
                </a14:m>
                <a:endParaRPr lang="cs-CZ" sz="2400" dirty="0">
                  <a:solidFill>
                    <a:schemeClr val="bg1">
                      <a:lumMod val="95000"/>
                      <a:lumOff val="5000"/>
                    </a:schemeClr>
                  </a:solidFill>
                </a:endParaRPr>
              </a:p>
            </p:txBody>
          </p:sp>
        </mc:Choice>
        <mc:Fallback xmlns="">
          <p:sp>
            <p:nvSpPr>
              <p:cNvPr id="31" name="TextovéPole 30"/>
              <p:cNvSpPr txBox="1">
                <a:spLocks noRot="1" noChangeAspect="1" noMove="1" noResize="1" noEditPoints="1" noAdjustHandles="1" noChangeArrowheads="1" noChangeShapeType="1" noTextEdit="1"/>
              </p:cNvSpPr>
              <p:nvPr/>
            </p:nvSpPr>
            <p:spPr>
              <a:xfrm>
                <a:off x="934018" y="2555756"/>
                <a:ext cx="1772665" cy="786369"/>
              </a:xfrm>
              <a:prstGeom prst="rect">
                <a:avLst/>
              </a:prstGeom>
              <a:blipFill rotWithShape="1">
                <a:blip r:embed="rId1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2" name="TextovéPole 31"/>
              <p:cNvSpPr txBox="1"/>
              <p:nvPr/>
            </p:nvSpPr>
            <p:spPr>
              <a:xfrm>
                <a:off x="445102" y="3322410"/>
                <a:ext cx="2261581" cy="786241"/>
              </a:xfrm>
              <a:prstGeom prst="rect">
                <a:avLst/>
              </a:prstGeom>
              <a:noFill/>
            </p:spPr>
            <p:txBody>
              <a:bodyPr wrap="none" rtlCol="0">
                <a:spAutoFit/>
              </a:bodyPr>
              <a:lstStyle/>
              <a:p>
                <a:pPr algn="just"/>
                <a14:m>
                  <m:oMathPara xmlns:m="http://schemas.openxmlformats.org/officeDocument/2006/math">
                    <m:oMathParaPr>
                      <m:jc m:val="left"/>
                    </m:oMathParaPr>
                    <m:oMath xmlns:m="http://schemas.openxmlformats.org/officeDocument/2006/math">
                      <m:r>
                        <a:rPr lang="cs-CZ" sz="2400" i="1" smtClean="0">
                          <a:solidFill>
                            <a:schemeClr val="bg1">
                              <a:lumMod val="95000"/>
                              <a:lumOff val="5000"/>
                            </a:schemeClr>
                          </a:solidFill>
                          <a:latin typeface="Cambria Math"/>
                        </a:rPr>
                        <m:t>1</m:t>
                      </m:r>
                      <m:r>
                        <a:rPr lang="cs-CZ" sz="2400" b="0" i="1" smtClean="0">
                          <a:solidFill>
                            <a:schemeClr val="bg1">
                              <a:lumMod val="95000"/>
                              <a:lumOff val="5000"/>
                            </a:schemeClr>
                          </a:solidFill>
                          <a:latin typeface="Cambria Math"/>
                        </a:rPr>
                        <m:t>,428148</m:t>
                      </m:r>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21</m:t>
                          </m:r>
                        </m:num>
                        <m:den>
                          <m:r>
                            <a:rPr lang="cs-CZ" sz="2400" b="0" i="1" smtClean="0">
                              <a:solidFill>
                                <a:schemeClr val="bg1">
                                  <a:lumMod val="95000"/>
                                  <a:lumOff val="5000"/>
                                </a:schemeClr>
                              </a:solidFill>
                              <a:latin typeface="Cambria Math"/>
                            </a:rPr>
                            <m:t>𝑎</m:t>
                          </m:r>
                        </m:den>
                      </m:f>
                    </m:oMath>
                  </m:oMathPara>
                </a14:m>
                <a:endParaRPr lang="cs-CZ" sz="2400" dirty="0">
                  <a:solidFill>
                    <a:schemeClr val="bg1">
                      <a:lumMod val="95000"/>
                      <a:lumOff val="5000"/>
                    </a:schemeClr>
                  </a:solidFill>
                </a:endParaRPr>
              </a:p>
            </p:txBody>
          </p:sp>
        </mc:Choice>
        <mc:Fallback xmlns="">
          <p:sp>
            <p:nvSpPr>
              <p:cNvPr id="32" name="TextovéPole 31"/>
              <p:cNvSpPr txBox="1">
                <a:spLocks noRot="1" noChangeAspect="1" noMove="1" noResize="1" noEditPoints="1" noAdjustHandles="1" noChangeArrowheads="1" noChangeShapeType="1" noTextEdit="1"/>
              </p:cNvSpPr>
              <p:nvPr/>
            </p:nvSpPr>
            <p:spPr>
              <a:xfrm>
                <a:off x="445102" y="3322410"/>
                <a:ext cx="2261581" cy="786241"/>
              </a:xfrm>
              <a:prstGeom prst="rect">
                <a:avLst/>
              </a:prstGeom>
              <a:blipFill rotWithShape="1">
                <a:blip r:embed="rId1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3" name="TextovéPole 32"/>
              <p:cNvSpPr txBox="1"/>
              <p:nvPr/>
            </p:nvSpPr>
            <p:spPr>
              <a:xfrm>
                <a:off x="1467947" y="4488937"/>
                <a:ext cx="3167370"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21 :1,428148</m:t>
                      </m:r>
                    </m:oMath>
                  </m:oMathPara>
                </a14:m>
                <a:endParaRPr lang="cs-CZ" sz="2400" dirty="0">
                  <a:solidFill>
                    <a:schemeClr val="bg1">
                      <a:lumMod val="95000"/>
                      <a:lumOff val="5000"/>
                    </a:schemeClr>
                  </a:solidFill>
                </a:endParaRPr>
              </a:p>
            </p:txBody>
          </p:sp>
        </mc:Choice>
        <mc:Fallback xmlns="">
          <p:sp>
            <p:nvSpPr>
              <p:cNvPr id="33" name="TextovéPole 32"/>
              <p:cNvSpPr txBox="1">
                <a:spLocks noRot="1" noChangeAspect="1" noMove="1" noResize="1" noEditPoints="1" noAdjustHandles="1" noChangeArrowheads="1" noChangeShapeType="1" noTextEdit="1"/>
              </p:cNvSpPr>
              <p:nvPr/>
            </p:nvSpPr>
            <p:spPr>
              <a:xfrm>
                <a:off x="1467947" y="4488937"/>
                <a:ext cx="3167370" cy="461665"/>
              </a:xfrm>
              <a:prstGeom prst="rect">
                <a:avLst/>
              </a:prstGeom>
              <a:blipFill rotWithShape="1">
                <a:blip r:embed="rId1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4" name="TextovéPole 33"/>
              <p:cNvSpPr txBox="1"/>
              <p:nvPr/>
            </p:nvSpPr>
            <p:spPr>
              <a:xfrm>
                <a:off x="1467947" y="4971830"/>
                <a:ext cx="2531216"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14,7043583</m:t>
                      </m:r>
                    </m:oMath>
                  </m:oMathPara>
                </a14:m>
                <a:endParaRPr lang="cs-CZ" sz="2400" dirty="0">
                  <a:solidFill>
                    <a:schemeClr val="bg1">
                      <a:lumMod val="95000"/>
                      <a:lumOff val="5000"/>
                    </a:schemeClr>
                  </a:solidFill>
                </a:endParaRPr>
              </a:p>
            </p:txBody>
          </p:sp>
        </mc:Choice>
        <mc:Fallback xmlns="">
          <p:sp>
            <p:nvSpPr>
              <p:cNvPr id="34" name="TextovéPole 33"/>
              <p:cNvSpPr txBox="1">
                <a:spLocks noRot="1" noChangeAspect="1" noMove="1" noResize="1" noEditPoints="1" noAdjustHandles="1" noChangeArrowheads="1" noChangeShapeType="1" noTextEdit="1"/>
              </p:cNvSpPr>
              <p:nvPr/>
            </p:nvSpPr>
            <p:spPr>
              <a:xfrm>
                <a:off x="1467947" y="4971830"/>
                <a:ext cx="2531216" cy="461665"/>
              </a:xfrm>
              <a:prstGeom prst="rect">
                <a:avLst/>
              </a:prstGeom>
              <a:blipFill rotWithShape="1">
                <a:blip r:embed="rId1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5" name="TextovéPole 34"/>
              <p:cNvSpPr txBox="1"/>
              <p:nvPr/>
            </p:nvSpPr>
            <p:spPr>
              <a:xfrm>
                <a:off x="1439724" y="5433495"/>
                <a:ext cx="1996986"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acc>
                        <m:accPr>
                          <m:chr m:val="̇"/>
                          <m:ctrlPr>
                            <a:rPr lang="cs-CZ" sz="2400" b="0" i="1" smtClean="0">
                              <a:solidFill>
                                <a:schemeClr val="bg1">
                                  <a:lumMod val="95000"/>
                                  <a:lumOff val="5000"/>
                                </a:schemeClr>
                              </a:solidFill>
                              <a:latin typeface="Cambria Math"/>
                            </a:rPr>
                          </m:ctrlPr>
                        </m:accPr>
                        <m:e>
                          <m:r>
                            <a:rPr lang="cs-CZ" sz="2400" b="0" i="1" smtClean="0">
                              <a:solidFill>
                                <a:schemeClr val="bg1">
                                  <a:lumMod val="95000"/>
                                  <a:lumOff val="5000"/>
                                </a:schemeClr>
                              </a:solidFill>
                              <a:latin typeface="Cambria Math"/>
                            </a:rPr>
                            <m:t>=</m:t>
                          </m:r>
                        </m:e>
                      </m:acc>
                      <m:r>
                        <a:rPr lang="cs-CZ" sz="2400" b="0" i="1" smtClean="0">
                          <a:solidFill>
                            <a:schemeClr val="bg1">
                              <a:lumMod val="95000"/>
                              <a:lumOff val="5000"/>
                            </a:schemeClr>
                          </a:solidFill>
                          <a:latin typeface="Cambria Math"/>
                        </a:rPr>
                        <m:t>14,7 </m:t>
                      </m:r>
                      <m:r>
                        <a:rPr lang="cs-CZ" sz="2400" b="0" i="1" smtClean="0">
                          <a:solidFill>
                            <a:schemeClr val="bg1">
                              <a:lumMod val="95000"/>
                              <a:lumOff val="5000"/>
                            </a:schemeClr>
                          </a:solidFill>
                          <a:latin typeface="Cambria Math"/>
                        </a:rPr>
                        <m:t>𝑚</m:t>
                      </m:r>
                    </m:oMath>
                  </m:oMathPara>
                </a14:m>
                <a:endParaRPr lang="cs-CZ" sz="2400" dirty="0">
                  <a:solidFill>
                    <a:schemeClr val="bg1">
                      <a:lumMod val="95000"/>
                      <a:lumOff val="5000"/>
                    </a:schemeClr>
                  </a:solidFill>
                </a:endParaRPr>
              </a:p>
            </p:txBody>
          </p:sp>
        </mc:Choice>
        <mc:Fallback xmlns="">
          <p:sp>
            <p:nvSpPr>
              <p:cNvPr id="35" name="TextovéPole 34"/>
              <p:cNvSpPr txBox="1">
                <a:spLocks noRot="1" noChangeAspect="1" noMove="1" noResize="1" noEditPoints="1" noAdjustHandles="1" noChangeArrowheads="1" noChangeShapeType="1" noTextEdit="1"/>
              </p:cNvSpPr>
              <p:nvPr/>
            </p:nvSpPr>
            <p:spPr>
              <a:xfrm>
                <a:off x="1439724" y="5433495"/>
                <a:ext cx="1996986" cy="461665"/>
              </a:xfrm>
              <a:prstGeom prst="rect">
                <a:avLst/>
              </a:prstGeom>
              <a:blipFill rotWithShape="1">
                <a:blip r:embed="rId17"/>
                <a:stretch>
                  <a:fillRect/>
                </a:stretch>
              </a:blipFill>
            </p:spPr>
            <p:txBody>
              <a:bodyPr/>
              <a:lstStyle/>
              <a:p>
                <a:r>
                  <a:rPr lang="cs-CZ">
                    <a:noFill/>
                  </a:rPr>
                  <a:t> </a:t>
                </a:r>
              </a:p>
            </p:txBody>
          </p:sp>
        </mc:Fallback>
      </mc:AlternateContent>
      <p:sp>
        <p:nvSpPr>
          <p:cNvPr id="37" name="Zaoblený obdélník 36"/>
          <p:cNvSpPr/>
          <p:nvPr/>
        </p:nvSpPr>
        <p:spPr>
          <a:xfrm>
            <a:off x="-2" y="6021288"/>
            <a:ext cx="9036497" cy="836712"/>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7" name="Zástupný symbol pro obsah 2"/>
              <p:cNvSpPr>
                <a:spLocks noGrp="1"/>
              </p:cNvSpPr>
              <p:nvPr/>
            </p:nvSpPr>
            <p:spPr>
              <a:xfrm>
                <a:off x="94599" y="6153017"/>
                <a:ext cx="9049402" cy="573254"/>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Odvěsna </a:t>
                </a:r>
                <a14:m>
                  <m:oMath xmlns:m="http://schemas.openxmlformats.org/officeDocument/2006/math">
                    <m:r>
                      <a:rPr lang="cs-CZ" b="0" i="1" dirty="0" smtClean="0">
                        <a:solidFill>
                          <a:schemeClr val="bg1">
                            <a:lumMod val="95000"/>
                            <a:lumOff val="5000"/>
                          </a:schemeClr>
                        </a:solidFill>
                        <a:latin typeface="Cambria Math"/>
                      </a:rPr>
                      <m:t>𝑎</m:t>
                    </m:r>
                  </m:oMath>
                </a14:m>
                <a:r>
                  <a:rPr lang="cs-CZ" dirty="0" smtClean="0">
                    <a:solidFill>
                      <a:schemeClr val="bg1">
                        <a:lumMod val="95000"/>
                        <a:lumOff val="5000"/>
                      </a:schemeClr>
                    </a:solidFill>
                  </a:rPr>
                  <a:t> v pravoúhlém trojúhelníku má délku přibližně 14,7 m.</a:t>
                </a:r>
              </a:p>
            </p:txBody>
          </p:sp>
        </mc:Choice>
        <mc:Fallback xmlns="">
          <p:sp>
            <p:nvSpPr>
              <p:cNvPr id="7" name="Zástupný symbol pro obsah 2"/>
              <p:cNvSpPr>
                <a:spLocks noGrp="1" noRot="1" noChangeAspect="1" noMove="1" noResize="1" noEditPoints="1" noAdjustHandles="1" noChangeArrowheads="1" noChangeShapeType="1" noTextEdit="1"/>
              </p:cNvSpPr>
              <p:nvPr/>
            </p:nvSpPr>
            <p:spPr>
              <a:xfrm>
                <a:off x="94599" y="6153017"/>
                <a:ext cx="9049402" cy="573254"/>
              </a:xfrm>
              <a:prstGeom prst="rect">
                <a:avLst/>
              </a:prstGeom>
              <a:blipFill rotWithShape="1">
                <a:blip r:embed="rId18"/>
                <a:stretch>
                  <a:fillRect l="-1078" t="-7447" b="-5319"/>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8" name="TextovéPole 37"/>
              <p:cNvSpPr txBox="1"/>
              <p:nvPr/>
            </p:nvSpPr>
            <p:spPr>
              <a:xfrm>
                <a:off x="-2" y="4103079"/>
                <a:ext cx="2805017"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r>
                        <a:rPr lang="cs-CZ" sz="2400" b="0" i="1" smtClean="0">
                          <a:solidFill>
                            <a:schemeClr val="bg1">
                              <a:lumMod val="95000"/>
                              <a:lumOff val="5000"/>
                            </a:schemeClr>
                          </a:solidFill>
                          <a:latin typeface="Cambria Math"/>
                        </a:rPr>
                        <m:t>·1,428148=21</m:t>
                      </m:r>
                    </m:oMath>
                  </m:oMathPara>
                </a14:m>
                <a:endParaRPr lang="cs-CZ" sz="2400" dirty="0">
                  <a:solidFill>
                    <a:schemeClr val="bg1">
                      <a:lumMod val="95000"/>
                      <a:lumOff val="5000"/>
                    </a:schemeClr>
                  </a:solidFill>
                </a:endParaRPr>
              </a:p>
            </p:txBody>
          </p:sp>
        </mc:Choice>
        <mc:Fallback xmlns="">
          <p:sp>
            <p:nvSpPr>
              <p:cNvPr id="38" name="TextovéPole 37"/>
              <p:cNvSpPr txBox="1">
                <a:spLocks noRot="1" noChangeAspect="1" noMove="1" noResize="1" noEditPoints="1" noAdjustHandles="1" noChangeArrowheads="1" noChangeShapeType="1" noTextEdit="1"/>
              </p:cNvSpPr>
              <p:nvPr/>
            </p:nvSpPr>
            <p:spPr>
              <a:xfrm>
                <a:off x="-2" y="4103079"/>
                <a:ext cx="2805017" cy="461665"/>
              </a:xfrm>
              <a:prstGeom prst="rect">
                <a:avLst/>
              </a:prstGeom>
              <a:blipFill rotWithShape="1">
                <a:blip r:embed="rId1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9" name="TextovéPole 38"/>
              <p:cNvSpPr txBox="1"/>
              <p:nvPr/>
            </p:nvSpPr>
            <p:spPr>
              <a:xfrm>
                <a:off x="2772291" y="3473047"/>
                <a:ext cx="791597" cy="461665"/>
              </a:xfrm>
              <a:prstGeom prst="rect">
                <a:avLst/>
              </a:prstGeom>
              <a:noFill/>
            </p:spPr>
            <p:txBody>
              <a:bodyPr wrap="square" rtlCol="0">
                <a:spAutoFit/>
              </a:bodyPr>
              <a:lstStyle/>
              <a:p>
                <a:pPr algn="just"/>
                <a:r>
                  <a:rPr lang="cs-CZ" sz="2400" b="0" dirty="0" smtClean="0">
                    <a:solidFill>
                      <a:schemeClr val="bg1">
                        <a:lumMod val="95000"/>
                        <a:lumOff val="5000"/>
                      </a:schemeClr>
                    </a:solidFill>
                  </a:rPr>
                  <a:t>/</a:t>
                </a:r>
                <a14:m>
                  <m:oMath xmlns:m="http://schemas.openxmlformats.org/officeDocument/2006/math">
                    <m:r>
                      <a:rPr lang="cs-CZ" sz="2400" b="0" i="1" smtClean="0">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𝑎</m:t>
                    </m:r>
                  </m:oMath>
                </a14:m>
                <a:endParaRPr lang="cs-CZ" sz="2400" dirty="0">
                  <a:solidFill>
                    <a:schemeClr val="bg1">
                      <a:lumMod val="95000"/>
                      <a:lumOff val="5000"/>
                    </a:schemeClr>
                  </a:solidFill>
                </a:endParaRPr>
              </a:p>
            </p:txBody>
          </p:sp>
        </mc:Choice>
        <mc:Fallback xmlns="">
          <p:sp>
            <p:nvSpPr>
              <p:cNvPr id="39" name="TextovéPole 38"/>
              <p:cNvSpPr txBox="1">
                <a:spLocks noRot="1" noChangeAspect="1" noMove="1" noResize="1" noEditPoints="1" noAdjustHandles="1" noChangeArrowheads="1" noChangeShapeType="1" noTextEdit="1"/>
              </p:cNvSpPr>
              <p:nvPr/>
            </p:nvSpPr>
            <p:spPr>
              <a:xfrm>
                <a:off x="2772291" y="3473047"/>
                <a:ext cx="791597" cy="461665"/>
              </a:xfrm>
              <a:prstGeom prst="rect">
                <a:avLst/>
              </a:prstGeom>
              <a:blipFill rotWithShape="1">
                <a:blip r:embed="rId20"/>
                <a:stretch>
                  <a:fillRect l="-12308" t="-9333" b="-32000"/>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0" name="TextovéPole 39"/>
              <p:cNvSpPr txBox="1"/>
              <p:nvPr/>
            </p:nvSpPr>
            <p:spPr>
              <a:xfrm>
                <a:off x="2651071" y="4110153"/>
                <a:ext cx="2051983" cy="461665"/>
              </a:xfrm>
              <a:prstGeom prst="rect">
                <a:avLst/>
              </a:prstGeom>
              <a:noFill/>
            </p:spPr>
            <p:txBody>
              <a:bodyPr wrap="square" rtlCol="0">
                <a:spAutoFit/>
              </a:bodyPr>
              <a:lstStyle/>
              <a:p>
                <a:pPr algn="just"/>
                <a:r>
                  <a:rPr lang="cs-CZ" sz="2400" b="0" dirty="0" smtClean="0">
                    <a:solidFill>
                      <a:schemeClr val="bg1">
                        <a:lumMod val="95000"/>
                        <a:lumOff val="5000"/>
                      </a:schemeClr>
                    </a:solidFill>
                  </a:rPr>
                  <a:t>/</a:t>
                </a:r>
                <a14:m>
                  <m:oMath xmlns:m="http://schemas.openxmlformats.org/officeDocument/2006/math">
                    <m:r>
                      <a:rPr lang="cs-CZ" sz="2400" i="1">
                        <a:solidFill>
                          <a:schemeClr val="bg1">
                            <a:lumMod val="95000"/>
                            <a:lumOff val="5000"/>
                          </a:schemeClr>
                        </a:solidFill>
                        <a:latin typeface="Cambria Math"/>
                      </a:rPr>
                      <m:t>:1,428148</m:t>
                    </m:r>
                  </m:oMath>
                </a14:m>
                <a:endParaRPr lang="cs-CZ" sz="2400" dirty="0">
                  <a:solidFill>
                    <a:schemeClr val="bg1">
                      <a:lumMod val="95000"/>
                      <a:lumOff val="5000"/>
                    </a:schemeClr>
                  </a:solidFill>
                </a:endParaRPr>
              </a:p>
            </p:txBody>
          </p:sp>
        </mc:Choice>
        <mc:Fallback xmlns="">
          <p:sp>
            <p:nvSpPr>
              <p:cNvPr id="40" name="TextovéPole 39"/>
              <p:cNvSpPr txBox="1">
                <a:spLocks noRot="1" noChangeAspect="1" noMove="1" noResize="1" noEditPoints="1" noAdjustHandles="1" noChangeArrowheads="1" noChangeShapeType="1" noTextEdit="1"/>
              </p:cNvSpPr>
              <p:nvPr/>
            </p:nvSpPr>
            <p:spPr>
              <a:xfrm>
                <a:off x="2651071" y="4110153"/>
                <a:ext cx="2051983" cy="461665"/>
              </a:xfrm>
              <a:prstGeom prst="rect">
                <a:avLst/>
              </a:prstGeom>
              <a:blipFill rotWithShape="1">
                <a:blip r:embed="rId21"/>
                <a:stretch>
                  <a:fillRect l="-4762" t="-9211" b="-30263"/>
                </a:stretch>
              </a:blipFill>
            </p:spPr>
            <p:txBody>
              <a:bodyPr/>
              <a:lstStyle/>
              <a:p>
                <a:r>
                  <a:rPr lang="cs-CZ">
                    <a:noFill/>
                  </a:rPr>
                  <a:t> </a:t>
                </a:r>
              </a:p>
            </p:txBody>
          </p:sp>
        </mc:Fallback>
      </mc:AlternateContent>
      <p:grpSp>
        <p:nvGrpSpPr>
          <p:cNvPr id="41" name="Skupina 40"/>
          <p:cNvGrpSpPr/>
          <p:nvPr/>
        </p:nvGrpSpPr>
        <p:grpSpPr>
          <a:xfrm>
            <a:off x="3436710" y="1980524"/>
            <a:ext cx="5517510" cy="3689669"/>
            <a:chOff x="1183401" y="3601308"/>
            <a:chExt cx="5517510" cy="3689669"/>
          </a:xfrm>
        </p:grpSpPr>
        <p:grpSp>
          <p:nvGrpSpPr>
            <p:cNvPr id="42" name="Skupina 41"/>
            <p:cNvGrpSpPr/>
            <p:nvPr/>
          </p:nvGrpSpPr>
          <p:grpSpPr>
            <a:xfrm>
              <a:off x="1183401" y="3601308"/>
              <a:ext cx="5517510" cy="3689669"/>
              <a:chOff x="1183401" y="3601308"/>
              <a:chExt cx="5517510" cy="3689669"/>
            </a:xfrm>
          </p:grpSpPr>
          <p:sp>
            <p:nvSpPr>
              <p:cNvPr id="53" name="Pravoúhlý trojúhelník 52"/>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Oblouk 53"/>
              <p:cNvSpPr/>
              <p:nvPr/>
            </p:nvSpPr>
            <p:spPr>
              <a:xfrm>
                <a:off x="1183401" y="4743346"/>
                <a:ext cx="2886812" cy="2547631"/>
              </a:xfrm>
              <a:prstGeom prst="arc">
                <a:avLst>
                  <a:gd name="adj1" fmla="val 20210689"/>
                  <a:gd name="adj2" fmla="val 21557079"/>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55" name="Oblouk 54"/>
              <p:cNvSpPr/>
              <p:nvPr/>
            </p:nvSpPr>
            <p:spPr>
              <a:xfrm rot="16200000">
                <a:off x="5398756" y="5582221"/>
                <a:ext cx="874234" cy="822966"/>
              </a:xfrm>
              <a:prstGeom prst="arc">
                <a:avLst>
                  <a:gd name="adj1" fmla="val 16172709"/>
                  <a:gd name="adj2" fmla="val 128969"/>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56" name="Oblouk 55"/>
              <p:cNvSpPr/>
              <p:nvPr/>
            </p:nvSpPr>
            <p:spPr>
              <a:xfrm rot="5400000">
                <a:off x="5019014" y="3555013"/>
                <a:ext cx="1635601" cy="1728192"/>
              </a:xfrm>
              <a:prstGeom prst="arc">
                <a:avLst>
                  <a:gd name="adj1" fmla="val 19138"/>
                  <a:gd name="adj2" fmla="val 3588832"/>
                </a:avLst>
              </a:prstGeom>
              <a:no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43" name="Skupina 42"/>
            <p:cNvGrpSpPr/>
            <p:nvPr/>
          </p:nvGrpSpPr>
          <p:grpSpPr>
            <a:xfrm>
              <a:off x="2626807" y="4219975"/>
              <a:ext cx="3731966" cy="2296949"/>
              <a:chOff x="2626807" y="4219975"/>
              <a:chExt cx="3731966" cy="2296949"/>
            </a:xfrm>
          </p:grpSpPr>
          <mc:AlternateContent xmlns:mc="http://schemas.openxmlformats.org/markup-compatibility/2006" xmlns:a14="http://schemas.microsoft.com/office/drawing/2010/main">
            <mc:Choice Requires="a14">
              <p:sp>
                <p:nvSpPr>
                  <p:cNvPr id="44" name="TextovéPole 43"/>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9" name="TextovéPole 8"/>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5" name="TextovéPole 44"/>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0" name="TextovéPole 9"/>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6" name="TextovéPole 45"/>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7" name="TextovéPole 46"/>
                  <p:cNvSpPr txBox="1"/>
                  <p:nvPr/>
                </p:nvSpPr>
                <p:spPr>
                  <a:xfrm>
                    <a:off x="5356193" y="5493941"/>
                    <a:ext cx="648072" cy="52322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17" name="TextovéPole 16"/>
                  <p:cNvSpPr txBox="1">
                    <a:spLocks noRot="1" noChangeAspect="1" noMove="1" noResize="1" noEditPoints="1" noAdjustHandles="1" noChangeArrowheads="1" noChangeShapeType="1" noTextEdit="1"/>
                  </p:cNvSpPr>
                  <p:nvPr/>
                </p:nvSpPr>
                <p:spPr>
                  <a:xfrm>
                    <a:off x="5356193" y="5493941"/>
                    <a:ext cx="648072" cy="523220"/>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8" name="TextovéPole 47"/>
                  <p:cNvSpPr txBox="1"/>
                  <p:nvPr/>
                </p:nvSpPr>
                <p:spPr>
                  <a:xfrm>
                    <a:off x="3458266" y="5511586"/>
                    <a:ext cx="490840"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cs-CZ" sz="2800" b="0" i="0" smtClean="0">
                              <a:solidFill>
                                <a:schemeClr val="bg1"/>
                              </a:solidFill>
                              <a:latin typeface="Cambria Math"/>
                              <a:ea typeface="Cambria Math"/>
                            </a:rPr>
                            <m:t>α</m:t>
                          </m:r>
                        </m:oMath>
                      </m:oMathPara>
                    </a14:m>
                    <a:endParaRPr lang="cs-CZ" sz="2800" dirty="0">
                      <a:solidFill>
                        <a:schemeClr val="bg1"/>
                      </a:solidFill>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3458266" y="5511586"/>
                    <a:ext cx="490840" cy="523220"/>
                  </a:xfrm>
                  <a:prstGeom prst="rect">
                    <a:avLst/>
                  </a:prstGeom>
                  <a:blipFill rotWithShape="1">
                    <a:blip r:embed="rId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9" name="TextovéPole 48"/>
                  <p:cNvSpPr txBox="1"/>
                  <p:nvPr/>
                </p:nvSpPr>
                <p:spPr>
                  <a:xfrm>
                    <a:off x="5147398" y="4646837"/>
                    <a:ext cx="812373"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400" b="0" i="1" smtClean="0">
                              <a:solidFill>
                                <a:schemeClr val="bg1"/>
                              </a:solidFill>
                              <a:latin typeface="Cambria Math"/>
                              <a:ea typeface="Cambria Math"/>
                            </a:rPr>
                            <m:t>𝛽</m:t>
                          </m:r>
                        </m:oMath>
                      </m:oMathPara>
                    </a14:m>
                    <a:endParaRPr lang="cs-CZ" sz="2400" dirty="0">
                      <a:solidFill>
                        <a:schemeClr val="bg1"/>
                      </a:solidFill>
                    </a:endParaRPr>
                  </a:p>
                </p:txBody>
              </p:sp>
            </mc:Choice>
            <mc:Fallback xmlns="">
              <p:sp>
                <p:nvSpPr>
                  <p:cNvPr id="49" name="TextovéPole 48"/>
                  <p:cNvSpPr txBox="1">
                    <a:spLocks noRot="1" noChangeAspect="1" noMove="1" noResize="1" noEditPoints="1" noAdjustHandles="1" noChangeArrowheads="1" noChangeShapeType="1" noTextEdit="1"/>
                  </p:cNvSpPr>
                  <p:nvPr/>
                </p:nvSpPr>
                <p:spPr>
                  <a:xfrm>
                    <a:off x="5147398" y="4646837"/>
                    <a:ext cx="812373" cy="461665"/>
                  </a:xfrm>
                  <a:prstGeom prst="rect">
                    <a:avLst/>
                  </a:prstGeom>
                  <a:blipFill rotWithShape="1">
                    <a:blip r:embed="rId22"/>
                    <a:stretch>
                      <a:fillRect b="-1973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0" name="TextovéPole 49"/>
                  <p:cNvSpPr txBox="1"/>
                  <p:nvPr/>
                </p:nvSpPr>
                <p:spPr>
                  <a:xfrm>
                    <a:off x="5824221" y="5111606"/>
                    <a:ext cx="448649"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0" i="1" dirty="0" smtClean="0">
                              <a:solidFill>
                                <a:schemeClr val="bg1"/>
                              </a:solidFill>
                              <a:latin typeface="Cambria Math"/>
                              <a:ea typeface="Cambria Math"/>
                            </a:rPr>
                            <m:t>𝑎</m:t>
                          </m:r>
                        </m:oMath>
                      </m:oMathPara>
                    </a14:m>
                    <a:endParaRPr lang="cs-CZ" sz="2400" dirty="0">
                      <a:solidFill>
                        <a:schemeClr val="bg1"/>
                      </a:solidFill>
                    </a:endParaRPr>
                  </a:p>
                </p:txBody>
              </p:sp>
            </mc:Choice>
            <mc:Fallback xmlns="">
              <p:sp>
                <p:nvSpPr>
                  <p:cNvPr id="50" name="TextovéPole 49"/>
                  <p:cNvSpPr txBox="1">
                    <a:spLocks noRot="1" noChangeAspect="1" noMove="1" noResize="1" noEditPoints="1" noAdjustHandles="1" noChangeArrowheads="1" noChangeShapeType="1" noTextEdit="1"/>
                  </p:cNvSpPr>
                  <p:nvPr/>
                </p:nvSpPr>
                <p:spPr>
                  <a:xfrm>
                    <a:off x="5824221" y="5111606"/>
                    <a:ext cx="448649" cy="461665"/>
                  </a:xfrm>
                  <a:prstGeom prst="rect">
                    <a:avLst/>
                  </a:prstGeom>
                  <a:blipFill rotWithShape="1">
                    <a:blip r:embed="rId2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1" name="TextovéPole 50"/>
                  <p:cNvSpPr txBox="1"/>
                  <p:nvPr/>
                </p:nvSpPr>
                <p:spPr>
                  <a:xfrm>
                    <a:off x="4267508" y="5954061"/>
                    <a:ext cx="443070"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0" i="1" dirty="0" smtClean="0">
                              <a:solidFill>
                                <a:schemeClr val="bg1"/>
                              </a:solidFill>
                              <a:latin typeface="Cambria Math"/>
                              <a:ea typeface="Cambria Math"/>
                            </a:rPr>
                            <m:t>𝑏</m:t>
                          </m:r>
                        </m:oMath>
                      </m:oMathPara>
                    </a14:m>
                    <a:endParaRPr lang="cs-CZ" sz="2400" i="1" dirty="0">
                      <a:solidFill>
                        <a:schemeClr val="bg1"/>
                      </a:solidFill>
                    </a:endParaRPr>
                  </a:p>
                </p:txBody>
              </p:sp>
            </mc:Choice>
            <mc:Fallback xmlns="">
              <p:sp>
                <p:nvSpPr>
                  <p:cNvPr id="51" name="TextovéPole 50"/>
                  <p:cNvSpPr txBox="1">
                    <a:spLocks noRot="1" noChangeAspect="1" noMove="1" noResize="1" noEditPoints="1" noAdjustHandles="1" noChangeArrowheads="1" noChangeShapeType="1" noTextEdit="1"/>
                  </p:cNvSpPr>
                  <p:nvPr/>
                </p:nvSpPr>
                <p:spPr>
                  <a:xfrm>
                    <a:off x="4267508" y="5954061"/>
                    <a:ext cx="443070" cy="461665"/>
                  </a:xfrm>
                  <a:prstGeom prst="rect">
                    <a:avLst/>
                  </a:prstGeom>
                  <a:blipFill rotWithShape="1">
                    <a:blip r:embed="rId2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2" name="TextovéPole 51"/>
                  <p:cNvSpPr txBox="1"/>
                  <p:nvPr/>
                </p:nvSpPr>
                <p:spPr>
                  <a:xfrm>
                    <a:off x="4227116" y="4646837"/>
                    <a:ext cx="465191"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52" name="TextovéPole 51"/>
                  <p:cNvSpPr txBox="1">
                    <a:spLocks noRot="1" noChangeAspect="1" noMove="1" noResize="1" noEditPoints="1" noAdjustHandles="1" noChangeArrowheads="1" noChangeShapeType="1" noTextEdit="1"/>
                  </p:cNvSpPr>
                  <p:nvPr/>
                </p:nvSpPr>
                <p:spPr>
                  <a:xfrm>
                    <a:off x="4227116" y="4646837"/>
                    <a:ext cx="465191" cy="523220"/>
                  </a:xfrm>
                  <a:prstGeom prst="rect">
                    <a:avLst/>
                  </a:prstGeom>
                  <a:blipFill rotWithShape="1">
                    <a:blip r:embed="rId25"/>
                    <a:stretch>
                      <a:fillRect/>
                    </a:stretch>
                  </a:blipFill>
                </p:spPr>
                <p:txBody>
                  <a:bodyPr/>
                  <a:lstStyle/>
                  <a:p>
                    <a:r>
                      <a:rPr lang="cs-CZ">
                        <a:noFill/>
                      </a:rPr>
                      <a:t> </a:t>
                    </a:r>
                  </a:p>
                </p:txBody>
              </p:sp>
            </mc:Fallback>
          </mc:AlternateContent>
        </p:grpSp>
      </p:grpSp>
      <p:pic>
        <p:nvPicPr>
          <p:cNvPr id="2050" name="Picture 2" descr="C:\Users\spravce\AppData\Local\Microsoft\Windows\Temporary Internet Files\Content.IE5\KFRZHZFF\MC900437571[1].wmf"/>
          <p:cNvPicPr>
            <a:picLocks noChangeAspect="1" noChangeArrowheads="1"/>
          </p:cNvPicPr>
          <p:nvPr/>
        </p:nvPicPr>
        <p:blipFill>
          <a:blip r:embed="rId26" cstate="print">
            <a:extLst>
              <a:ext uri="{28A0092B-C50C-407E-A947-70E740481C1C}">
                <a14:useLocalDpi xmlns:a14="http://schemas.microsoft.com/office/drawing/2010/main" val="0"/>
              </a:ext>
            </a:extLst>
          </a:blip>
          <a:srcRect/>
          <a:stretch>
            <a:fillRect/>
          </a:stretch>
        </p:blipFill>
        <p:spPr bwMode="auto">
          <a:xfrm>
            <a:off x="4227513" y="1797050"/>
            <a:ext cx="1400175"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47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41"/>
                                        </p:tgtEl>
                                        <p:attrNameLst>
                                          <p:attrName>style.visibility</p:attrName>
                                        </p:attrNameLst>
                                      </p:cBhvr>
                                      <p:to>
                                        <p:strVal val="hidden"/>
                                      </p:to>
                                    </p:set>
                                  </p:childTnLst>
                                </p:cTn>
                              </p:par>
                            </p:childTnLst>
                          </p:cTn>
                        </p:par>
                        <p:par>
                          <p:cTn id="19" fill="hold">
                            <p:stCondLst>
                              <p:cond delay="0"/>
                            </p:stCondLst>
                            <p:childTnLst>
                              <p:par>
                                <p:cTn id="20" presetID="1" presetClass="entr" presetSubtype="0" fill="hold" nodeType="after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wipe(down)">
                                      <p:cBhvr>
                                        <p:cTn id="30" dur="500"/>
                                        <p:tgtEl>
                                          <p:spTgt spid="31"/>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wipe(down)">
                                      <p:cBhvr>
                                        <p:cTn id="35" dur="500"/>
                                        <p:tgtEl>
                                          <p:spTgt spid="32"/>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grpId="0" nodeType="clickEffect">
                                  <p:stCondLst>
                                    <p:cond delay="0"/>
                                  </p:stCondLst>
                                  <p:childTnLst>
                                    <p:set>
                                      <p:cBhvr>
                                        <p:cTn id="39" dur="1" fill="hold">
                                          <p:stCondLst>
                                            <p:cond delay="0"/>
                                          </p:stCondLst>
                                        </p:cTn>
                                        <p:tgtEl>
                                          <p:spTgt spid="39"/>
                                        </p:tgtEl>
                                        <p:attrNameLst>
                                          <p:attrName>style.visibility</p:attrName>
                                        </p:attrNameLst>
                                      </p:cBhvr>
                                      <p:to>
                                        <p:strVal val="visible"/>
                                      </p:to>
                                    </p:set>
                                    <p:anim calcmode="lin" valueType="num">
                                      <p:cBhvr additive="base">
                                        <p:cTn id="40" dur="500" fill="hold"/>
                                        <p:tgtEl>
                                          <p:spTgt spid="39"/>
                                        </p:tgtEl>
                                        <p:attrNameLst>
                                          <p:attrName>ppt_x</p:attrName>
                                        </p:attrNameLst>
                                      </p:cBhvr>
                                      <p:tavLst>
                                        <p:tav tm="0">
                                          <p:val>
                                            <p:strVal val="1+#ppt_w/2"/>
                                          </p:val>
                                        </p:tav>
                                        <p:tav tm="100000">
                                          <p:val>
                                            <p:strVal val="#ppt_x"/>
                                          </p:val>
                                        </p:tav>
                                      </p:tavLst>
                                    </p:anim>
                                    <p:anim calcmode="lin" valueType="num">
                                      <p:cBhvr additive="base">
                                        <p:cTn id="41" dur="500" fill="hold"/>
                                        <p:tgtEl>
                                          <p:spTgt spid="39"/>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38"/>
                                        </p:tgtEl>
                                        <p:attrNameLst>
                                          <p:attrName>style.visibility</p:attrName>
                                        </p:attrNameLst>
                                      </p:cBhvr>
                                      <p:to>
                                        <p:strVal val="visible"/>
                                      </p:to>
                                    </p:set>
                                    <p:animEffect transition="in" filter="wipe(down)">
                                      <p:cBhvr>
                                        <p:cTn id="46" dur="500"/>
                                        <p:tgtEl>
                                          <p:spTgt spid="38"/>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grpId="0" nodeType="clickEffect">
                                  <p:stCondLst>
                                    <p:cond delay="0"/>
                                  </p:stCondLst>
                                  <p:childTnLst>
                                    <p:set>
                                      <p:cBhvr>
                                        <p:cTn id="50" dur="1" fill="hold">
                                          <p:stCondLst>
                                            <p:cond delay="0"/>
                                          </p:stCondLst>
                                        </p:cTn>
                                        <p:tgtEl>
                                          <p:spTgt spid="40"/>
                                        </p:tgtEl>
                                        <p:attrNameLst>
                                          <p:attrName>style.visibility</p:attrName>
                                        </p:attrNameLst>
                                      </p:cBhvr>
                                      <p:to>
                                        <p:strVal val="visible"/>
                                      </p:to>
                                    </p:set>
                                    <p:anim calcmode="lin" valueType="num">
                                      <p:cBhvr additive="base">
                                        <p:cTn id="51" dur="500" fill="hold"/>
                                        <p:tgtEl>
                                          <p:spTgt spid="40"/>
                                        </p:tgtEl>
                                        <p:attrNameLst>
                                          <p:attrName>ppt_x</p:attrName>
                                        </p:attrNameLst>
                                      </p:cBhvr>
                                      <p:tavLst>
                                        <p:tav tm="0">
                                          <p:val>
                                            <p:strVal val="1+#ppt_w/2"/>
                                          </p:val>
                                        </p:tav>
                                        <p:tav tm="100000">
                                          <p:val>
                                            <p:strVal val="#ppt_x"/>
                                          </p:val>
                                        </p:tav>
                                      </p:tavLst>
                                    </p:anim>
                                    <p:anim calcmode="lin" valueType="num">
                                      <p:cBhvr additive="base">
                                        <p:cTn id="52" dur="500" fill="hold"/>
                                        <p:tgtEl>
                                          <p:spTgt spid="40"/>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wipe(down)">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4"/>
                                        </p:tgtEl>
                                        <p:attrNameLst>
                                          <p:attrName>style.visibility</p:attrName>
                                        </p:attrNameLst>
                                      </p:cBhvr>
                                      <p:to>
                                        <p:strVal val="visible"/>
                                      </p:to>
                                    </p:set>
                                    <p:animEffect transition="in" filter="wipe(down)">
                                      <p:cBhvr>
                                        <p:cTn id="62" dur="500"/>
                                        <p:tgtEl>
                                          <p:spTgt spid="34"/>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5"/>
                                        </p:tgtEl>
                                        <p:attrNameLst>
                                          <p:attrName>style.visibility</p:attrName>
                                        </p:attrNameLst>
                                      </p:cBhvr>
                                      <p:to>
                                        <p:strVal val="visible"/>
                                      </p:to>
                                    </p:set>
                                    <p:animEffect transition="in" filter="wipe(down)">
                                      <p:cBhvr>
                                        <p:cTn id="67" dur="500"/>
                                        <p:tgtEl>
                                          <p:spTgt spid="35"/>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7"/>
                                        </p:tgtEl>
                                        <p:attrNameLst>
                                          <p:attrName>style.visibility</p:attrName>
                                        </p:attrNameLst>
                                      </p:cBhvr>
                                      <p:to>
                                        <p:strVal val="visible"/>
                                      </p:to>
                                    </p:set>
                                    <p:animEffect transition="in" filter="wipe(left)">
                                      <p:cBhvr>
                                        <p:cTn id="72" dur="500"/>
                                        <p:tgtEl>
                                          <p:spTgt spid="7"/>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nodeType="clickEffect">
                                  <p:stCondLst>
                                    <p:cond delay="0"/>
                                  </p:stCondLst>
                                  <p:childTnLst>
                                    <p:set>
                                      <p:cBhvr>
                                        <p:cTn id="76" dur="1" fill="hold">
                                          <p:stCondLst>
                                            <p:cond delay="0"/>
                                          </p:stCondLst>
                                        </p:cTn>
                                        <p:tgtEl>
                                          <p:spTgt spid="2050"/>
                                        </p:tgtEl>
                                        <p:attrNameLst>
                                          <p:attrName>style.visibility</p:attrName>
                                        </p:attrNameLst>
                                      </p:cBhvr>
                                      <p:to>
                                        <p:strVal val="visible"/>
                                      </p:to>
                                    </p:set>
                                    <p:animEffect transition="in" filter="circle(in)">
                                      <p:cBhvr>
                                        <p:cTn id="7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6" grpId="0" animBg="1"/>
      <p:bldP spid="30" grpId="0"/>
      <p:bldP spid="31" grpId="0"/>
      <p:bldP spid="32" grpId="0"/>
      <p:bldP spid="33" grpId="0"/>
      <p:bldP spid="34" grpId="0"/>
      <p:bldP spid="35" grpId="0"/>
      <p:bldP spid="7" grpId="0"/>
      <p:bldP spid="38" grpId="0"/>
      <p:bldP spid="39" grpId="0"/>
      <p:bldP spid="4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2" y="0"/>
            <a:ext cx="9144003" cy="6741368"/>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Zaoblený obdélník 2"/>
          <p:cNvSpPr/>
          <p:nvPr/>
        </p:nvSpPr>
        <p:spPr>
          <a:xfrm>
            <a:off x="-1" y="1796538"/>
            <a:ext cx="9144001" cy="5061462"/>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4" name="Zaoblený obdélník 3"/>
          <p:cNvSpPr/>
          <p:nvPr/>
        </p:nvSpPr>
        <p:spPr>
          <a:xfrm>
            <a:off x="42615" y="1868201"/>
            <a:ext cx="4605585" cy="4153087"/>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5" name="Zaoblený obdélník 4"/>
          <p:cNvSpPr/>
          <p:nvPr/>
        </p:nvSpPr>
        <p:spPr>
          <a:xfrm>
            <a:off x="53232" y="30929"/>
            <a:ext cx="8983264" cy="1433019"/>
          </a:xfrm>
          <a:prstGeom prst="roundRect">
            <a:avLst>
              <a:gd name="adj" fmla="val 2932"/>
            </a:avLst>
          </a:prstGeom>
          <a:gradFill>
            <a:gsLst>
              <a:gs pos="0">
                <a:srgbClr val="FFFF00"/>
              </a:gs>
              <a:gs pos="0">
                <a:srgbClr val="FFA800"/>
              </a:gs>
              <a:gs pos="0">
                <a:srgbClr val="825600"/>
              </a:gs>
              <a:gs pos="0">
                <a:srgbClr val="FFFF00"/>
              </a:gs>
              <a:gs pos="100000">
                <a:srgbClr val="825600"/>
              </a:gs>
              <a:gs pos="98000">
                <a:srgbClr val="FFC000"/>
              </a:gs>
              <a:gs pos="100000">
                <a:srgbClr val="825600"/>
              </a:gs>
              <a:gs pos="100000">
                <a:srgbClr val="FFC000"/>
              </a:gs>
            </a:gsLst>
            <a:lin ang="16200000" scaled="0"/>
          </a:gradFill>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6" name="Zaoblený obdélník 5"/>
          <p:cNvSpPr/>
          <p:nvPr/>
        </p:nvSpPr>
        <p:spPr>
          <a:xfrm>
            <a:off x="4786026" y="1873740"/>
            <a:ext cx="4250470" cy="4153087"/>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7" name="Zástupný symbol pro obsah 2"/>
              <p:cNvSpPr>
                <a:spLocks noGrp="1"/>
              </p:cNvSpPr>
              <p:nvPr/>
            </p:nvSpPr>
            <p:spPr>
              <a:xfrm>
                <a:off x="242063" y="172485"/>
                <a:ext cx="8578409" cy="1026728"/>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2) </a:t>
                </a:r>
                <a:r>
                  <a:rPr lang="cs-CZ" dirty="0">
                    <a:solidFill>
                      <a:schemeClr val="bg1">
                        <a:lumMod val="95000"/>
                        <a:lumOff val="5000"/>
                      </a:schemeClr>
                    </a:solidFill>
                  </a:rPr>
                  <a:t>Ž</a:t>
                </a:r>
                <a:r>
                  <a:rPr lang="cs-CZ" dirty="0" smtClean="0">
                    <a:solidFill>
                      <a:schemeClr val="bg1">
                        <a:lumMod val="95000"/>
                        <a:lumOff val="5000"/>
                      </a:schemeClr>
                    </a:solidFill>
                  </a:rPr>
                  <a:t>ebřík je opřený o stěnu domu. Spodní část žebříku je od paty stěny vzdálena </a:t>
                </a:r>
                <a14:m>
                  <m:oMath xmlns:m="http://schemas.openxmlformats.org/officeDocument/2006/math">
                    <m:r>
                      <a:rPr lang="cs-CZ" b="1" i="1" dirty="0" smtClean="0">
                        <a:solidFill>
                          <a:schemeClr val="bg1">
                            <a:lumMod val="95000"/>
                            <a:lumOff val="5000"/>
                          </a:schemeClr>
                        </a:solidFill>
                        <a:latin typeface="Cambria Math"/>
                      </a:rPr>
                      <m:t>𝟑</m:t>
                    </m:r>
                    <m:r>
                      <a:rPr lang="cs-CZ" b="1" i="1" dirty="0" smtClean="0">
                        <a:solidFill>
                          <a:schemeClr val="bg1">
                            <a:lumMod val="95000"/>
                            <a:lumOff val="5000"/>
                          </a:schemeClr>
                        </a:solidFill>
                        <a:latin typeface="Cambria Math"/>
                      </a:rPr>
                      <m:t> </m:t>
                    </m:r>
                    <m:r>
                      <a:rPr lang="cs-CZ" b="1" i="1" dirty="0" smtClean="0">
                        <a:solidFill>
                          <a:schemeClr val="bg1">
                            <a:lumMod val="95000"/>
                            <a:lumOff val="5000"/>
                          </a:schemeClr>
                        </a:solidFill>
                        <a:latin typeface="Cambria Math"/>
                      </a:rPr>
                      <m:t>𝒎</m:t>
                    </m:r>
                  </m:oMath>
                </a14:m>
                <a:r>
                  <a:rPr lang="cs-CZ" dirty="0" smtClean="0">
                    <a:solidFill>
                      <a:schemeClr val="bg1">
                        <a:lumMod val="95000"/>
                        <a:lumOff val="5000"/>
                      </a:schemeClr>
                    </a:solidFill>
                  </a:rPr>
                  <a:t>. V jaké výšce od podlahy se žebřík dotýká stěny, jestliže s vodorovnou podlahou svírá úhel </a:t>
                </a:r>
                <a14:m>
                  <m:oMath xmlns:m="http://schemas.openxmlformats.org/officeDocument/2006/math">
                    <m:r>
                      <a:rPr lang="cs-CZ" b="1" i="1" smtClean="0">
                        <a:solidFill>
                          <a:schemeClr val="bg1">
                            <a:lumMod val="95000"/>
                            <a:lumOff val="5000"/>
                          </a:schemeClr>
                        </a:solidFill>
                        <a:latin typeface="Cambria Math"/>
                      </a:rPr>
                      <m:t>𝟔𝟔</m:t>
                    </m:r>
                    <m:r>
                      <a:rPr lang="cs-CZ" b="1" i="1" smtClean="0">
                        <a:solidFill>
                          <a:schemeClr val="bg1">
                            <a:lumMod val="95000"/>
                            <a:lumOff val="5000"/>
                          </a:schemeClr>
                        </a:solidFill>
                        <a:latin typeface="Cambria Math"/>
                        <a:ea typeface="Cambria Math"/>
                      </a:rPr>
                      <m:t>°</m:t>
                    </m:r>
                    <m:r>
                      <a:rPr lang="cs-CZ" b="0" i="1" smtClean="0">
                        <a:solidFill>
                          <a:schemeClr val="bg1">
                            <a:lumMod val="95000"/>
                            <a:lumOff val="5000"/>
                          </a:schemeClr>
                        </a:solidFill>
                        <a:latin typeface="Cambria Math"/>
                        <a:ea typeface="Cambria Math"/>
                      </a:rPr>
                      <m:t>?</m:t>
                    </m:r>
                  </m:oMath>
                </a14:m>
                <a:endParaRPr lang="cs-CZ" dirty="0">
                  <a:solidFill>
                    <a:schemeClr val="bg1">
                      <a:lumMod val="95000"/>
                      <a:lumOff val="5000"/>
                    </a:schemeClr>
                  </a:solidFill>
                </a:endParaRPr>
              </a:p>
            </p:txBody>
          </p:sp>
        </mc:Choice>
        <mc:Fallback xmlns="">
          <p:sp>
            <p:nvSpPr>
              <p:cNvPr id="7" name="Zástupný symbol pro obsah 2"/>
              <p:cNvSpPr>
                <a:spLocks noGrp="1" noRot="1" noChangeAspect="1" noMove="1" noResize="1" noEditPoints="1" noAdjustHandles="1" noChangeArrowheads="1" noChangeShapeType="1" noTextEdit="1"/>
              </p:cNvSpPr>
              <p:nvPr/>
            </p:nvSpPr>
            <p:spPr>
              <a:xfrm>
                <a:off x="242063" y="172485"/>
                <a:ext cx="8578409" cy="1026728"/>
              </a:xfrm>
              <a:prstGeom prst="rect">
                <a:avLst/>
              </a:prstGeom>
              <a:blipFill rotWithShape="1">
                <a:blip r:embed="rId2"/>
                <a:stretch>
                  <a:fillRect l="-1137" t="-4142" r="-1066" b="-29586"/>
                </a:stretch>
              </a:blipFill>
            </p:spPr>
            <p:txBody>
              <a:bodyPr/>
              <a:lstStyle/>
              <a:p>
                <a:r>
                  <a:rPr lang="cs-CZ">
                    <a:noFill/>
                  </a:rPr>
                  <a:t> </a:t>
                </a:r>
              </a:p>
            </p:txBody>
          </p:sp>
        </mc:Fallback>
      </mc:AlternateContent>
      <p:grpSp>
        <p:nvGrpSpPr>
          <p:cNvPr id="8" name="Skupina 7"/>
          <p:cNvGrpSpPr/>
          <p:nvPr/>
        </p:nvGrpSpPr>
        <p:grpSpPr>
          <a:xfrm>
            <a:off x="3930986" y="931546"/>
            <a:ext cx="5317803" cy="5437964"/>
            <a:chOff x="1667409" y="3618036"/>
            <a:chExt cx="5317803" cy="3236615"/>
          </a:xfrm>
        </p:grpSpPr>
        <p:grpSp>
          <p:nvGrpSpPr>
            <p:cNvPr id="9" name="Skupina 8"/>
            <p:cNvGrpSpPr/>
            <p:nvPr/>
          </p:nvGrpSpPr>
          <p:grpSpPr>
            <a:xfrm>
              <a:off x="1667409" y="3618036"/>
              <a:ext cx="5317803" cy="3236615"/>
              <a:chOff x="1667409" y="3618036"/>
              <a:chExt cx="5317803" cy="3236615"/>
            </a:xfrm>
          </p:grpSpPr>
          <p:sp>
            <p:nvSpPr>
              <p:cNvPr id="20" name="Pravoúhlý trojúhelník 19"/>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louk 20"/>
              <p:cNvSpPr/>
              <p:nvPr/>
            </p:nvSpPr>
            <p:spPr>
              <a:xfrm>
                <a:off x="1667409" y="5067356"/>
                <a:ext cx="2750847" cy="1787295"/>
              </a:xfrm>
              <a:prstGeom prst="arc">
                <a:avLst>
                  <a:gd name="adj1" fmla="val 19036823"/>
                  <a:gd name="adj2" fmla="val 45274"/>
                </a:avLst>
              </a:prstGeom>
              <a:solidFill>
                <a:srgbClr val="FFFF00"/>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22" name="Oblouk 21"/>
              <p:cNvSpPr/>
              <p:nvPr/>
            </p:nvSpPr>
            <p:spPr>
              <a:xfrm rot="16200000">
                <a:off x="5416846" y="5286737"/>
                <a:ext cx="874234" cy="1348530"/>
              </a:xfrm>
              <a:prstGeom prst="arc">
                <a:avLst>
                  <a:gd name="adj1" fmla="val 16172709"/>
                  <a:gd name="adj2" fmla="val 21431678"/>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23" name="Oblouk 22"/>
              <p:cNvSpPr/>
              <p:nvPr/>
            </p:nvSpPr>
            <p:spPr>
              <a:xfrm rot="5400000">
                <a:off x="5154835" y="3149739"/>
                <a:ext cx="1362080" cy="2298674"/>
              </a:xfrm>
              <a:prstGeom prst="arc">
                <a:avLst>
                  <a:gd name="adj1" fmla="val 19138"/>
                  <a:gd name="adj2" fmla="val 2480300"/>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10" name="Skupina 9"/>
            <p:cNvGrpSpPr/>
            <p:nvPr/>
          </p:nvGrpSpPr>
          <p:grpSpPr>
            <a:xfrm>
              <a:off x="2626807" y="4219975"/>
              <a:ext cx="3731966" cy="2296949"/>
              <a:chOff x="2626807" y="4219975"/>
              <a:chExt cx="3731966" cy="2296949"/>
            </a:xfrm>
          </p:grpSpPr>
          <mc:AlternateContent xmlns:mc="http://schemas.openxmlformats.org/markup-compatibility/2006" xmlns:a14="http://schemas.microsoft.com/office/drawing/2010/main">
            <mc:Choice Requires="a14">
              <p:sp>
                <p:nvSpPr>
                  <p:cNvPr id="11" name="TextovéPole 10"/>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TextovéPole 11"/>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 name="TextovéPole 12"/>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3" name="TextovéPole 12"/>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4" name="TextovéPole 13"/>
                  <p:cNvSpPr txBox="1"/>
                  <p:nvPr/>
                </p:nvSpPr>
                <p:spPr>
                  <a:xfrm>
                    <a:off x="5347751" y="5617508"/>
                    <a:ext cx="467191" cy="31141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14" name="TextovéPole 13"/>
                  <p:cNvSpPr txBox="1">
                    <a:spLocks noRot="1" noChangeAspect="1" noMove="1" noResize="1" noEditPoints="1" noAdjustHandles="1" noChangeArrowheads="1" noChangeShapeType="1" noTextEdit="1"/>
                  </p:cNvSpPr>
                  <p:nvPr/>
                </p:nvSpPr>
                <p:spPr>
                  <a:xfrm>
                    <a:off x="5347751" y="5617508"/>
                    <a:ext cx="467191" cy="311415"/>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5" name="TextovéPole 14"/>
                  <p:cNvSpPr txBox="1"/>
                  <p:nvPr/>
                </p:nvSpPr>
                <p:spPr>
                  <a:xfrm>
                    <a:off x="3565090" y="5653442"/>
                    <a:ext cx="753732"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0" smtClean="0">
                              <a:solidFill>
                                <a:srgbClr val="FF0000"/>
                              </a:solidFill>
                              <a:latin typeface="Cambria Math"/>
                              <a:ea typeface="Cambria Math"/>
                            </a:rPr>
                            <m:t>𝟔𝟔</m:t>
                          </m:r>
                          <m:r>
                            <a:rPr lang="cs-CZ" sz="2400" b="1" i="1" smtClean="0">
                              <a:solidFill>
                                <a:srgbClr val="FF0000"/>
                              </a:solidFill>
                              <a:latin typeface="Cambria Math"/>
                              <a:ea typeface="Cambria Math"/>
                            </a:rPr>
                            <m:t>°</m:t>
                          </m:r>
                        </m:oMath>
                      </m:oMathPara>
                    </a14:m>
                    <a:endParaRPr lang="cs-CZ" sz="2400" b="1" dirty="0">
                      <a:solidFill>
                        <a:srgbClr val="FF0000"/>
                      </a:solidFill>
                    </a:endParaRPr>
                  </a:p>
                </p:txBody>
              </p:sp>
            </mc:Choice>
            <mc:Fallback xmlns="">
              <p:sp>
                <p:nvSpPr>
                  <p:cNvPr id="15" name="TextovéPole 14"/>
                  <p:cNvSpPr txBox="1">
                    <a:spLocks noRot="1" noChangeAspect="1" noMove="1" noResize="1" noEditPoints="1" noAdjustHandles="1" noChangeArrowheads="1" noChangeShapeType="1" noTextEdit="1"/>
                  </p:cNvSpPr>
                  <p:nvPr/>
                </p:nvSpPr>
                <p:spPr>
                  <a:xfrm>
                    <a:off x="3565090" y="5653442"/>
                    <a:ext cx="753732" cy="274778"/>
                  </a:xfrm>
                  <a:prstGeom prst="rect">
                    <a:avLst/>
                  </a:prstGeom>
                  <a:blipFill rotWithShape="1">
                    <a:blip r:embed="rId7"/>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6" name="TextovéPole 15"/>
                  <p:cNvSpPr txBox="1"/>
                  <p:nvPr/>
                </p:nvSpPr>
                <p:spPr>
                  <a:xfrm>
                    <a:off x="5352218" y="4552758"/>
                    <a:ext cx="51167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𝛽</m:t>
                          </m:r>
                        </m:oMath>
                      </m:oMathPara>
                    </a14:m>
                    <a:endParaRPr lang="cs-CZ" sz="2800" dirty="0">
                      <a:solidFill>
                        <a:schemeClr val="bg1"/>
                      </a:solidFill>
                    </a:endParaRPr>
                  </a:p>
                </p:txBody>
              </p:sp>
            </mc:Choice>
            <mc:Fallback xmlns="">
              <p:sp>
                <p:nvSpPr>
                  <p:cNvPr id="16" name="TextovéPole 15"/>
                  <p:cNvSpPr txBox="1">
                    <a:spLocks noRot="1" noChangeAspect="1" noMove="1" noResize="1" noEditPoints="1" noAdjustHandles="1" noChangeArrowheads="1" noChangeShapeType="1" noTextEdit="1"/>
                  </p:cNvSpPr>
                  <p:nvPr/>
                </p:nvSpPr>
                <p:spPr>
                  <a:xfrm>
                    <a:off x="5352218" y="4552758"/>
                    <a:ext cx="511679" cy="523220"/>
                  </a:xfrm>
                  <a:prstGeom prst="rect">
                    <a:avLst/>
                  </a:prstGeom>
                  <a:blipFill rotWithShape="1">
                    <a:blip r:embed="rId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 name="TextovéPole 16"/>
                  <p:cNvSpPr txBox="1"/>
                  <p:nvPr/>
                </p:nvSpPr>
                <p:spPr>
                  <a:xfrm>
                    <a:off x="5824221" y="5111606"/>
                    <a:ext cx="506870"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1" dirty="0" smtClean="0">
                              <a:solidFill>
                                <a:srgbClr val="FF0000"/>
                              </a:solidFill>
                              <a:latin typeface="Cambria Math"/>
                              <a:ea typeface="Cambria Math"/>
                            </a:rPr>
                            <m:t>𝒂</m:t>
                          </m:r>
                        </m:oMath>
                      </m:oMathPara>
                    </a14:m>
                    <a:endParaRPr lang="cs-CZ" sz="2800" b="1" dirty="0">
                      <a:solidFill>
                        <a:srgbClr val="FF0000"/>
                      </a:solidFill>
                    </a:endParaRPr>
                  </a:p>
                </p:txBody>
              </p:sp>
            </mc:Choice>
            <mc:Fallback xmlns="">
              <p:sp>
                <p:nvSpPr>
                  <p:cNvPr id="17" name="TextovéPole 16"/>
                  <p:cNvSpPr txBox="1">
                    <a:spLocks noRot="1" noChangeAspect="1" noMove="1" noResize="1" noEditPoints="1" noAdjustHandles="1" noChangeArrowheads="1" noChangeShapeType="1" noTextEdit="1"/>
                  </p:cNvSpPr>
                  <p:nvPr/>
                </p:nvSpPr>
                <p:spPr>
                  <a:xfrm>
                    <a:off x="5824221" y="5111606"/>
                    <a:ext cx="506870" cy="311415"/>
                  </a:xfrm>
                  <a:prstGeom prst="rect">
                    <a:avLst/>
                  </a:prstGeom>
                  <a:blipFill rotWithShape="1">
                    <a:blip r:embed="rId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8" name="TextovéPole 17"/>
                  <p:cNvSpPr txBox="1"/>
                  <p:nvPr/>
                </p:nvSpPr>
                <p:spPr>
                  <a:xfrm>
                    <a:off x="4443587" y="6013503"/>
                    <a:ext cx="910827"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1" dirty="0" smtClean="0">
                              <a:solidFill>
                                <a:srgbClr val="FF0000"/>
                              </a:solidFill>
                              <a:latin typeface="Cambria Math"/>
                              <a:ea typeface="Cambria Math"/>
                            </a:rPr>
                            <m:t>𝟑</m:t>
                          </m:r>
                          <m:r>
                            <a:rPr lang="cs-CZ" sz="2800" b="1" i="1" dirty="0" smtClean="0">
                              <a:solidFill>
                                <a:srgbClr val="FF0000"/>
                              </a:solidFill>
                              <a:latin typeface="Cambria Math"/>
                              <a:ea typeface="Cambria Math"/>
                            </a:rPr>
                            <m:t> </m:t>
                          </m:r>
                          <m:r>
                            <a:rPr lang="cs-CZ" sz="2800" b="1" i="1" dirty="0" smtClean="0">
                              <a:solidFill>
                                <a:srgbClr val="FF0000"/>
                              </a:solidFill>
                              <a:latin typeface="Cambria Math"/>
                              <a:ea typeface="Cambria Math"/>
                            </a:rPr>
                            <m:t>𝒎</m:t>
                          </m:r>
                        </m:oMath>
                      </m:oMathPara>
                    </a14:m>
                    <a:endParaRPr lang="cs-CZ" sz="2800" b="1" dirty="0">
                      <a:solidFill>
                        <a:srgbClr val="FF0000"/>
                      </a:solidFill>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4443587" y="6013503"/>
                    <a:ext cx="910827" cy="311415"/>
                  </a:xfrm>
                  <a:prstGeom prst="rect">
                    <a:avLst/>
                  </a:prstGeom>
                  <a:blipFill rotWithShape="1">
                    <a:blip r:embed="rId1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9" name="TextovéPole 18"/>
                  <p:cNvSpPr txBox="1"/>
                  <p:nvPr/>
                </p:nvSpPr>
                <p:spPr>
                  <a:xfrm>
                    <a:off x="4088535" y="4809487"/>
                    <a:ext cx="460574"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19" name="TextovéPole 18"/>
                  <p:cNvSpPr txBox="1">
                    <a:spLocks noRot="1" noChangeAspect="1" noMove="1" noResize="1" noEditPoints="1" noAdjustHandles="1" noChangeArrowheads="1" noChangeShapeType="1" noTextEdit="1"/>
                  </p:cNvSpPr>
                  <p:nvPr/>
                </p:nvSpPr>
                <p:spPr>
                  <a:xfrm>
                    <a:off x="4088535" y="4809487"/>
                    <a:ext cx="460574" cy="311415"/>
                  </a:xfrm>
                  <a:prstGeom prst="rect">
                    <a:avLst/>
                  </a:prstGeom>
                  <a:blipFill rotWithShape="1">
                    <a:blip r:embed="rId11"/>
                    <a:stretch>
                      <a:fillRect/>
                    </a:stretch>
                  </a:blipFill>
                </p:spPr>
                <p:txBody>
                  <a:bodyPr/>
                  <a:lstStyle/>
                  <a:p>
                    <a:r>
                      <a:rPr lang="cs-CZ">
                        <a:noFill/>
                      </a:rPr>
                      <a:t> </a:t>
                    </a:r>
                  </a:p>
                </p:txBody>
              </p:sp>
            </mc:Fallback>
          </mc:AlternateContent>
        </p:grpSp>
      </p:grpSp>
      <p:sp>
        <p:nvSpPr>
          <p:cNvPr id="24" name="Zástupný symbol pro obsah 2"/>
          <p:cNvSpPr>
            <a:spLocks noGrp="1"/>
          </p:cNvSpPr>
          <p:nvPr/>
        </p:nvSpPr>
        <p:spPr>
          <a:xfrm>
            <a:off x="38672" y="1343696"/>
            <a:ext cx="1368152" cy="452841"/>
          </a:xfrm>
          <a:prstGeom prst="rect">
            <a:avLst/>
          </a:prstGeom>
        </p:spPr>
        <p:style>
          <a:lnRef idx="0">
            <a:schemeClr val="accent5"/>
          </a:lnRef>
          <a:fillRef idx="3">
            <a:schemeClr val="accent5"/>
          </a:fillRef>
          <a:effectRef idx="3">
            <a:schemeClr val="accent5"/>
          </a:effectRef>
          <a:fontRef idx="minor">
            <a:schemeClr val="lt1"/>
          </a:fontRef>
        </p:style>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Řešení:</a:t>
            </a:r>
          </a:p>
        </p:txBody>
      </p:sp>
      <mc:AlternateContent xmlns:mc="http://schemas.openxmlformats.org/markup-compatibility/2006" xmlns:a14="http://schemas.microsoft.com/office/drawing/2010/main">
        <mc:Choice Requires="a14">
          <p:sp>
            <p:nvSpPr>
              <p:cNvPr id="25" name="TextovéPole 24"/>
              <p:cNvSpPr txBox="1"/>
              <p:nvPr/>
            </p:nvSpPr>
            <p:spPr>
              <a:xfrm>
                <a:off x="1061562" y="2032625"/>
                <a:ext cx="1611852" cy="72500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b="0" i="1" smtClean="0">
                              <a:solidFill>
                                <a:schemeClr val="bg1">
                                  <a:lumMod val="95000"/>
                                  <a:lumOff val="5000"/>
                                </a:schemeClr>
                              </a:solidFill>
                              <a:latin typeface="Cambria Math"/>
                            </a:rPr>
                            <m:t>66</m:t>
                          </m:r>
                          <m:r>
                            <a:rPr lang="cs-CZ" sz="2400" b="0" i="1" smtClean="0">
                              <a:solidFill>
                                <a:schemeClr val="bg1">
                                  <a:lumMod val="95000"/>
                                  <a:lumOff val="5000"/>
                                </a:schemeClr>
                              </a:solidFill>
                              <a:latin typeface="Cambria Math"/>
                              <a:ea typeface="Cambria Math"/>
                            </a:rPr>
                            <m:t>°</m:t>
                          </m:r>
                        </m:e>
                      </m:func>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𝑎</m:t>
                          </m:r>
                        </m:num>
                        <m:den>
                          <m:r>
                            <a:rPr lang="cs-CZ" sz="2400" b="0" i="1" smtClean="0">
                              <a:solidFill>
                                <a:schemeClr val="bg1">
                                  <a:lumMod val="95000"/>
                                  <a:lumOff val="5000"/>
                                </a:schemeClr>
                              </a:solidFill>
                              <a:latin typeface="Cambria Math"/>
                            </a:rPr>
                            <m:t>𝑏</m:t>
                          </m:r>
                        </m:den>
                      </m:f>
                    </m:oMath>
                  </m:oMathPara>
                </a14:m>
                <a:endParaRPr lang="cs-CZ" sz="2400" dirty="0">
                  <a:solidFill>
                    <a:schemeClr val="bg1">
                      <a:lumMod val="95000"/>
                      <a:lumOff val="5000"/>
                    </a:schemeClr>
                  </a:solidFill>
                </a:endParaRPr>
              </a:p>
            </p:txBody>
          </p:sp>
        </mc:Choice>
        <mc:Fallback xmlns="">
          <p:sp>
            <p:nvSpPr>
              <p:cNvPr id="25" name="TextovéPole 24"/>
              <p:cNvSpPr txBox="1">
                <a:spLocks noRot="1" noChangeAspect="1" noMove="1" noResize="1" noEditPoints="1" noAdjustHandles="1" noChangeArrowheads="1" noChangeShapeType="1" noTextEdit="1"/>
              </p:cNvSpPr>
              <p:nvPr/>
            </p:nvSpPr>
            <p:spPr>
              <a:xfrm>
                <a:off x="1061562" y="2032625"/>
                <a:ext cx="1611852" cy="725007"/>
              </a:xfrm>
              <a:prstGeom prst="rect">
                <a:avLst/>
              </a:prstGeom>
              <a:blipFill rotWithShape="1">
                <a:blip r:embed="rId1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6" name="TextovéPole 25"/>
              <p:cNvSpPr txBox="1"/>
              <p:nvPr/>
            </p:nvSpPr>
            <p:spPr>
              <a:xfrm>
                <a:off x="402728" y="2824459"/>
                <a:ext cx="2270686" cy="724814"/>
              </a:xfrm>
              <a:prstGeom prst="rect">
                <a:avLst/>
              </a:prstGeom>
              <a:noFill/>
            </p:spPr>
            <p:txBody>
              <a:bodyPr wrap="non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2,2460367</m:t>
                      </m:r>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𝑎</m:t>
                          </m:r>
                        </m:num>
                        <m:den>
                          <m:r>
                            <a:rPr lang="cs-CZ" sz="2400" b="0" i="1" smtClean="0">
                              <a:solidFill>
                                <a:schemeClr val="bg1">
                                  <a:lumMod val="95000"/>
                                  <a:lumOff val="5000"/>
                                </a:schemeClr>
                              </a:solidFill>
                              <a:latin typeface="Cambria Math"/>
                            </a:rPr>
                            <m:t>3</m:t>
                          </m:r>
                        </m:den>
                      </m:f>
                    </m:oMath>
                  </m:oMathPara>
                </a14:m>
                <a:endParaRPr lang="cs-CZ" sz="2400" dirty="0">
                  <a:solidFill>
                    <a:schemeClr val="bg1">
                      <a:lumMod val="95000"/>
                      <a:lumOff val="5000"/>
                    </a:schemeClr>
                  </a:solidFill>
                </a:endParaRPr>
              </a:p>
            </p:txBody>
          </p:sp>
        </mc:Choice>
        <mc:Fallback xmlns="">
          <p:sp>
            <p:nvSpPr>
              <p:cNvPr id="26" name="TextovéPole 25"/>
              <p:cNvSpPr txBox="1">
                <a:spLocks noRot="1" noChangeAspect="1" noMove="1" noResize="1" noEditPoints="1" noAdjustHandles="1" noChangeArrowheads="1" noChangeShapeType="1" noTextEdit="1"/>
              </p:cNvSpPr>
              <p:nvPr/>
            </p:nvSpPr>
            <p:spPr>
              <a:xfrm>
                <a:off x="402728" y="2824459"/>
                <a:ext cx="2270686" cy="724814"/>
              </a:xfrm>
              <a:prstGeom prst="rect">
                <a:avLst/>
              </a:prstGeom>
              <a:blipFill rotWithShape="1">
                <a:blip r:embed="rId1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8" name="TextovéPole 27"/>
              <p:cNvSpPr txBox="1"/>
              <p:nvPr/>
            </p:nvSpPr>
            <p:spPr>
              <a:xfrm>
                <a:off x="1591606" y="3752432"/>
                <a:ext cx="3167370"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2,2460367·3</m:t>
                      </m:r>
                    </m:oMath>
                  </m:oMathPara>
                </a14:m>
                <a:endParaRPr lang="cs-CZ" sz="2400" dirty="0">
                  <a:solidFill>
                    <a:schemeClr val="bg1">
                      <a:lumMod val="95000"/>
                      <a:lumOff val="5000"/>
                    </a:schemeClr>
                  </a:solidFill>
                </a:endParaRPr>
              </a:p>
            </p:txBody>
          </p:sp>
        </mc:Choice>
        <mc:Fallback xmlns="">
          <p:sp>
            <p:nvSpPr>
              <p:cNvPr id="28" name="TextovéPole 27"/>
              <p:cNvSpPr txBox="1">
                <a:spLocks noRot="1" noChangeAspect="1" noMove="1" noResize="1" noEditPoints="1" noAdjustHandles="1" noChangeArrowheads="1" noChangeShapeType="1" noTextEdit="1"/>
              </p:cNvSpPr>
              <p:nvPr/>
            </p:nvSpPr>
            <p:spPr>
              <a:xfrm>
                <a:off x="1591606" y="3752432"/>
                <a:ext cx="3167370" cy="461665"/>
              </a:xfrm>
              <a:prstGeom prst="rect">
                <a:avLst/>
              </a:prstGeom>
              <a:blipFill rotWithShape="1">
                <a:blip r:embed="rId1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9" name="TextovéPole 28"/>
              <p:cNvSpPr txBox="1"/>
              <p:nvPr/>
            </p:nvSpPr>
            <p:spPr>
              <a:xfrm>
                <a:off x="1591606" y="4290937"/>
                <a:ext cx="2548346"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6,7381103</m:t>
                      </m:r>
                    </m:oMath>
                  </m:oMathPara>
                </a14:m>
                <a:endParaRPr lang="cs-CZ" sz="2400" dirty="0">
                  <a:solidFill>
                    <a:schemeClr val="bg1">
                      <a:lumMod val="95000"/>
                      <a:lumOff val="5000"/>
                    </a:schemeClr>
                  </a:solidFill>
                </a:endParaRPr>
              </a:p>
            </p:txBody>
          </p:sp>
        </mc:Choice>
        <mc:Fallback xmlns="">
          <p:sp>
            <p:nvSpPr>
              <p:cNvPr id="29" name="TextovéPole 28"/>
              <p:cNvSpPr txBox="1">
                <a:spLocks noRot="1" noChangeAspect="1" noMove="1" noResize="1" noEditPoints="1" noAdjustHandles="1" noChangeArrowheads="1" noChangeShapeType="1" noTextEdit="1"/>
              </p:cNvSpPr>
              <p:nvPr/>
            </p:nvSpPr>
            <p:spPr>
              <a:xfrm>
                <a:off x="1591606" y="4290937"/>
                <a:ext cx="2548346" cy="461665"/>
              </a:xfrm>
              <a:prstGeom prst="rect">
                <a:avLst/>
              </a:prstGeom>
              <a:blipFill rotWithShape="1">
                <a:blip r:embed="rId1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0" name="TextovéPole 29"/>
              <p:cNvSpPr txBox="1"/>
              <p:nvPr/>
            </p:nvSpPr>
            <p:spPr>
              <a:xfrm>
                <a:off x="1601908" y="4896140"/>
                <a:ext cx="1996986"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rPr>
                        <m:t>𝑎</m:t>
                      </m:r>
                      <m:acc>
                        <m:accPr>
                          <m:chr m:val="̇"/>
                          <m:ctrlPr>
                            <a:rPr lang="cs-CZ" sz="2400" b="0" i="1" smtClean="0">
                              <a:solidFill>
                                <a:schemeClr val="bg1">
                                  <a:lumMod val="95000"/>
                                  <a:lumOff val="5000"/>
                                </a:schemeClr>
                              </a:solidFill>
                              <a:latin typeface="Cambria Math"/>
                            </a:rPr>
                          </m:ctrlPr>
                        </m:accPr>
                        <m:e>
                          <m:r>
                            <a:rPr lang="cs-CZ" sz="2400" b="0" i="1" smtClean="0">
                              <a:solidFill>
                                <a:schemeClr val="bg1">
                                  <a:lumMod val="95000"/>
                                  <a:lumOff val="5000"/>
                                </a:schemeClr>
                              </a:solidFill>
                              <a:latin typeface="Cambria Math"/>
                            </a:rPr>
                            <m:t>=</m:t>
                          </m:r>
                        </m:e>
                      </m:acc>
                      <m:r>
                        <a:rPr lang="cs-CZ" sz="2400" b="0" i="1" smtClean="0">
                          <a:solidFill>
                            <a:schemeClr val="bg1">
                              <a:lumMod val="95000"/>
                              <a:lumOff val="5000"/>
                            </a:schemeClr>
                          </a:solidFill>
                          <a:latin typeface="Cambria Math"/>
                        </a:rPr>
                        <m:t>6,7 </m:t>
                      </m:r>
                      <m:r>
                        <a:rPr lang="cs-CZ" sz="2400" b="0" i="1" smtClean="0">
                          <a:solidFill>
                            <a:schemeClr val="bg1">
                              <a:lumMod val="95000"/>
                              <a:lumOff val="5000"/>
                            </a:schemeClr>
                          </a:solidFill>
                          <a:latin typeface="Cambria Math"/>
                        </a:rPr>
                        <m:t>𝑚</m:t>
                      </m:r>
                    </m:oMath>
                  </m:oMathPara>
                </a14:m>
                <a:endParaRPr lang="cs-CZ" sz="2400" dirty="0">
                  <a:solidFill>
                    <a:schemeClr val="bg1">
                      <a:lumMod val="95000"/>
                      <a:lumOff val="5000"/>
                    </a:schemeClr>
                  </a:solidFill>
                </a:endParaRPr>
              </a:p>
            </p:txBody>
          </p:sp>
        </mc:Choice>
        <mc:Fallback xmlns="">
          <p:sp>
            <p:nvSpPr>
              <p:cNvPr id="30" name="TextovéPole 29"/>
              <p:cNvSpPr txBox="1">
                <a:spLocks noRot="1" noChangeAspect="1" noMove="1" noResize="1" noEditPoints="1" noAdjustHandles="1" noChangeArrowheads="1" noChangeShapeType="1" noTextEdit="1"/>
              </p:cNvSpPr>
              <p:nvPr/>
            </p:nvSpPr>
            <p:spPr>
              <a:xfrm>
                <a:off x="1601908" y="4896140"/>
                <a:ext cx="1996986" cy="461665"/>
              </a:xfrm>
              <a:prstGeom prst="rect">
                <a:avLst/>
              </a:prstGeom>
              <a:blipFill rotWithShape="1">
                <a:blip r:embed="rId16"/>
                <a:stretch>
                  <a:fillRect/>
                </a:stretch>
              </a:blipFill>
            </p:spPr>
            <p:txBody>
              <a:bodyPr/>
              <a:lstStyle/>
              <a:p>
                <a:r>
                  <a:rPr lang="cs-CZ">
                    <a:noFill/>
                  </a:rPr>
                  <a:t> </a:t>
                </a:r>
              </a:p>
            </p:txBody>
          </p:sp>
        </mc:Fallback>
      </mc:AlternateContent>
      <p:sp>
        <p:nvSpPr>
          <p:cNvPr id="31" name="Zaoblený obdélník 30"/>
          <p:cNvSpPr/>
          <p:nvPr/>
        </p:nvSpPr>
        <p:spPr>
          <a:xfrm>
            <a:off x="-2" y="6021288"/>
            <a:ext cx="9036497" cy="836712"/>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2" name="Zástupný symbol pro obsah 2"/>
          <p:cNvSpPr>
            <a:spLocks noGrp="1"/>
          </p:cNvSpPr>
          <p:nvPr/>
        </p:nvSpPr>
        <p:spPr>
          <a:xfrm>
            <a:off x="94599" y="6153017"/>
            <a:ext cx="9049402" cy="573254"/>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Žebřík je opřen ve výšce 6,7 m od podlahy.</a:t>
            </a:r>
          </a:p>
        </p:txBody>
      </p:sp>
      <mc:AlternateContent xmlns:mc="http://schemas.openxmlformats.org/markup-compatibility/2006" xmlns:a14="http://schemas.microsoft.com/office/drawing/2010/main">
        <mc:Choice Requires="a14">
          <p:sp>
            <p:nvSpPr>
              <p:cNvPr id="33" name="TextovéPole 32"/>
              <p:cNvSpPr txBox="1"/>
              <p:nvPr/>
            </p:nvSpPr>
            <p:spPr>
              <a:xfrm>
                <a:off x="2938365" y="2994906"/>
                <a:ext cx="1321058" cy="461665"/>
              </a:xfrm>
              <a:prstGeom prst="rect">
                <a:avLst/>
              </a:prstGeom>
              <a:noFill/>
            </p:spPr>
            <p:txBody>
              <a:bodyPr wrap="square" rtlCol="0">
                <a:spAutoFit/>
              </a:bodyPr>
              <a:lstStyle/>
              <a:p>
                <a:pPr algn="just"/>
                <a:r>
                  <a:rPr lang="cs-CZ" sz="2400" b="0" dirty="0" smtClean="0">
                    <a:solidFill>
                      <a:schemeClr val="bg1">
                        <a:lumMod val="95000"/>
                        <a:lumOff val="5000"/>
                      </a:schemeClr>
                    </a:solidFill>
                  </a:rPr>
                  <a:t>/</a:t>
                </a:r>
                <a14:m>
                  <m:oMath xmlns:m="http://schemas.openxmlformats.org/officeDocument/2006/math">
                    <m:r>
                      <a:rPr lang="cs-CZ" sz="2400" b="0" i="1" smtClean="0">
                        <a:solidFill>
                          <a:schemeClr val="bg1">
                            <a:lumMod val="95000"/>
                            <a:lumOff val="5000"/>
                          </a:schemeClr>
                        </a:solidFill>
                        <a:latin typeface="Cambria Math"/>
                      </a:rPr>
                      <m:t>·3</m:t>
                    </m:r>
                  </m:oMath>
                </a14:m>
                <a:endParaRPr lang="cs-CZ" sz="2400" dirty="0">
                  <a:solidFill>
                    <a:schemeClr val="bg1">
                      <a:lumMod val="95000"/>
                      <a:lumOff val="5000"/>
                    </a:schemeClr>
                  </a:solidFill>
                </a:endParaRPr>
              </a:p>
            </p:txBody>
          </p:sp>
        </mc:Choice>
        <mc:Fallback xmlns="">
          <p:sp>
            <p:nvSpPr>
              <p:cNvPr id="33" name="TextovéPole 32"/>
              <p:cNvSpPr txBox="1">
                <a:spLocks noRot="1" noChangeAspect="1" noMove="1" noResize="1" noEditPoints="1" noAdjustHandles="1" noChangeArrowheads="1" noChangeShapeType="1" noTextEdit="1"/>
              </p:cNvSpPr>
              <p:nvPr/>
            </p:nvSpPr>
            <p:spPr>
              <a:xfrm>
                <a:off x="2938365" y="2994906"/>
                <a:ext cx="1321058" cy="461665"/>
              </a:xfrm>
              <a:prstGeom prst="rect">
                <a:avLst/>
              </a:prstGeom>
              <a:blipFill rotWithShape="1">
                <a:blip r:embed="rId17"/>
                <a:stretch>
                  <a:fillRect l="-6912" t="-9211" b="-30263"/>
                </a:stretch>
              </a:blipFill>
            </p:spPr>
            <p:txBody>
              <a:bodyPr/>
              <a:lstStyle/>
              <a:p>
                <a:r>
                  <a:rPr lang="cs-CZ">
                    <a:noFill/>
                  </a:rPr>
                  <a:t> </a:t>
                </a:r>
              </a:p>
            </p:txBody>
          </p:sp>
        </mc:Fallback>
      </mc:AlternateContent>
      <p:grpSp>
        <p:nvGrpSpPr>
          <p:cNvPr id="34" name="Skupina 33"/>
          <p:cNvGrpSpPr/>
          <p:nvPr/>
        </p:nvGrpSpPr>
        <p:grpSpPr>
          <a:xfrm>
            <a:off x="3930986" y="916333"/>
            <a:ext cx="5317803" cy="5437964"/>
            <a:chOff x="1667409" y="3618036"/>
            <a:chExt cx="5317803" cy="3236615"/>
          </a:xfrm>
        </p:grpSpPr>
        <p:grpSp>
          <p:nvGrpSpPr>
            <p:cNvPr id="35" name="Skupina 34"/>
            <p:cNvGrpSpPr/>
            <p:nvPr/>
          </p:nvGrpSpPr>
          <p:grpSpPr>
            <a:xfrm>
              <a:off x="1667409" y="3618036"/>
              <a:ext cx="5317803" cy="3236615"/>
              <a:chOff x="1667409" y="3618036"/>
              <a:chExt cx="5317803" cy="3236615"/>
            </a:xfrm>
          </p:grpSpPr>
          <p:sp>
            <p:nvSpPr>
              <p:cNvPr id="46" name="Pravoúhlý trojúhelník 45"/>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blouk 46"/>
              <p:cNvSpPr/>
              <p:nvPr/>
            </p:nvSpPr>
            <p:spPr>
              <a:xfrm>
                <a:off x="1667409" y="5067356"/>
                <a:ext cx="2750847" cy="1787295"/>
              </a:xfrm>
              <a:prstGeom prst="arc">
                <a:avLst>
                  <a:gd name="adj1" fmla="val 19036823"/>
                  <a:gd name="adj2" fmla="val 45274"/>
                </a:avLst>
              </a:prstGeom>
              <a:no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48" name="Oblouk 47"/>
              <p:cNvSpPr/>
              <p:nvPr/>
            </p:nvSpPr>
            <p:spPr>
              <a:xfrm rot="16200000">
                <a:off x="5416846" y="5286737"/>
                <a:ext cx="874234" cy="1348530"/>
              </a:xfrm>
              <a:prstGeom prst="arc">
                <a:avLst>
                  <a:gd name="adj1" fmla="val 16172709"/>
                  <a:gd name="adj2" fmla="val 21431678"/>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49" name="Oblouk 48"/>
              <p:cNvSpPr/>
              <p:nvPr/>
            </p:nvSpPr>
            <p:spPr>
              <a:xfrm rot="5400000">
                <a:off x="5154835" y="3149739"/>
                <a:ext cx="1362080" cy="2298674"/>
              </a:xfrm>
              <a:prstGeom prst="arc">
                <a:avLst>
                  <a:gd name="adj1" fmla="val 19138"/>
                  <a:gd name="adj2" fmla="val 2480300"/>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36" name="Skupina 35"/>
            <p:cNvGrpSpPr/>
            <p:nvPr/>
          </p:nvGrpSpPr>
          <p:grpSpPr>
            <a:xfrm>
              <a:off x="2626807" y="4219975"/>
              <a:ext cx="3731966" cy="2296949"/>
              <a:chOff x="2626807" y="4219975"/>
              <a:chExt cx="3731966" cy="2296949"/>
            </a:xfrm>
          </p:grpSpPr>
          <mc:AlternateContent xmlns:mc="http://schemas.openxmlformats.org/markup-compatibility/2006" xmlns:a14="http://schemas.microsoft.com/office/drawing/2010/main">
            <mc:Choice Requires="a14">
              <p:sp>
                <p:nvSpPr>
                  <p:cNvPr id="37" name="TextovéPole 36"/>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8" name="TextovéPole 37"/>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9" name="TextovéPole 38"/>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3" name="TextovéPole 12"/>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0" name="TextovéPole 39"/>
                  <p:cNvSpPr txBox="1"/>
                  <p:nvPr/>
                </p:nvSpPr>
                <p:spPr>
                  <a:xfrm>
                    <a:off x="5347751" y="5617508"/>
                    <a:ext cx="467191" cy="31141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14" name="TextovéPole 13"/>
                  <p:cNvSpPr txBox="1">
                    <a:spLocks noRot="1" noChangeAspect="1" noMove="1" noResize="1" noEditPoints="1" noAdjustHandles="1" noChangeArrowheads="1" noChangeShapeType="1" noTextEdit="1"/>
                  </p:cNvSpPr>
                  <p:nvPr/>
                </p:nvSpPr>
                <p:spPr>
                  <a:xfrm>
                    <a:off x="5347751" y="5617508"/>
                    <a:ext cx="467191" cy="311415"/>
                  </a:xfrm>
                  <a:prstGeom prst="rect">
                    <a:avLst/>
                  </a:prstGeom>
                  <a:blipFill rotWithShape="1">
                    <a:blip r:embed="rId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1" name="TextovéPole 40"/>
                  <p:cNvSpPr txBox="1"/>
                  <p:nvPr/>
                </p:nvSpPr>
                <p:spPr>
                  <a:xfrm>
                    <a:off x="3565090" y="5653442"/>
                    <a:ext cx="466794"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smtClean="0">
                              <a:solidFill>
                                <a:schemeClr val="bg1"/>
                              </a:solidFill>
                              <a:latin typeface="Cambria Math"/>
                              <a:ea typeface="Cambria Math"/>
                            </a:rPr>
                            <m:t>𝛂</m:t>
                          </m:r>
                        </m:oMath>
                      </m:oMathPara>
                    </a14:m>
                    <a:endParaRPr lang="cs-CZ" sz="2400" b="1" dirty="0">
                      <a:solidFill>
                        <a:schemeClr val="bg1"/>
                      </a:solidFill>
                    </a:endParaRPr>
                  </a:p>
                </p:txBody>
              </p:sp>
            </mc:Choice>
            <mc:Fallback xmlns="">
              <p:sp>
                <p:nvSpPr>
                  <p:cNvPr id="41" name="TextovéPole 40"/>
                  <p:cNvSpPr txBox="1">
                    <a:spLocks noRot="1" noChangeAspect="1" noMove="1" noResize="1" noEditPoints="1" noAdjustHandles="1" noChangeArrowheads="1" noChangeShapeType="1" noTextEdit="1"/>
                  </p:cNvSpPr>
                  <p:nvPr/>
                </p:nvSpPr>
                <p:spPr>
                  <a:xfrm>
                    <a:off x="3565090" y="5653442"/>
                    <a:ext cx="466794" cy="274778"/>
                  </a:xfrm>
                  <a:prstGeom prst="rect">
                    <a:avLst/>
                  </a:prstGeom>
                  <a:blipFill rotWithShape="1">
                    <a:blip r:embed="rId1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2" name="TextovéPole 41"/>
                  <p:cNvSpPr txBox="1"/>
                  <p:nvPr/>
                </p:nvSpPr>
                <p:spPr>
                  <a:xfrm>
                    <a:off x="5352218" y="4552758"/>
                    <a:ext cx="51167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𝛽</m:t>
                          </m:r>
                        </m:oMath>
                      </m:oMathPara>
                    </a14:m>
                    <a:endParaRPr lang="cs-CZ" sz="2800" dirty="0">
                      <a:solidFill>
                        <a:schemeClr val="bg1"/>
                      </a:solidFill>
                    </a:endParaRPr>
                  </a:p>
                </p:txBody>
              </p:sp>
            </mc:Choice>
            <mc:Fallback xmlns="">
              <p:sp>
                <p:nvSpPr>
                  <p:cNvPr id="16" name="TextovéPole 15"/>
                  <p:cNvSpPr txBox="1">
                    <a:spLocks noRot="1" noChangeAspect="1" noMove="1" noResize="1" noEditPoints="1" noAdjustHandles="1" noChangeArrowheads="1" noChangeShapeType="1" noTextEdit="1"/>
                  </p:cNvSpPr>
                  <p:nvPr/>
                </p:nvSpPr>
                <p:spPr>
                  <a:xfrm>
                    <a:off x="5352218" y="4552758"/>
                    <a:ext cx="511679" cy="523220"/>
                  </a:xfrm>
                  <a:prstGeom prst="rect">
                    <a:avLst/>
                  </a:prstGeom>
                  <a:blipFill rotWithShape="1">
                    <a:blip r:embed="rId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3" name="TextovéPole 42"/>
                  <p:cNvSpPr txBox="1"/>
                  <p:nvPr/>
                </p:nvSpPr>
                <p:spPr>
                  <a:xfrm>
                    <a:off x="5824221" y="5111606"/>
                    <a:ext cx="506870"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𝑎</m:t>
                          </m:r>
                        </m:oMath>
                      </m:oMathPara>
                    </a14:m>
                    <a:endParaRPr lang="cs-CZ" sz="2800" dirty="0">
                      <a:solidFill>
                        <a:schemeClr val="bg1"/>
                      </a:solidFill>
                    </a:endParaRPr>
                  </a:p>
                </p:txBody>
              </p:sp>
            </mc:Choice>
            <mc:Fallback xmlns="">
              <p:sp>
                <p:nvSpPr>
                  <p:cNvPr id="43" name="TextovéPole 42"/>
                  <p:cNvSpPr txBox="1">
                    <a:spLocks noRot="1" noChangeAspect="1" noMove="1" noResize="1" noEditPoints="1" noAdjustHandles="1" noChangeArrowheads="1" noChangeShapeType="1" noTextEdit="1"/>
                  </p:cNvSpPr>
                  <p:nvPr/>
                </p:nvSpPr>
                <p:spPr>
                  <a:xfrm>
                    <a:off x="5824221" y="5111606"/>
                    <a:ext cx="506870" cy="311415"/>
                  </a:xfrm>
                  <a:prstGeom prst="rect">
                    <a:avLst/>
                  </a:prstGeom>
                  <a:blipFill rotWithShape="1">
                    <a:blip r:embed="rId1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4" name="TextovéPole 43"/>
                  <p:cNvSpPr txBox="1"/>
                  <p:nvPr/>
                </p:nvSpPr>
                <p:spPr>
                  <a:xfrm>
                    <a:off x="4443587" y="6013503"/>
                    <a:ext cx="502061"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𝑏</m:t>
                          </m:r>
                        </m:oMath>
                      </m:oMathPara>
                    </a14:m>
                    <a:endParaRPr lang="cs-CZ" sz="2800" dirty="0">
                      <a:solidFill>
                        <a:schemeClr val="bg1"/>
                      </a:solidFill>
                    </a:endParaRPr>
                  </a:p>
                </p:txBody>
              </p:sp>
            </mc:Choice>
            <mc:Fallback xmlns="">
              <p:sp>
                <p:nvSpPr>
                  <p:cNvPr id="44" name="TextovéPole 43"/>
                  <p:cNvSpPr txBox="1">
                    <a:spLocks noRot="1" noChangeAspect="1" noMove="1" noResize="1" noEditPoints="1" noAdjustHandles="1" noChangeArrowheads="1" noChangeShapeType="1" noTextEdit="1"/>
                  </p:cNvSpPr>
                  <p:nvPr/>
                </p:nvSpPr>
                <p:spPr>
                  <a:xfrm>
                    <a:off x="4443587" y="6013503"/>
                    <a:ext cx="502061" cy="311415"/>
                  </a:xfrm>
                  <a:prstGeom prst="rect">
                    <a:avLst/>
                  </a:prstGeom>
                  <a:blipFill rotWithShape="1">
                    <a:blip r:embed="rId2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5" name="TextovéPole 44"/>
                  <p:cNvSpPr txBox="1"/>
                  <p:nvPr/>
                </p:nvSpPr>
                <p:spPr>
                  <a:xfrm>
                    <a:off x="3748583" y="4846125"/>
                    <a:ext cx="460574"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45" name="TextovéPole 44"/>
                  <p:cNvSpPr txBox="1">
                    <a:spLocks noRot="1" noChangeAspect="1" noMove="1" noResize="1" noEditPoints="1" noAdjustHandles="1" noChangeArrowheads="1" noChangeShapeType="1" noTextEdit="1"/>
                  </p:cNvSpPr>
                  <p:nvPr/>
                </p:nvSpPr>
                <p:spPr>
                  <a:xfrm>
                    <a:off x="3748583" y="4846125"/>
                    <a:ext cx="460574" cy="311415"/>
                  </a:xfrm>
                  <a:prstGeom prst="rect">
                    <a:avLst/>
                  </a:prstGeom>
                  <a:blipFill rotWithShape="1">
                    <a:blip r:embed="rId21"/>
                    <a:stretch>
                      <a:fillRect/>
                    </a:stretch>
                  </a:blipFill>
                </p:spPr>
                <p:txBody>
                  <a:bodyPr/>
                  <a:lstStyle/>
                  <a:p>
                    <a:r>
                      <a:rPr lang="cs-CZ">
                        <a:noFill/>
                      </a:rPr>
                      <a:t> </a:t>
                    </a:r>
                  </a:p>
                </p:txBody>
              </p:sp>
            </mc:Fallback>
          </mc:AlternateContent>
        </p:grpSp>
      </p:grpSp>
      <p:pic>
        <p:nvPicPr>
          <p:cNvPr id="3074" name="Picture 2" descr="C:\Users\spravce\AppData\Local\Microsoft\Windows\Temporary Internet Files\Content.IE5\AX2KZEMX\MC900437573[1].wmf"/>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4016375" y="1817688"/>
            <a:ext cx="1746250" cy="182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94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34"/>
                                        </p:tgtEl>
                                        <p:attrNameLst>
                                          <p:attrName>style.visibility</p:attrName>
                                        </p:attrNameLst>
                                      </p:cBhvr>
                                      <p:to>
                                        <p:strVal val="hidden"/>
                                      </p:to>
                                    </p:set>
                                  </p:childTnLst>
                                </p:cTn>
                              </p:par>
                            </p:childTnLst>
                          </p:cTn>
                        </p:par>
                        <p:par>
                          <p:cTn id="19" fill="hold">
                            <p:stCondLst>
                              <p:cond delay="0"/>
                            </p:stCondLst>
                            <p:childTnLst>
                              <p:par>
                                <p:cTn id="20" presetID="1" presetClass="entr" presetSubtype="0" fill="hold" nodeType="afterEffect">
                                  <p:stCondLst>
                                    <p:cond delay="0"/>
                                  </p:stCondLst>
                                  <p:childTnLst>
                                    <p:set>
                                      <p:cBhvr>
                                        <p:cTn id="21" dur="1" fill="hold">
                                          <p:stCondLst>
                                            <p:cond delay="0"/>
                                          </p:stCondLst>
                                        </p:cTn>
                                        <p:tgtEl>
                                          <p:spTgt spid="8"/>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5"/>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wipe(down)">
                                      <p:cBhvr>
                                        <p:cTn id="30" dur="500"/>
                                        <p:tgtEl>
                                          <p:spTgt spid="26"/>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anim calcmode="lin" valueType="num">
                                      <p:cBhvr additive="base">
                                        <p:cTn id="35" dur="500" fill="hold"/>
                                        <p:tgtEl>
                                          <p:spTgt spid="33"/>
                                        </p:tgtEl>
                                        <p:attrNameLst>
                                          <p:attrName>ppt_x</p:attrName>
                                        </p:attrNameLst>
                                      </p:cBhvr>
                                      <p:tavLst>
                                        <p:tav tm="0">
                                          <p:val>
                                            <p:strVal val="1+#ppt_w/2"/>
                                          </p:val>
                                        </p:tav>
                                        <p:tav tm="100000">
                                          <p:val>
                                            <p:strVal val="#ppt_x"/>
                                          </p:val>
                                        </p:tav>
                                      </p:tavLst>
                                    </p:anim>
                                    <p:anim calcmode="lin" valueType="num">
                                      <p:cBhvr additive="base">
                                        <p:cTn id="36"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8"/>
                                        </p:tgtEl>
                                        <p:attrNameLst>
                                          <p:attrName>style.visibility</p:attrName>
                                        </p:attrNameLst>
                                      </p:cBhvr>
                                      <p:to>
                                        <p:strVal val="visible"/>
                                      </p:to>
                                    </p:set>
                                    <p:animEffect transition="in" filter="wipe(down)">
                                      <p:cBhvr>
                                        <p:cTn id="41" dur="500"/>
                                        <p:tgtEl>
                                          <p:spTgt spid="28"/>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wipe(down)">
                                      <p:cBhvr>
                                        <p:cTn id="46" dur="500"/>
                                        <p:tgtEl>
                                          <p:spTgt spid="29"/>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animEffect transition="in" filter="wipe(down)">
                                      <p:cBhvr>
                                        <p:cTn id="51" dur="500"/>
                                        <p:tgtEl>
                                          <p:spTgt spid="30"/>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32"/>
                                        </p:tgtEl>
                                        <p:attrNameLst>
                                          <p:attrName>style.visibility</p:attrName>
                                        </p:attrNameLst>
                                      </p:cBhvr>
                                      <p:to>
                                        <p:strVal val="visible"/>
                                      </p:to>
                                    </p:set>
                                    <p:animEffect transition="in" filter="wipe(left)">
                                      <p:cBhvr>
                                        <p:cTn id="56" dur="500"/>
                                        <p:tgtEl>
                                          <p:spTgt spid="32"/>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nodeType="clickEffect">
                                  <p:stCondLst>
                                    <p:cond delay="0"/>
                                  </p:stCondLst>
                                  <p:childTnLst>
                                    <p:set>
                                      <p:cBhvr>
                                        <p:cTn id="60" dur="1" fill="hold">
                                          <p:stCondLst>
                                            <p:cond delay="0"/>
                                          </p:stCondLst>
                                        </p:cTn>
                                        <p:tgtEl>
                                          <p:spTgt spid="3074"/>
                                        </p:tgtEl>
                                        <p:attrNameLst>
                                          <p:attrName>style.visibility</p:attrName>
                                        </p:attrNameLst>
                                      </p:cBhvr>
                                      <p:to>
                                        <p:strVal val="visible"/>
                                      </p:to>
                                    </p:set>
                                    <p:animEffect transition="in" filter="circle(in)">
                                      <p:cBhvr>
                                        <p:cTn id="61"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4" grpId="0" animBg="1"/>
      <p:bldP spid="25" grpId="0"/>
      <p:bldP spid="26" grpId="0"/>
      <p:bldP spid="28" grpId="0"/>
      <p:bldP spid="29" grpId="0"/>
      <p:bldP spid="30" grpId="0"/>
      <p:bldP spid="32" grpId="0"/>
      <p:bldP spid="3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2" y="0"/>
            <a:ext cx="9144003" cy="6741368"/>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Zaoblený obdélník 2"/>
          <p:cNvSpPr/>
          <p:nvPr/>
        </p:nvSpPr>
        <p:spPr>
          <a:xfrm>
            <a:off x="-1" y="1796538"/>
            <a:ext cx="9144001" cy="5061462"/>
          </a:xfrm>
          <a:prstGeom prst="roundRect">
            <a:avLst>
              <a:gd name="adj" fmla="val 147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4" name="Zaoblený obdélník 3"/>
          <p:cNvSpPr/>
          <p:nvPr/>
        </p:nvSpPr>
        <p:spPr>
          <a:xfrm>
            <a:off x="42616" y="1868201"/>
            <a:ext cx="4313360" cy="4153087"/>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5" name="Zaoblený obdélník 4"/>
          <p:cNvSpPr/>
          <p:nvPr/>
        </p:nvSpPr>
        <p:spPr>
          <a:xfrm>
            <a:off x="53232" y="30929"/>
            <a:ext cx="8983264" cy="1433019"/>
          </a:xfrm>
          <a:prstGeom prst="roundRect">
            <a:avLst>
              <a:gd name="adj" fmla="val 2932"/>
            </a:avLst>
          </a:prstGeom>
          <a:gradFill>
            <a:gsLst>
              <a:gs pos="0">
                <a:srgbClr val="FFFF00"/>
              </a:gs>
              <a:gs pos="0">
                <a:srgbClr val="FFA800"/>
              </a:gs>
              <a:gs pos="0">
                <a:srgbClr val="825600"/>
              </a:gs>
              <a:gs pos="0">
                <a:srgbClr val="FFFF00"/>
              </a:gs>
              <a:gs pos="100000">
                <a:srgbClr val="825600"/>
              </a:gs>
              <a:gs pos="98000">
                <a:srgbClr val="FFC000"/>
              </a:gs>
              <a:gs pos="100000">
                <a:srgbClr val="825600"/>
              </a:gs>
              <a:gs pos="100000">
                <a:srgbClr val="FFC000"/>
              </a:gs>
            </a:gsLst>
            <a:lin ang="16200000" scaled="0"/>
          </a:gradFill>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6" name="Zaoblený obdélník 5"/>
          <p:cNvSpPr/>
          <p:nvPr/>
        </p:nvSpPr>
        <p:spPr>
          <a:xfrm>
            <a:off x="4619300" y="1875943"/>
            <a:ext cx="4417196" cy="4153087"/>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7" name="Zástupný symbol pro obsah 2"/>
              <p:cNvSpPr>
                <a:spLocks noGrp="1"/>
              </p:cNvSpPr>
              <p:nvPr/>
            </p:nvSpPr>
            <p:spPr>
              <a:xfrm>
                <a:off x="242063" y="172484"/>
                <a:ext cx="8578409" cy="1171211"/>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a:solidFill>
                      <a:schemeClr val="bg1">
                        <a:lumMod val="95000"/>
                        <a:lumOff val="5000"/>
                      </a:schemeClr>
                    </a:solidFill>
                  </a:rPr>
                  <a:t>3</a:t>
                </a:r>
                <a:r>
                  <a:rPr lang="cs-CZ" dirty="0" smtClean="0">
                    <a:solidFill>
                      <a:schemeClr val="bg1">
                        <a:lumMod val="95000"/>
                        <a:lumOff val="5000"/>
                      </a:schemeClr>
                    </a:solidFill>
                  </a:rPr>
                  <a:t>) Vrchol stožáru je ukotven lanem. Stožár je vysoký </a:t>
                </a:r>
                <a14:m>
                  <m:oMath xmlns:m="http://schemas.openxmlformats.org/officeDocument/2006/math">
                    <m:r>
                      <a:rPr lang="cs-CZ" i="1" dirty="0" smtClean="0">
                        <a:solidFill>
                          <a:schemeClr val="bg1">
                            <a:lumMod val="95000"/>
                            <a:lumOff val="5000"/>
                          </a:schemeClr>
                        </a:solidFill>
                        <a:latin typeface="Cambria Math"/>
                      </a:rPr>
                      <m:t>40 </m:t>
                    </m:r>
                    <m:r>
                      <a:rPr lang="cs-CZ" i="1" dirty="0" smtClean="0">
                        <a:solidFill>
                          <a:schemeClr val="bg1">
                            <a:lumMod val="95000"/>
                            <a:lumOff val="5000"/>
                          </a:schemeClr>
                        </a:solidFill>
                        <a:latin typeface="Cambria Math"/>
                      </a:rPr>
                      <m:t>𝑚</m:t>
                    </m:r>
                  </m:oMath>
                </a14:m>
                <a:r>
                  <a:rPr lang="cs-CZ" dirty="0" smtClean="0">
                    <a:solidFill>
                      <a:schemeClr val="bg1">
                        <a:lumMod val="95000"/>
                        <a:lumOff val="5000"/>
                      </a:schemeClr>
                    </a:solidFill>
                  </a:rPr>
                  <a:t>. Ukotvení lana je od paty stožáru vzdáleno 25 m. Jaký úhel svírá lano se zemí, která je vodorovná?</a:t>
                </a:r>
                <a:endParaRPr lang="cs-CZ" dirty="0">
                  <a:solidFill>
                    <a:schemeClr val="bg1">
                      <a:lumMod val="95000"/>
                      <a:lumOff val="5000"/>
                    </a:schemeClr>
                  </a:solidFill>
                </a:endParaRPr>
              </a:p>
            </p:txBody>
          </p:sp>
        </mc:Choice>
        <mc:Fallback xmlns="">
          <p:sp>
            <p:nvSpPr>
              <p:cNvPr id="7" name="Zástupný symbol pro obsah 2"/>
              <p:cNvSpPr>
                <a:spLocks noGrp="1" noRot="1" noChangeAspect="1" noMove="1" noResize="1" noEditPoints="1" noAdjustHandles="1" noChangeArrowheads="1" noChangeShapeType="1" noTextEdit="1"/>
              </p:cNvSpPr>
              <p:nvPr/>
            </p:nvSpPr>
            <p:spPr>
              <a:xfrm>
                <a:off x="242063" y="172484"/>
                <a:ext cx="8578409" cy="1171211"/>
              </a:xfrm>
              <a:prstGeom prst="rect">
                <a:avLst/>
              </a:prstGeom>
              <a:blipFill rotWithShape="1">
                <a:blip r:embed="rId2"/>
                <a:stretch>
                  <a:fillRect l="-1137" t="-3646" r="-1066" b="-14063"/>
                </a:stretch>
              </a:blipFill>
            </p:spPr>
            <p:txBody>
              <a:bodyPr/>
              <a:lstStyle/>
              <a:p>
                <a:r>
                  <a:rPr lang="cs-CZ">
                    <a:noFill/>
                  </a:rPr>
                  <a:t> </a:t>
                </a:r>
              </a:p>
            </p:txBody>
          </p:sp>
        </mc:Fallback>
      </mc:AlternateContent>
      <p:sp>
        <p:nvSpPr>
          <p:cNvPr id="24" name="Zástupný symbol pro obsah 2"/>
          <p:cNvSpPr>
            <a:spLocks noGrp="1"/>
          </p:cNvSpPr>
          <p:nvPr/>
        </p:nvSpPr>
        <p:spPr>
          <a:xfrm>
            <a:off x="38672" y="1343696"/>
            <a:ext cx="1368152" cy="452841"/>
          </a:xfrm>
          <a:prstGeom prst="rect">
            <a:avLst/>
          </a:prstGeom>
        </p:spPr>
        <p:style>
          <a:lnRef idx="0">
            <a:schemeClr val="accent5"/>
          </a:lnRef>
          <a:fillRef idx="3">
            <a:schemeClr val="accent5"/>
          </a:fillRef>
          <a:effectRef idx="3">
            <a:schemeClr val="accent5"/>
          </a:effectRef>
          <a:fontRef idx="minor">
            <a:schemeClr val="lt1"/>
          </a:fontRef>
        </p:style>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Řešení:</a:t>
            </a:r>
          </a:p>
        </p:txBody>
      </p:sp>
      <mc:AlternateContent xmlns:mc="http://schemas.openxmlformats.org/markup-compatibility/2006" xmlns:a14="http://schemas.microsoft.com/office/drawing/2010/main">
        <mc:Choice Requires="a14">
          <p:sp>
            <p:nvSpPr>
              <p:cNvPr id="25" name="TextovéPole 24"/>
              <p:cNvSpPr txBox="1"/>
              <p:nvPr/>
            </p:nvSpPr>
            <p:spPr>
              <a:xfrm>
                <a:off x="783372" y="1941326"/>
                <a:ext cx="1350241" cy="72500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i="1" smtClean="0">
                              <a:solidFill>
                                <a:schemeClr val="bg1">
                                  <a:lumMod val="95000"/>
                                  <a:lumOff val="5000"/>
                                </a:schemeClr>
                              </a:solidFill>
                              <a:latin typeface="Cambria Math"/>
                              <a:ea typeface="Cambria Math"/>
                            </a:rPr>
                            <m:t>𝛼</m:t>
                          </m:r>
                        </m:e>
                      </m:func>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𝑎</m:t>
                          </m:r>
                        </m:num>
                        <m:den>
                          <m:r>
                            <a:rPr lang="cs-CZ" sz="2400" b="0" i="1" smtClean="0">
                              <a:solidFill>
                                <a:schemeClr val="bg1">
                                  <a:lumMod val="95000"/>
                                  <a:lumOff val="5000"/>
                                </a:schemeClr>
                              </a:solidFill>
                              <a:latin typeface="Cambria Math"/>
                            </a:rPr>
                            <m:t>𝑏</m:t>
                          </m:r>
                        </m:den>
                      </m:f>
                    </m:oMath>
                  </m:oMathPara>
                </a14:m>
                <a:endParaRPr lang="cs-CZ" sz="2400" dirty="0">
                  <a:solidFill>
                    <a:schemeClr val="bg1">
                      <a:lumMod val="95000"/>
                      <a:lumOff val="5000"/>
                    </a:schemeClr>
                  </a:solidFill>
                </a:endParaRPr>
              </a:p>
            </p:txBody>
          </p:sp>
        </mc:Choice>
        <mc:Fallback xmlns="">
          <p:sp>
            <p:nvSpPr>
              <p:cNvPr id="25" name="TextovéPole 24"/>
              <p:cNvSpPr txBox="1">
                <a:spLocks noRot="1" noChangeAspect="1" noMove="1" noResize="1" noEditPoints="1" noAdjustHandles="1" noChangeArrowheads="1" noChangeShapeType="1" noTextEdit="1"/>
              </p:cNvSpPr>
              <p:nvPr/>
            </p:nvSpPr>
            <p:spPr>
              <a:xfrm>
                <a:off x="783372" y="1941326"/>
                <a:ext cx="1350241" cy="725007"/>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6" name="TextovéPole 25"/>
              <p:cNvSpPr txBox="1"/>
              <p:nvPr/>
            </p:nvSpPr>
            <p:spPr>
              <a:xfrm>
                <a:off x="774906" y="2726938"/>
                <a:ext cx="1511055" cy="786177"/>
              </a:xfrm>
              <a:prstGeom prst="rect">
                <a:avLst/>
              </a:prstGeom>
              <a:noFill/>
            </p:spPr>
            <p:txBody>
              <a:bodyPr wrap="none" rtlCol="0">
                <a:spAutoFit/>
              </a:bodyPr>
              <a:lstStyle/>
              <a:p>
                <a:pPr algn="just"/>
                <a14:m>
                  <m:oMathPara xmlns:m="http://schemas.openxmlformats.org/officeDocument/2006/math">
                    <m:oMathParaPr>
                      <m:jc m:val="left"/>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i="1" smtClean="0">
                              <a:solidFill>
                                <a:schemeClr val="bg1">
                                  <a:lumMod val="95000"/>
                                  <a:lumOff val="5000"/>
                                </a:schemeClr>
                              </a:solidFill>
                              <a:latin typeface="Cambria Math"/>
                              <a:ea typeface="Cambria Math"/>
                            </a:rPr>
                            <m:t>𝛼</m:t>
                          </m:r>
                        </m:e>
                      </m:func>
                      <m:r>
                        <a:rPr lang="cs-CZ" sz="2400" i="1">
                          <a:solidFill>
                            <a:schemeClr val="bg1">
                              <a:lumMod val="95000"/>
                              <a:lumOff val="5000"/>
                            </a:schemeClr>
                          </a:solidFill>
                          <a:latin typeface="Cambria Math"/>
                        </a:rPr>
                        <m:t>=</m:t>
                      </m:r>
                      <m:f>
                        <m:fPr>
                          <m:ctrlPr>
                            <a:rPr lang="cs-CZ" sz="2400" i="1">
                              <a:solidFill>
                                <a:schemeClr val="bg1">
                                  <a:lumMod val="95000"/>
                                  <a:lumOff val="5000"/>
                                </a:schemeClr>
                              </a:solidFill>
                              <a:latin typeface="Cambria Math"/>
                            </a:rPr>
                          </m:ctrlPr>
                        </m:fPr>
                        <m:num>
                          <m:r>
                            <a:rPr lang="cs-CZ" sz="2400" b="0" i="1" smtClean="0">
                              <a:solidFill>
                                <a:schemeClr val="bg1">
                                  <a:lumMod val="95000"/>
                                  <a:lumOff val="5000"/>
                                </a:schemeClr>
                              </a:solidFill>
                              <a:latin typeface="Cambria Math"/>
                            </a:rPr>
                            <m:t>40</m:t>
                          </m:r>
                        </m:num>
                        <m:den>
                          <m:r>
                            <a:rPr lang="cs-CZ" sz="2400" b="0" i="1" smtClean="0">
                              <a:solidFill>
                                <a:schemeClr val="bg1">
                                  <a:lumMod val="95000"/>
                                  <a:lumOff val="5000"/>
                                </a:schemeClr>
                              </a:solidFill>
                              <a:latin typeface="Cambria Math"/>
                            </a:rPr>
                            <m:t>25</m:t>
                          </m:r>
                        </m:den>
                      </m:f>
                    </m:oMath>
                  </m:oMathPara>
                </a14:m>
                <a:endParaRPr lang="cs-CZ" sz="2400" dirty="0">
                  <a:solidFill>
                    <a:schemeClr val="bg1">
                      <a:lumMod val="95000"/>
                      <a:lumOff val="5000"/>
                    </a:schemeClr>
                  </a:solidFill>
                </a:endParaRPr>
              </a:p>
            </p:txBody>
          </p:sp>
        </mc:Choice>
        <mc:Fallback xmlns="">
          <p:sp>
            <p:nvSpPr>
              <p:cNvPr id="26" name="TextovéPole 25"/>
              <p:cNvSpPr txBox="1">
                <a:spLocks noRot="1" noChangeAspect="1" noMove="1" noResize="1" noEditPoints="1" noAdjustHandles="1" noChangeArrowheads="1" noChangeShapeType="1" noTextEdit="1"/>
              </p:cNvSpPr>
              <p:nvPr/>
            </p:nvSpPr>
            <p:spPr>
              <a:xfrm>
                <a:off x="774906" y="2726938"/>
                <a:ext cx="1511055" cy="786177"/>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9" name="TextovéPole 28"/>
              <p:cNvSpPr txBox="1"/>
              <p:nvPr/>
            </p:nvSpPr>
            <p:spPr>
              <a:xfrm>
                <a:off x="1092427" y="4397059"/>
                <a:ext cx="2747240"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ea typeface="Cambria Math"/>
                        </a:rPr>
                        <m:t>𝛼</m:t>
                      </m:r>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57,994616</m:t>
                      </m:r>
                      <m:r>
                        <a:rPr lang="cs-CZ" sz="2400" b="0" i="1" smtClean="0">
                          <a:solidFill>
                            <a:schemeClr val="bg1">
                              <a:lumMod val="95000"/>
                              <a:lumOff val="5000"/>
                            </a:schemeClr>
                          </a:solidFill>
                          <a:latin typeface="Cambria Math"/>
                          <a:ea typeface="Cambria Math"/>
                        </a:rPr>
                        <m:t>°</m:t>
                      </m:r>
                    </m:oMath>
                  </m:oMathPara>
                </a14:m>
                <a:endParaRPr lang="cs-CZ" sz="2400" dirty="0">
                  <a:solidFill>
                    <a:schemeClr val="bg1">
                      <a:lumMod val="95000"/>
                      <a:lumOff val="5000"/>
                    </a:schemeClr>
                  </a:solidFill>
                </a:endParaRPr>
              </a:p>
            </p:txBody>
          </p:sp>
        </mc:Choice>
        <mc:Fallback xmlns="">
          <p:sp>
            <p:nvSpPr>
              <p:cNvPr id="29" name="TextovéPole 28"/>
              <p:cNvSpPr txBox="1">
                <a:spLocks noRot="1" noChangeAspect="1" noMove="1" noResize="1" noEditPoints="1" noAdjustHandles="1" noChangeArrowheads="1" noChangeShapeType="1" noTextEdit="1"/>
              </p:cNvSpPr>
              <p:nvPr/>
            </p:nvSpPr>
            <p:spPr>
              <a:xfrm>
                <a:off x="1092427" y="4397059"/>
                <a:ext cx="2747240" cy="461665"/>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0" name="TextovéPole 29"/>
              <p:cNvSpPr txBox="1"/>
              <p:nvPr/>
            </p:nvSpPr>
            <p:spPr>
              <a:xfrm>
                <a:off x="1092427" y="5125706"/>
                <a:ext cx="1958058"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lumMod val="95000"/>
                              <a:lumOff val="5000"/>
                            </a:schemeClr>
                          </a:solidFill>
                          <a:latin typeface="Cambria Math"/>
                          <a:ea typeface="Cambria Math"/>
                        </a:rPr>
                        <m:t>𝛼</m:t>
                      </m:r>
                      <m:r>
                        <a:rPr lang="cs-CZ" sz="2400" b="0" i="1" smtClean="0">
                          <a:solidFill>
                            <a:schemeClr val="bg1">
                              <a:lumMod val="95000"/>
                              <a:lumOff val="5000"/>
                            </a:schemeClr>
                          </a:solidFill>
                          <a:latin typeface="Cambria Math"/>
                          <a:ea typeface="Cambria Math"/>
                        </a:rPr>
                        <m:t>=57° 59´</m:t>
                      </m:r>
                    </m:oMath>
                  </m:oMathPara>
                </a14:m>
                <a:endParaRPr lang="cs-CZ" sz="2400" dirty="0">
                  <a:solidFill>
                    <a:schemeClr val="bg1">
                      <a:lumMod val="95000"/>
                      <a:lumOff val="5000"/>
                    </a:schemeClr>
                  </a:solidFill>
                </a:endParaRPr>
              </a:p>
            </p:txBody>
          </p:sp>
        </mc:Choice>
        <mc:Fallback xmlns="">
          <p:sp>
            <p:nvSpPr>
              <p:cNvPr id="30" name="TextovéPole 29"/>
              <p:cNvSpPr txBox="1">
                <a:spLocks noRot="1" noChangeAspect="1" noMove="1" noResize="1" noEditPoints="1" noAdjustHandles="1" noChangeArrowheads="1" noChangeShapeType="1" noTextEdit="1"/>
              </p:cNvSpPr>
              <p:nvPr/>
            </p:nvSpPr>
            <p:spPr>
              <a:xfrm>
                <a:off x="1092427" y="5125706"/>
                <a:ext cx="1958058" cy="461665"/>
              </a:xfrm>
              <a:prstGeom prst="rect">
                <a:avLst/>
              </a:prstGeom>
              <a:blipFill rotWithShape="1">
                <a:blip r:embed="rId6"/>
                <a:stretch>
                  <a:fillRect/>
                </a:stretch>
              </a:blipFill>
            </p:spPr>
            <p:txBody>
              <a:bodyPr/>
              <a:lstStyle/>
              <a:p>
                <a:r>
                  <a:rPr lang="cs-CZ">
                    <a:noFill/>
                  </a:rPr>
                  <a:t> </a:t>
                </a:r>
              </a:p>
            </p:txBody>
          </p:sp>
        </mc:Fallback>
      </mc:AlternateContent>
      <p:sp>
        <p:nvSpPr>
          <p:cNvPr id="31" name="Zaoblený obdélník 30"/>
          <p:cNvSpPr/>
          <p:nvPr/>
        </p:nvSpPr>
        <p:spPr>
          <a:xfrm>
            <a:off x="-2" y="6021288"/>
            <a:ext cx="9036497" cy="836712"/>
          </a:xfrm>
          <a:prstGeom prst="roundRect">
            <a:avLst>
              <a:gd name="adj" fmla="val 2932"/>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32" name="Zástupný symbol pro obsah 2"/>
              <p:cNvSpPr>
                <a:spLocks noGrp="1"/>
              </p:cNvSpPr>
              <p:nvPr/>
            </p:nvSpPr>
            <p:spPr>
              <a:xfrm>
                <a:off x="94599" y="6153017"/>
                <a:ext cx="9049402" cy="573254"/>
              </a:xfrm>
              <a:prstGeom prst="rect">
                <a:avLst/>
              </a:prstGeom>
              <a:no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dirty="0" smtClean="0">
                    <a:solidFill>
                      <a:schemeClr val="bg1">
                        <a:lumMod val="95000"/>
                        <a:lumOff val="5000"/>
                      </a:schemeClr>
                    </a:solidFill>
                  </a:rPr>
                  <a:t>Lano svírá se zemí úhel </a:t>
                </a:r>
                <a14:m>
                  <m:oMath xmlns:m="http://schemas.openxmlformats.org/officeDocument/2006/math">
                    <m:r>
                      <a:rPr lang="cs-CZ" b="0" i="0" smtClean="0">
                        <a:solidFill>
                          <a:schemeClr val="bg1">
                            <a:lumMod val="95000"/>
                            <a:lumOff val="5000"/>
                          </a:schemeClr>
                        </a:solidFill>
                        <a:latin typeface="Cambria Math"/>
                        <a:ea typeface="Cambria Math"/>
                      </a:rPr>
                      <m:t>57</m:t>
                    </m:r>
                    <m:r>
                      <a:rPr lang="cs-CZ" i="1">
                        <a:solidFill>
                          <a:schemeClr val="bg1">
                            <a:lumMod val="95000"/>
                            <a:lumOff val="5000"/>
                          </a:schemeClr>
                        </a:solidFill>
                        <a:latin typeface="Cambria Math"/>
                        <a:ea typeface="Cambria Math"/>
                      </a:rPr>
                      <m:t>°</m:t>
                    </m:r>
                    <m:r>
                      <a:rPr lang="cs-CZ" b="0" i="1" smtClean="0">
                        <a:solidFill>
                          <a:schemeClr val="bg1">
                            <a:lumMod val="95000"/>
                            <a:lumOff val="5000"/>
                          </a:schemeClr>
                        </a:solidFill>
                        <a:latin typeface="Cambria Math"/>
                        <a:ea typeface="Cambria Math"/>
                      </a:rPr>
                      <m:t>59</m:t>
                    </m:r>
                    <m:r>
                      <a:rPr lang="cs-CZ" i="1">
                        <a:solidFill>
                          <a:schemeClr val="bg1">
                            <a:lumMod val="95000"/>
                            <a:lumOff val="5000"/>
                          </a:schemeClr>
                        </a:solidFill>
                        <a:latin typeface="Cambria Math"/>
                        <a:ea typeface="Cambria Math"/>
                      </a:rPr>
                      <m:t>´</m:t>
                    </m:r>
                  </m:oMath>
                </a14:m>
                <a:r>
                  <a:rPr lang="cs-CZ" dirty="0" smtClean="0">
                    <a:solidFill>
                      <a:schemeClr val="bg1">
                        <a:lumMod val="95000"/>
                        <a:lumOff val="5000"/>
                      </a:schemeClr>
                    </a:solidFill>
                  </a:rPr>
                  <a:t>.</a:t>
                </a:r>
              </a:p>
            </p:txBody>
          </p:sp>
        </mc:Choice>
        <mc:Fallback xmlns="">
          <p:sp>
            <p:nvSpPr>
              <p:cNvPr id="32" name="Zástupný symbol pro obsah 2"/>
              <p:cNvSpPr>
                <a:spLocks noGrp="1" noRot="1" noChangeAspect="1" noMove="1" noResize="1" noEditPoints="1" noAdjustHandles="1" noChangeArrowheads="1" noChangeShapeType="1" noTextEdit="1"/>
              </p:cNvSpPr>
              <p:nvPr/>
            </p:nvSpPr>
            <p:spPr>
              <a:xfrm>
                <a:off x="94599" y="6153017"/>
                <a:ext cx="9049402" cy="573254"/>
              </a:xfrm>
              <a:prstGeom prst="rect">
                <a:avLst/>
              </a:prstGeom>
              <a:blipFill rotWithShape="1">
                <a:blip r:embed="rId7"/>
                <a:stretch>
                  <a:fillRect l="-1078" t="-7447" b="-5319"/>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3" name="TextovéPole 32"/>
              <p:cNvSpPr txBox="1"/>
              <p:nvPr/>
            </p:nvSpPr>
            <p:spPr>
              <a:xfrm>
                <a:off x="789802" y="3658659"/>
                <a:ext cx="1573572" cy="461665"/>
              </a:xfrm>
              <a:prstGeom prst="rect">
                <a:avLst/>
              </a:prstGeom>
              <a:noFill/>
            </p:spPr>
            <p:txBody>
              <a:bodyPr wrap="none" rtlCol="0">
                <a:spAutoFit/>
              </a:bodyPr>
              <a:lstStyle/>
              <a:p>
                <a:pPr algn="just"/>
                <a14:m>
                  <m:oMathPara xmlns:m="http://schemas.openxmlformats.org/officeDocument/2006/math">
                    <m:oMathParaPr>
                      <m:jc m:val="left"/>
                    </m:oMathParaPr>
                    <m:oMath xmlns:m="http://schemas.openxmlformats.org/officeDocument/2006/math">
                      <m:func>
                        <m:funcPr>
                          <m:ctrlPr>
                            <a:rPr lang="cs-CZ" sz="2400" i="1" smtClean="0">
                              <a:solidFill>
                                <a:schemeClr val="bg1">
                                  <a:lumMod val="95000"/>
                                  <a:lumOff val="5000"/>
                                </a:schemeClr>
                              </a:solidFill>
                              <a:latin typeface="Cambria Math"/>
                            </a:rPr>
                          </m:ctrlPr>
                        </m:funcPr>
                        <m:fName>
                          <m:r>
                            <m:rPr>
                              <m:sty m:val="p"/>
                            </m:rPr>
                            <a:rPr lang="cs-CZ" sz="2400" b="0" i="0" smtClean="0">
                              <a:solidFill>
                                <a:schemeClr val="bg1">
                                  <a:lumMod val="95000"/>
                                  <a:lumOff val="5000"/>
                                </a:schemeClr>
                              </a:solidFill>
                              <a:latin typeface="Cambria Math"/>
                            </a:rPr>
                            <m:t>tg</m:t>
                          </m:r>
                        </m:fName>
                        <m:e>
                          <m:r>
                            <a:rPr lang="cs-CZ" sz="2400" i="1" smtClean="0">
                              <a:solidFill>
                                <a:schemeClr val="bg1">
                                  <a:lumMod val="95000"/>
                                  <a:lumOff val="5000"/>
                                </a:schemeClr>
                              </a:solidFill>
                              <a:latin typeface="Cambria Math"/>
                              <a:ea typeface="Cambria Math"/>
                            </a:rPr>
                            <m:t>𝛼</m:t>
                          </m:r>
                        </m:e>
                      </m:func>
                      <m:r>
                        <a:rPr lang="cs-CZ" sz="2400" i="1">
                          <a:solidFill>
                            <a:schemeClr val="bg1">
                              <a:lumMod val="95000"/>
                              <a:lumOff val="5000"/>
                            </a:schemeClr>
                          </a:solidFill>
                          <a:latin typeface="Cambria Math"/>
                        </a:rPr>
                        <m:t>=</m:t>
                      </m:r>
                      <m:r>
                        <a:rPr lang="cs-CZ" sz="2400" b="0" i="1" smtClean="0">
                          <a:solidFill>
                            <a:schemeClr val="bg1">
                              <a:lumMod val="95000"/>
                              <a:lumOff val="5000"/>
                            </a:schemeClr>
                          </a:solidFill>
                          <a:latin typeface="Cambria Math"/>
                        </a:rPr>
                        <m:t>1,6</m:t>
                      </m:r>
                    </m:oMath>
                  </m:oMathPara>
                </a14:m>
                <a:endParaRPr lang="cs-CZ" sz="2400" dirty="0">
                  <a:solidFill>
                    <a:schemeClr val="bg1">
                      <a:lumMod val="95000"/>
                      <a:lumOff val="5000"/>
                    </a:schemeClr>
                  </a:solidFill>
                </a:endParaRPr>
              </a:p>
            </p:txBody>
          </p:sp>
        </mc:Choice>
        <mc:Fallback xmlns="">
          <p:sp>
            <p:nvSpPr>
              <p:cNvPr id="33" name="TextovéPole 32"/>
              <p:cNvSpPr txBox="1">
                <a:spLocks noRot="1" noChangeAspect="1" noMove="1" noResize="1" noEditPoints="1" noAdjustHandles="1" noChangeArrowheads="1" noChangeShapeType="1" noTextEdit="1"/>
              </p:cNvSpPr>
              <p:nvPr/>
            </p:nvSpPr>
            <p:spPr>
              <a:xfrm>
                <a:off x="789802" y="3658659"/>
                <a:ext cx="1573572" cy="461665"/>
              </a:xfrm>
              <a:prstGeom prst="rect">
                <a:avLst/>
              </a:prstGeom>
              <a:blipFill rotWithShape="1">
                <a:blip r:embed="rId8"/>
                <a:stretch>
                  <a:fillRect l="-2326" b="-15789"/>
                </a:stretch>
              </a:blipFill>
            </p:spPr>
            <p:txBody>
              <a:bodyPr/>
              <a:lstStyle/>
              <a:p>
                <a:r>
                  <a:rPr lang="cs-CZ">
                    <a:noFill/>
                  </a:rPr>
                  <a:t> </a:t>
                </a:r>
              </a:p>
            </p:txBody>
          </p:sp>
        </mc:Fallback>
      </mc:AlternateContent>
      <p:grpSp>
        <p:nvGrpSpPr>
          <p:cNvPr id="34" name="Skupina 33"/>
          <p:cNvGrpSpPr/>
          <p:nvPr/>
        </p:nvGrpSpPr>
        <p:grpSpPr>
          <a:xfrm>
            <a:off x="3975500" y="925545"/>
            <a:ext cx="5317803" cy="5437964"/>
            <a:chOff x="1667409" y="3618036"/>
            <a:chExt cx="5317803" cy="3236615"/>
          </a:xfrm>
        </p:grpSpPr>
        <p:grpSp>
          <p:nvGrpSpPr>
            <p:cNvPr id="35" name="Skupina 34"/>
            <p:cNvGrpSpPr/>
            <p:nvPr/>
          </p:nvGrpSpPr>
          <p:grpSpPr>
            <a:xfrm>
              <a:off x="1667409" y="3618036"/>
              <a:ext cx="5317803" cy="3236615"/>
              <a:chOff x="1667409" y="3618036"/>
              <a:chExt cx="5317803" cy="3236615"/>
            </a:xfrm>
          </p:grpSpPr>
          <p:sp>
            <p:nvSpPr>
              <p:cNvPr id="46" name="Pravoúhlý trojúhelník 45"/>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blouk 46"/>
              <p:cNvSpPr/>
              <p:nvPr/>
            </p:nvSpPr>
            <p:spPr>
              <a:xfrm>
                <a:off x="1667409" y="5067356"/>
                <a:ext cx="2750847" cy="1787295"/>
              </a:xfrm>
              <a:prstGeom prst="arc">
                <a:avLst>
                  <a:gd name="adj1" fmla="val 19036823"/>
                  <a:gd name="adj2" fmla="val 45274"/>
                </a:avLst>
              </a:prstGeom>
              <a:solidFill>
                <a:srgbClr val="FFFF00"/>
              </a:solid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48" name="Oblouk 47"/>
              <p:cNvSpPr/>
              <p:nvPr/>
            </p:nvSpPr>
            <p:spPr>
              <a:xfrm rot="16200000">
                <a:off x="5416846" y="5286737"/>
                <a:ext cx="874234" cy="1348530"/>
              </a:xfrm>
              <a:prstGeom prst="arc">
                <a:avLst>
                  <a:gd name="adj1" fmla="val 16172709"/>
                  <a:gd name="adj2" fmla="val 21431678"/>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49" name="Oblouk 48"/>
              <p:cNvSpPr/>
              <p:nvPr/>
            </p:nvSpPr>
            <p:spPr>
              <a:xfrm rot="5400000">
                <a:off x="5154835" y="3149739"/>
                <a:ext cx="1362080" cy="2298674"/>
              </a:xfrm>
              <a:prstGeom prst="arc">
                <a:avLst>
                  <a:gd name="adj1" fmla="val 19138"/>
                  <a:gd name="adj2" fmla="val 2480300"/>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36" name="Skupina 35"/>
            <p:cNvGrpSpPr/>
            <p:nvPr/>
          </p:nvGrpSpPr>
          <p:grpSpPr>
            <a:xfrm>
              <a:off x="2626807" y="4219975"/>
              <a:ext cx="4101598" cy="2296949"/>
              <a:chOff x="2626807" y="4219975"/>
              <a:chExt cx="4101598" cy="2296949"/>
            </a:xfrm>
          </p:grpSpPr>
          <mc:AlternateContent xmlns:mc="http://schemas.openxmlformats.org/markup-compatibility/2006" xmlns:a14="http://schemas.microsoft.com/office/drawing/2010/main">
            <mc:Choice Requires="a14">
              <p:sp>
                <p:nvSpPr>
                  <p:cNvPr id="37" name="TextovéPole 36"/>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8" name="TextovéPole 37"/>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1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39" name="TextovéPole 38"/>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3" name="TextovéPole 12"/>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11"/>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0" name="TextovéPole 39"/>
                  <p:cNvSpPr txBox="1"/>
                  <p:nvPr/>
                </p:nvSpPr>
                <p:spPr>
                  <a:xfrm>
                    <a:off x="5347751" y="5617508"/>
                    <a:ext cx="467191" cy="31141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40" name="TextovéPole 39"/>
                  <p:cNvSpPr txBox="1">
                    <a:spLocks noRot="1" noChangeAspect="1" noMove="1" noResize="1" noEditPoints="1" noAdjustHandles="1" noChangeArrowheads="1" noChangeShapeType="1" noTextEdit="1"/>
                  </p:cNvSpPr>
                  <p:nvPr/>
                </p:nvSpPr>
                <p:spPr>
                  <a:xfrm>
                    <a:off x="5347751" y="5617508"/>
                    <a:ext cx="467191" cy="311415"/>
                  </a:xfrm>
                  <a:prstGeom prst="rect">
                    <a:avLst/>
                  </a:prstGeom>
                  <a:blipFill rotWithShape="1">
                    <a:blip r:embed="rId1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1" name="TextovéPole 40"/>
                  <p:cNvSpPr txBox="1"/>
                  <p:nvPr/>
                </p:nvSpPr>
                <p:spPr>
                  <a:xfrm>
                    <a:off x="3565090" y="5653442"/>
                    <a:ext cx="466794"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smtClean="0">
                              <a:solidFill>
                                <a:srgbClr val="FF0000"/>
                              </a:solidFill>
                              <a:latin typeface="Cambria Math"/>
                              <a:ea typeface="Cambria Math"/>
                            </a:rPr>
                            <m:t>𝛂</m:t>
                          </m:r>
                        </m:oMath>
                      </m:oMathPara>
                    </a14:m>
                    <a:endParaRPr lang="cs-CZ" sz="2400" b="1" dirty="0">
                      <a:solidFill>
                        <a:srgbClr val="FF0000"/>
                      </a:solidFill>
                    </a:endParaRPr>
                  </a:p>
                </p:txBody>
              </p:sp>
            </mc:Choice>
            <mc:Fallback xmlns="">
              <p:sp>
                <p:nvSpPr>
                  <p:cNvPr id="41" name="TextovéPole 40"/>
                  <p:cNvSpPr txBox="1">
                    <a:spLocks noRot="1" noChangeAspect="1" noMove="1" noResize="1" noEditPoints="1" noAdjustHandles="1" noChangeArrowheads="1" noChangeShapeType="1" noTextEdit="1"/>
                  </p:cNvSpPr>
                  <p:nvPr/>
                </p:nvSpPr>
                <p:spPr>
                  <a:xfrm>
                    <a:off x="3565090" y="5653442"/>
                    <a:ext cx="466794" cy="274778"/>
                  </a:xfrm>
                  <a:prstGeom prst="rect">
                    <a:avLst/>
                  </a:prstGeom>
                  <a:blipFill rotWithShape="1">
                    <a:blip r:embed="rId1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2" name="TextovéPole 41"/>
                  <p:cNvSpPr txBox="1"/>
                  <p:nvPr/>
                </p:nvSpPr>
                <p:spPr>
                  <a:xfrm>
                    <a:off x="5352218" y="4552758"/>
                    <a:ext cx="51167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𝛽</m:t>
                          </m:r>
                        </m:oMath>
                      </m:oMathPara>
                    </a14:m>
                    <a:endParaRPr lang="cs-CZ" sz="2800" dirty="0">
                      <a:solidFill>
                        <a:schemeClr val="bg1"/>
                      </a:solidFill>
                    </a:endParaRPr>
                  </a:p>
                </p:txBody>
              </p:sp>
            </mc:Choice>
            <mc:Fallback xmlns="">
              <p:sp>
                <p:nvSpPr>
                  <p:cNvPr id="42" name="TextovéPole 41"/>
                  <p:cNvSpPr txBox="1">
                    <a:spLocks noRot="1" noChangeAspect="1" noMove="1" noResize="1" noEditPoints="1" noAdjustHandles="1" noChangeArrowheads="1" noChangeShapeType="1" noTextEdit="1"/>
                  </p:cNvSpPr>
                  <p:nvPr/>
                </p:nvSpPr>
                <p:spPr>
                  <a:xfrm>
                    <a:off x="5352218" y="4552758"/>
                    <a:ext cx="511679" cy="523220"/>
                  </a:xfrm>
                  <a:prstGeom prst="rect">
                    <a:avLst/>
                  </a:prstGeom>
                  <a:blipFill rotWithShape="1">
                    <a:blip r:embed="rId1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3" name="TextovéPole 42"/>
                  <p:cNvSpPr txBox="1"/>
                  <p:nvPr/>
                </p:nvSpPr>
                <p:spPr>
                  <a:xfrm>
                    <a:off x="5737428" y="5122706"/>
                    <a:ext cx="990977"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dirty="0" smtClean="0">
                              <a:solidFill>
                                <a:srgbClr val="FF0000"/>
                              </a:solidFill>
                              <a:latin typeface="Cambria Math"/>
                              <a:ea typeface="Cambria Math"/>
                            </a:rPr>
                            <m:t>𝟒𝟎</m:t>
                          </m:r>
                          <m:r>
                            <a:rPr lang="cs-CZ" sz="2400" b="1" i="1" dirty="0" smtClean="0">
                              <a:solidFill>
                                <a:srgbClr val="FF0000"/>
                              </a:solidFill>
                              <a:latin typeface="Cambria Math"/>
                              <a:ea typeface="Cambria Math"/>
                            </a:rPr>
                            <m:t> </m:t>
                          </m:r>
                          <m:r>
                            <a:rPr lang="cs-CZ" sz="2400" b="1" i="1" dirty="0" smtClean="0">
                              <a:solidFill>
                                <a:srgbClr val="FF0000"/>
                              </a:solidFill>
                              <a:latin typeface="Cambria Math"/>
                              <a:ea typeface="Cambria Math"/>
                            </a:rPr>
                            <m:t>𝒎</m:t>
                          </m:r>
                        </m:oMath>
                      </m:oMathPara>
                    </a14:m>
                    <a:endParaRPr lang="cs-CZ" sz="2400" b="1" dirty="0">
                      <a:solidFill>
                        <a:srgbClr val="FF0000"/>
                      </a:solidFill>
                    </a:endParaRPr>
                  </a:p>
                </p:txBody>
              </p:sp>
            </mc:Choice>
            <mc:Fallback xmlns="">
              <p:sp>
                <p:nvSpPr>
                  <p:cNvPr id="43" name="TextovéPole 42"/>
                  <p:cNvSpPr txBox="1">
                    <a:spLocks noRot="1" noChangeAspect="1" noMove="1" noResize="1" noEditPoints="1" noAdjustHandles="1" noChangeArrowheads="1" noChangeShapeType="1" noTextEdit="1"/>
                  </p:cNvSpPr>
                  <p:nvPr/>
                </p:nvSpPr>
                <p:spPr>
                  <a:xfrm>
                    <a:off x="5737428" y="5122706"/>
                    <a:ext cx="990977" cy="274778"/>
                  </a:xfrm>
                  <a:prstGeom prst="rect">
                    <a:avLst/>
                  </a:prstGeom>
                  <a:blipFill rotWithShape="1">
                    <a:blip r:embed="rId1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4" name="TextovéPole 43"/>
                  <p:cNvSpPr txBox="1"/>
                  <p:nvPr/>
                </p:nvSpPr>
                <p:spPr>
                  <a:xfrm>
                    <a:off x="4443587" y="6013503"/>
                    <a:ext cx="990977"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1" i="1" dirty="0" smtClean="0">
                              <a:solidFill>
                                <a:srgbClr val="FF0000"/>
                              </a:solidFill>
                              <a:latin typeface="Cambria Math"/>
                              <a:ea typeface="Cambria Math"/>
                            </a:rPr>
                            <m:t>𝟐𝟓</m:t>
                          </m:r>
                          <m:r>
                            <a:rPr lang="cs-CZ" sz="2400" b="1" i="1" dirty="0" smtClean="0">
                              <a:solidFill>
                                <a:srgbClr val="FF0000"/>
                              </a:solidFill>
                              <a:latin typeface="Cambria Math"/>
                              <a:ea typeface="Cambria Math"/>
                            </a:rPr>
                            <m:t> </m:t>
                          </m:r>
                          <m:r>
                            <a:rPr lang="cs-CZ" sz="2400" b="1" i="1" dirty="0" smtClean="0">
                              <a:solidFill>
                                <a:srgbClr val="FF0000"/>
                              </a:solidFill>
                              <a:latin typeface="Cambria Math"/>
                              <a:ea typeface="Cambria Math"/>
                            </a:rPr>
                            <m:t>𝒎</m:t>
                          </m:r>
                        </m:oMath>
                      </m:oMathPara>
                    </a14:m>
                    <a:endParaRPr lang="cs-CZ" sz="2400" b="1" dirty="0">
                      <a:solidFill>
                        <a:srgbClr val="FF0000"/>
                      </a:solidFill>
                    </a:endParaRPr>
                  </a:p>
                </p:txBody>
              </p:sp>
            </mc:Choice>
            <mc:Fallback xmlns="">
              <p:sp>
                <p:nvSpPr>
                  <p:cNvPr id="44" name="TextovéPole 43"/>
                  <p:cNvSpPr txBox="1">
                    <a:spLocks noRot="1" noChangeAspect="1" noMove="1" noResize="1" noEditPoints="1" noAdjustHandles="1" noChangeArrowheads="1" noChangeShapeType="1" noTextEdit="1"/>
                  </p:cNvSpPr>
                  <p:nvPr/>
                </p:nvSpPr>
                <p:spPr>
                  <a:xfrm>
                    <a:off x="4443587" y="6013503"/>
                    <a:ext cx="990977" cy="274778"/>
                  </a:xfrm>
                  <a:prstGeom prst="rect">
                    <a:avLst/>
                  </a:prstGeom>
                  <a:blipFill rotWithShape="1">
                    <a:blip r:embed="rId16"/>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45" name="TextovéPole 44"/>
                  <p:cNvSpPr txBox="1"/>
                  <p:nvPr/>
                </p:nvSpPr>
                <p:spPr>
                  <a:xfrm>
                    <a:off x="3961141" y="4935966"/>
                    <a:ext cx="460574"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chemeClr val="bg1"/>
                              </a:solidFill>
                              <a:latin typeface="Cambria Math"/>
                              <a:ea typeface="Cambria Math"/>
                            </a:rPr>
                            <m:t>𝑐</m:t>
                          </m:r>
                        </m:oMath>
                      </m:oMathPara>
                    </a14:m>
                    <a:endParaRPr lang="cs-CZ" sz="2800" dirty="0">
                      <a:solidFill>
                        <a:schemeClr val="bg1"/>
                      </a:solidFill>
                    </a:endParaRPr>
                  </a:p>
                </p:txBody>
              </p:sp>
            </mc:Choice>
            <mc:Fallback xmlns="">
              <p:sp>
                <p:nvSpPr>
                  <p:cNvPr id="45" name="TextovéPole 44"/>
                  <p:cNvSpPr txBox="1">
                    <a:spLocks noRot="1" noChangeAspect="1" noMove="1" noResize="1" noEditPoints="1" noAdjustHandles="1" noChangeArrowheads="1" noChangeShapeType="1" noTextEdit="1"/>
                  </p:cNvSpPr>
                  <p:nvPr/>
                </p:nvSpPr>
                <p:spPr>
                  <a:xfrm>
                    <a:off x="3961141" y="4935966"/>
                    <a:ext cx="460574" cy="311415"/>
                  </a:xfrm>
                  <a:prstGeom prst="rect">
                    <a:avLst/>
                  </a:prstGeom>
                  <a:blipFill rotWithShape="1">
                    <a:blip r:embed="rId17"/>
                    <a:stretch>
                      <a:fillRect/>
                    </a:stretch>
                  </a:blipFill>
                </p:spPr>
                <p:txBody>
                  <a:bodyPr/>
                  <a:lstStyle/>
                  <a:p>
                    <a:r>
                      <a:rPr lang="cs-CZ">
                        <a:noFill/>
                      </a:rPr>
                      <a:t> </a:t>
                    </a:r>
                  </a:p>
                </p:txBody>
              </p:sp>
            </mc:Fallback>
          </mc:AlternateContent>
        </p:grpSp>
      </p:grpSp>
      <p:grpSp>
        <p:nvGrpSpPr>
          <p:cNvPr id="50" name="Skupina 49"/>
          <p:cNvGrpSpPr/>
          <p:nvPr/>
        </p:nvGrpSpPr>
        <p:grpSpPr>
          <a:xfrm>
            <a:off x="3975500" y="925545"/>
            <a:ext cx="5317803" cy="5437964"/>
            <a:chOff x="1667409" y="3618036"/>
            <a:chExt cx="5317803" cy="3236615"/>
          </a:xfrm>
        </p:grpSpPr>
        <p:grpSp>
          <p:nvGrpSpPr>
            <p:cNvPr id="51" name="Skupina 50"/>
            <p:cNvGrpSpPr/>
            <p:nvPr/>
          </p:nvGrpSpPr>
          <p:grpSpPr>
            <a:xfrm>
              <a:off x="1667409" y="3618036"/>
              <a:ext cx="5317803" cy="3236615"/>
              <a:chOff x="1667409" y="3618036"/>
              <a:chExt cx="5317803" cy="3236615"/>
            </a:xfrm>
          </p:grpSpPr>
          <p:sp>
            <p:nvSpPr>
              <p:cNvPr id="62" name="Pravoúhlý trojúhelník 61"/>
              <p:cNvSpPr/>
              <p:nvPr/>
            </p:nvSpPr>
            <p:spPr>
              <a:xfrm rot="16200000">
                <a:off x="3639657" y="3780090"/>
                <a:ext cx="1557197" cy="2835237"/>
              </a:xfrm>
              <a:prstGeom prst="rtTriangl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Oblouk 62"/>
              <p:cNvSpPr/>
              <p:nvPr/>
            </p:nvSpPr>
            <p:spPr>
              <a:xfrm>
                <a:off x="1667409" y="5067356"/>
                <a:ext cx="2750847" cy="1787295"/>
              </a:xfrm>
              <a:prstGeom prst="arc">
                <a:avLst>
                  <a:gd name="adj1" fmla="val 19036823"/>
                  <a:gd name="adj2" fmla="val 45274"/>
                </a:avLst>
              </a:prstGeom>
              <a:noFill/>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64" name="Oblouk 63"/>
              <p:cNvSpPr/>
              <p:nvPr/>
            </p:nvSpPr>
            <p:spPr>
              <a:xfrm rot="16200000">
                <a:off x="5416846" y="5286737"/>
                <a:ext cx="874234" cy="1348530"/>
              </a:xfrm>
              <a:prstGeom prst="arc">
                <a:avLst>
                  <a:gd name="adj1" fmla="val 16172709"/>
                  <a:gd name="adj2" fmla="val 21431678"/>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sp>
            <p:nvSpPr>
              <p:cNvPr id="65" name="Oblouk 64"/>
              <p:cNvSpPr/>
              <p:nvPr/>
            </p:nvSpPr>
            <p:spPr>
              <a:xfrm rot="5400000">
                <a:off x="5154835" y="3149739"/>
                <a:ext cx="1362080" cy="2298674"/>
              </a:xfrm>
              <a:prstGeom prst="arc">
                <a:avLst>
                  <a:gd name="adj1" fmla="val 19138"/>
                  <a:gd name="adj2" fmla="val 2480300"/>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dirty="0">
                  <a:solidFill>
                    <a:schemeClr val="bg1"/>
                  </a:solidFill>
                </a:endParaRPr>
              </a:p>
            </p:txBody>
          </p:sp>
        </p:grpSp>
        <p:grpSp>
          <p:nvGrpSpPr>
            <p:cNvPr id="52" name="Skupina 51"/>
            <p:cNvGrpSpPr/>
            <p:nvPr/>
          </p:nvGrpSpPr>
          <p:grpSpPr>
            <a:xfrm>
              <a:off x="2626807" y="4219975"/>
              <a:ext cx="3731966" cy="2296949"/>
              <a:chOff x="2626807" y="4219975"/>
              <a:chExt cx="3731966" cy="2296949"/>
            </a:xfrm>
          </p:grpSpPr>
          <mc:AlternateContent xmlns:mc="http://schemas.openxmlformats.org/markup-compatibility/2006" xmlns:a14="http://schemas.microsoft.com/office/drawing/2010/main">
            <mc:Choice Requires="a14">
              <p:sp>
                <p:nvSpPr>
                  <p:cNvPr id="53" name="TextovéPole 52"/>
                  <p:cNvSpPr txBox="1"/>
                  <p:nvPr/>
                </p:nvSpPr>
                <p:spPr>
                  <a:xfrm>
                    <a:off x="2626807" y="5907601"/>
                    <a:ext cx="535723"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ea typeface="Cambria Math"/>
                            </a:rPr>
                            <m:t>𝐀</m:t>
                          </m:r>
                        </m:oMath>
                      </m:oMathPara>
                    </a14:m>
                    <a:endParaRPr lang="cs-CZ" sz="2800" b="1" dirty="0">
                      <a:solidFill>
                        <a:schemeClr val="bg1"/>
                      </a:solidFill>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626807" y="5907601"/>
                    <a:ext cx="535723" cy="523220"/>
                  </a:xfrm>
                  <a:prstGeom prst="rect">
                    <a:avLst/>
                  </a:prstGeom>
                  <a:blipFill rotWithShape="1">
                    <a:blip r:embed="rId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4" name="TextovéPole 53"/>
                  <p:cNvSpPr txBox="1"/>
                  <p:nvPr/>
                </p:nvSpPr>
                <p:spPr>
                  <a:xfrm>
                    <a:off x="5835874" y="4219975"/>
                    <a:ext cx="52289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𝐁</m:t>
                          </m:r>
                        </m:oMath>
                      </m:oMathPara>
                    </a14:m>
                    <a:endParaRPr lang="cs-CZ" sz="2800" b="1" dirty="0">
                      <a:solidFill>
                        <a:schemeClr val="bg1"/>
                      </a:solidFill>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5835874" y="4219975"/>
                    <a:ext cx="522899" cy="523220"/>
                  </a:xfrm>
                  <a:prstGeom prst="rect">
                    <a:avLst/>
                  </a:prstGeom>
                  <a:blipFill rotWithShape="1">
                    <a:blip r:embed="rId1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5" name="TextovéPole 54"/>
                  <p:cNvSpPr txBox="1"/>
                  <p:nvPr/>
                </p:nvSpPr>
                <p:spPr>
                  <a:xfrm>
                    <a:off x="5835874" y="5993704"/>
                    <a:ext cx="503664"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1" i="0" smtClean="0">
                              <a:solidFill>
                                <a:schemeClr val="bg1"/>
                              </a:solidFill>
                              <a:latin typeface="Cambria Math"/>
                            </a:rPr>
                            <m:t>𝐂</m:t>
                          </m:r>
                        </m:oMath>
                      </m:oMathPara>
                    </a14:m>
                    <a:endParaRPr lang="cs-CZ" sz="2800" b="1" dirty="0">
                      <a:solidFill>
                        <a:schemeClr val="bg1"/>
                      </a:solidFill>
                    </a:endParaRPr>
                  </a:p>
                </p:txBody>
              </p:sp>
            </mc:Choice>
            <mc:Fallback xmlns="">
              <p:sp>
                <p:nvSpPr>
                  <p:cNvPr id="13" name="TextovéPole 12"/>
                  <p:cNvSpPr txBox="1">
                    <a:spLocks noRot="1" noChangeAspect="1" noMove="1" noResize="1" noEditPoints="1" noAdjustHandles="1" noChangeArrowheads="1" noChangeShapeType="1" noTextEdit="1"/>
                  </p:cNvSpPr>
                  <p:nvPr/>
                </p:nvSpPr>
                <p:spPr>
                  <a:xfrm>
                    <a:off x="5835874" y="5993704"/>
                    <a:ext cx="503664" cy="523220"/>
                  </a:xfrm>
                  <a:prstGeom prst="rect">
                    <a:avLst/>
                  </a:prstGeom>
                  <a:blipFill rotWithShape="1">
                    <a:blip r:embed="rId11"/>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6" name="TextovéPole 55"/>
                  <p:cNvSpPr txBox="1"/>
                  <p:nvPr/>
                </p:nvSpPr>
                <p:spPr>
                  <a:xfrm>
                    <a:off x="5347751" y="5617508"/>
                    <a:ext cx="467191" cy="31141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𝛾</m:t>
                          </m:r>
                        </m:oMath>
                      </m:oMathPara>
                    </a14:m>
                    <a:endParaRPr lang="cs-CZ" sz="2800" dirty="0">
                      <a:solidFill>
                        <a:schemeClr val="bg1"/>
                      </a:solidFill>
                    </a:endParaRPr>
                  </a:p>
                </p:txBody>
              </p:sp>
            </mc:Choice>
            <mc:Fallback xmlns="">
              <p:sp>
                <p:nvSpPr>
                  <p:cNvPr id="40" name="TextovéPole 39"/>
                  <p:cNvSpPr txBox="1">
                    <a:spLocks noRot="1" noChangeAspect="1" noMove="1" noResize="1" noEditPoints="1" noAdjustHandles="1" noChangeArrowheads="1" noChangeShapeType="1" noTextEdit="1"/>
                  </p:cNvSpPr>
                  <p:nvPr/>
                </p:nvSpPr>
                <p:spPr>
                  <a:xfrm>
                    <a:off x="5347751" y="5617508"/>
                    <a:ext cx="467191" cy="311415"/>
                  </a:xfrm>
                  <a:prstGeom prst="rect">
                    <a:avLst/>
                  </a:prstGeom>
                  <a:blipFill rotWithShape="1">
                    <a:blip r:embed="rId1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7" name="TextovéPole 56"/>
                  <p:cNvSpPr txBox="1"/>
                  <p:nvPr/>
                </p:nvSpPr>
                <p:spPr>
                  <a:xfrm>
                    <a:off x="3565090" y="5653442"/>
                    <a:ext cx="466794"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0" i="1" smtClean="0">
                              <a:solidFill>
                                <a:schemeClr val="bg1"/>
                              </a:solidFill>
                              <a:latin typeface="Cambria Math"/>
                              <a:ea typeface="Cambria Math"/>
                            </a:rPr>
                            <m:t>𝛼</m:t>
                          </m:r>
                        </m:oMath>
                      </m:oMathPara>
                    </a14:m>
                    <a:endParaRPr lang="cs-CZ" sz="2400" dirty="0">
                      <a:solidFill>
                        <a:schemeClr val="bg1"/>
                      </a:solidFill>
                    </a:endParaRPr>
                  </a:p>
                </p:txBody>
              </p:sp>
            </mc:Choice>
            <mc:Fallback xmlns="">
              <p:sp>
                <p:nvSpPr>
                  <p:cNvPr id="57" name="TextovéPole 56"/>
                  <p:cNvSpPr txBox="1">
                    <a:spLocks noRot="1" noChangeAspect="1" noMove="1" noResize="1" noEditPoints="1" noAdjustHandles="1" noChangeArrowheads="1" noChangeShapeType="1" noTextEdit="1"/>
                  </p:cNvSpPr>
                  <p:nvPr/>
                </p:nvSpPr>
                <p:spPr>
                  <a:xfrm>
                    <a:off x="3565090" y="5653442"/>
                    <a:ext cx="466794" cy="274778"/>
                  </a:xfrm>
                  <a:prstGeom prst="rect">
                    <a:avLst/>
                  </a:prstGeom>
                  <a:blipFill rotWithShape="1">
                    <a:blip r:embed="rId18"/>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8" name="TextovéPole 57"/>
                  <p:cNvSpPr txBox="1"/>
                  <p:nvPr/>
                </p:nvSpPr>
                <p:spPr>
                  <a:xfrm>
                    <a:off x="5352218" y="4552758"/>
                    <a:ext cx="511679"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smtClean="0">
                              <a:solidFill>
                                <a:schemeClr val="bg1"/>
                              </a:solidFill>
                              <a:latin typeface="Cambria Math"/>
                              <a:ea typeface="Cambria Math"/>
                            </a:rPr>
                            <m:t>𝛽</m:t>
                          </m:r>
                        </m:oMath>
                      </m:oMathPara>
                    </a14:m>
                    <a:endParaRPr lang="cs-CZ" sz="2800" dirty="0">
                      <a:solidFill>
                        <a:schemeClr val="bg1"/>
                      </a:solidFill>
                    </a:endParaRPr>
                  </a:p>
                </p:txBody>
              </p:sp>
            </mc:Choice>
            <mc:Fallback xmlns="">
              <p:sp>
                <p:nvSpPr>
                  <p:cNvPr id="42" name="TextovéPole 41"/>
                  <p:cNvSpPr txBox="1">
                    <a:spLocks noRot="1" noChangeAspect="1" noMove="1" noResize="1" noEditPoints="1" noAdjustHandles="1" noChangeArrowheads="1" noChangeShapeType="1" noTextEdit="1"/>
                  </p:cNvSpPr>
                  <p:nvPr/>
                </p:nvSpPr>
                <p:spPr>
                  <a:xfrm>
                    <a:off x="5352218" y="4552758"/>
                    <a:ext cx="511679" cy="523220"/>
                  </a:xfrm>
                  <a:prstGeom prst="rect">
                    <a:avLst/>
                  </a:prstGeom>
                  <a:blipFill rotWithShape="1">
                    <a:blip r:embed="rId1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59" name="TextovéPole 58"/>
                  <p:cNvSpPr txBox="1"/>
                  <p:nvPr/>
                </p:nvSpPr>
                <p:spPr>
                  <a:xfrm>
                    <a:off x="5737428" y="5122706"/>
                    <a:ext cx="460382"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0" i="1" dirty="0" smtClean="0">
                              <a:solidFill>
                                <a:schemeClr val="bg1"/>
                              </a:solidFill>
                              <a:latin typeface="Cambria Math"/>
                              <a:ea typeface="Cambria Math"/>
                            </a:rPr>
                            <m:t>𝑎</m:t>
                          </m:r>
                        </m:oMath>
                      </m:oMathPara>
                    </a14:m>
                    <a:endParaRPr lang="cs-CZ" sz="2400" dirty="0">
                      <a:solidFill>
                        <a:schemeClr val="bg1"/>
                      </a:solidFill>
                    </a:endParaRPr>
                  </a:p>
                </p:txBody>
              </p:sp>
            </mc:Choice>
            <mc:Fallback xmlns="">
              <p:sp>
                <p:nvSpPr>
                  <p:cNvPr id="59" name="TextovéPole 58"/>
                  <p:cNvSpPr txBox="1">
                    <a:spLocks noRot="1" noChangeAspect="1" noMove="1" noResize="1" noEditPoints="1" noAdjustHandles="1" noChangeArrowheads="1" noChangeShapeType="1" noTextEdit="1"/>
                  </p:cNvSpPr>
                  <p:nvPr/>
                </p:nvSpPr>
                <p:spPr>
                  <a:xfrm>
                    <a:off x="5737428" y="5122706"/>
                    <a:ext cx="460382" cy="274778"/>
                  </a:xfrm>
                  <a:prstGeom prst="rect">
                    <a:avLst/>
                  </a:prstGeom>
                  <a:blipFill rotWithShape="1">
                    <a:blip r:embed="rId19"/>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0" name="TextovéPole 59"/>
                  <p:cNvSpPr txBox="1"/>
                  <p:nvPr/>
                </p:nvSpPr>
                <p:spPr>
                  <a:xfrm>
                    <a:off x="4443587" y="6013503"/>
                    <a:ext cx="457176" cy="274778"/>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400" b="0" i="1" dirty="0" smtClean="0">
                              <a:solidFill>
                                <a:schemeClr val="bg1"/>
                              </a:solidFill>
                              <a:latin typeface="Cambria Math"/>
                              <a:ea typeface="Cambria Math"/>
                            </a:rPr>
                            <m:t>𝑏</m:t>
                          </m:r>
                        </m:oMath>
                      </m:oMathPara>
                    </a14:m>
                    <a:endParaRPr lang="cs-CZ" sz="2400" dirty="0">
                      <a:solidFill>
                        <a:schemeClr val="bg1"/>
                      </a:solidFill>
                    </a:endParaRPr>
                  </a:p>
                </p:txBody>
              </p:sp>
            </mc:Choice>
            <mc:Fallback xmlns="">
              <p:sp>
                <p:nvSpPr>
                  <p:cNvPr id="60" name="TextovéPole 59"/>
                  <p:cNvSpPr txBox="1">
                    <a:spLocks noRot="1" noChangeAspect="1" noMove="1" noResize="1" noEditPoints="1" noAdjustHandles="1" noChangeArrowheads="1" noChangeShapeType="1" noTextEdit="1"/>
                  </p:cNvSpPr>
                  <p:nvPr/>
                </p:nvSpPr>
                <p:spPr>
                  <a:xfrm>
                    <a:off x="4443587" y="6013503"/>
                    <a:ext cx="457176" cy="274778"/>
                  </a:xfrm>
                  <a:prstGeom prst="rect">
                    <a:avLst/>
                  </a:prstGeom>
                  <a:blipFill rotWithShape="1">
                    <a:blip r:embed="rId20"/>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61" name="TextovéPole 60"/>
                  <p:cNvSpPr txBox="1"/>
                  <p:nvPr/>
                </p:nvSpPr>
                <p:spPr>
                  <a:xfrm>
                    <a:off x="3961141" y="4935966"/>
                    <a:ext cx="460574" cy="31141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cs-CZ" sz="2800" b="0" i="1" dirty="0" smtClean="0">
                              <a:solidFill>
                                <a:srgbClr val="C00000"/>
                              </a:solidFill>
                              <a:latin typeface="Cambria Math"/>
                              <a:ea typeface="Cambria Math"/>
                            </a:rPr>
                            <m:t>𝑐</m:t>
                          </m:r>
                        </m:oMath>
                      </m:oMathPara>
                    </a14:m>
                    <a:endParaRPr lang="cs-CZ" sz="2800" dirty="0">
                      <a:solidFill>
                        <a:srgbClr val="C00000"/>
                      </a:solidFill>
                    </a:endParaRPr>
                  </a:p>
                </p:txBody>
              </p:sp>
            </mc:Choice>
            <mc:Fallback xmlns="">
              <p:sp>
                <p:nvSpPr>
                  <p:cNvPr id="61" name="TextovéPole 60"/>
                  <p:cNvSpPr txBox="1">
                    <a:spLocks noRot="1" noChangeAspect="1" noMove="1" noResize="1" noEditPoints="1" noAdjustHandles="1" noChangeArrowheads="1" noChangeShapeType="1" noTextEdit="1"/>
                  </p:cNvSpPr>
                  <p:nvPr/>
                </p:nvSpPr>
                <p:spPr>
                  <a:xfrm>
                    <a:off x="3961141" y="4935966"/>
                    <a:ext cx="460574" cy="311415"/>
                  </a:xfrm>
                  <a:prstGeom prst="rect">
                    <a:avLst/>
                  </a:prstGeom>
                  <a:blipFill rotWithShape="1">
                    <a:blip r:embed="rId21"/>
                    <a:stretch>
                      <a:fillRect/>
                    </a:stretch>
                  </a:blipFill>
                </p:spPr>
                <p:txBody>
                  <a:bodyPr/>
                  <a:lstStyle/>
                  <a:p>
                    <a:r>
                      <a:rPr lang="cs-CZ">
                        <a:noFill/>
                      </a:rPr>
                      <a:t> </a:t>
                    </a:r>
                  </a:p>
                </p:txBody>
              </p:sp>
            </mc:Fallback>
          </mc:AlternateContent>
        </p:grpSp>
      </p:grpSp>
      <p:pic>
        <p:nvPicPr>
          <p:cNvPr id="4098" name="Picture 2" descr="C:\Users\spravce\AppData\Local\Microsoft\Windows\Temporary Internet Files\Content.IE5\8H1P3Q3A\MC900440446[6].wmf"/>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3746500" y="2040955"/>
            <a:ext cx="1828800" cy="194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35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0"/>
                                        </p:tgtEl>
                                        <p:attrNameLst>
                                          <p:attrName>style.visibility</p:attrName>
                                        </p:attrNameLst>
                                      </p:cBhvr>
                                      <p:to>
                                        <p:strVal val="hidden"/>
                                      </p:to>
                                    </p:set>
                                  </p:childTnLst>
                                </p:cTn>
                              </p:par>
                            </p:childTnLst>
                          </p:cTn>
                        </p:par>
                        <p:par>
                          <p:cTn id="19" fill="hold">
                            <p:stCondLst>
                              <p:cond delay="0"/>
                            </p:stCondLst>
                            <p:childTnLst>
                              <p:par>
                                <p:cTn id="20" presetID="1" presetClass="entr" presetSubtype="0" fill="hold" nodeType="afterEffect">
                                  <p:stCondLst>
                                    <p:cond delay="0"/>
                                  </p:stCondLst>
                                  <p:childTnLst>
                                    <p:set>
                                      <p:cBhvr>
                                        <p:cTn id="21" dur="1" fill="hold">
                                          <p:stCondLst>
                                            <p:cond delay="0"/>
                                          </p:stCondLst>
                                        </p:cTn>
                                        <p:tgtEl>
                                          <p:spTgt spid="3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5"/>
                                        </p:tgtEl>
                                        <p:attrNameLst>
                                          <p:attrName>style.visibility</p:attrName>
                                        </p:attrNameLst>
                                      </p:cBhvr>
                                      <p:to>
                                        <p:strVal val="visible"/>
                                      </p:to>
                                    </p:set>
                                    <p:animEffect transition="in" filter="wipe(down)">
                                      <p:cBhvr>
                                        <p:cTn id="26" dur="500"/>
                                        <p:tgtEl>
                                          <p:spTgt spid="25"/>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wipe(down)">
                                      <p:cBhvr>
                                        <p:cTn id="31" dur="500"/>
                                        <p:tgtEl>
                                          <p:spTgt spid="26"/>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3"/>
                                        </p:tgtEl>
                                        <p:attrNameLst>
                                          <p:attrName>style.visibility</p:attrName>
                                        </p:attrNameLst>
                                      </p:cBhvr>
                                      <p:to>
                                        <p:strVal val="visible"/>
                                      </p:to>
                                    </p:set>
                                    <p:animEffect transition="in" filter="wipe(down)">
                                      <p:cBhvr>
                                        <p:cTn id="36" dur="500"/>
                                        <p:tgtEl>
                                          <p:spTgt spid="33"/>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wipe(down)">
                                      <p:cBhvr>
                                        <p:cTn id="41" dur="500"/>
                                        <p:tgtEl>
                                          <p:spTgt spid="29"/>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30"/>
                                        </p:tgtEl>
                                        <p:attrNameLst>
                                          <p:attrName>style.visibility</p:attrName>
                                        </p:attrNameLst>
                                      </p:cBhvr>
                                      <p:to>
                                        <p:strVal val="visible"/>
                                      </p:to>
                                    </p:set>
                                    <p:animEffect transition="in" filter="wipe(down)">
                                      <p:cBhvr>
                                        <p:cTn id="46" dur="500"/>
                                        <p:tgtEl>
                                          <p:spTgt spid="30"/>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32"/>
                                        </p:tgtEl>
                                        <p:attrNameLst>
                                          <p:attrName>style.visibility</p:attrName>
                                        </p:attrNameLst>
                                      </p:cBhvr>
                                      <p:to>
                                        <p:strVal val="visible"/>
                                      </p:to>
                                    </p:set>
                                    <p:animEffect transition="in" filter="wipe(left)">
                                      <p:cBhvr>
                                        <p:cTn id="51" dur="500"/>
                                        <p:tgtEl>
                                          <p:spTgt spid="32"/>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nodeType="clickEffect">
                                  <p:stCondLst>
                                    <p:cond delay="0"/>
                                  </p:stCondLst>
                                  <p:childTnLst>
                                    <p:set>
                                      <p:cBhvr>
                                        <p:cTn id="55" dur="1" fill="hold">
                                          <p:stCondLst>
                                            <p:cond delay="0"/>
                                          </p:stCondLst>
                                        </p:cTn>
                                        <p:tgtEl>
                                          <p:spTgt spid="4098"/>
                                        </p:tgtEl>
                                        <p:attrNameLst>
                                          <p:attrName>style.visibility</p:attrName>
                                        </p:attrNameLst>
                                      </p:cBhvr>
                                      <p:to>
                                        <p:strVal val="visible"/>
                                      </p:to>
                                    </p:set>
                                    <p:animEffect transition="in" filter="circle(in)">
                                      <p:cBhvr>
                                        <p:cTn id="56"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4" grpId="0" animBg="1"/>
      <p:bldP spid="25" grpId="0"/>
      <p:bldP spid="26" grpId="0"/>
      <p:bldP spid="29" grpId="0"/>
      <p:bldP spid="30" grpId="0"/>
      <p:bldP spid="32" grpId="0"/>
      <p:bldP spid="3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8852" y="52176"/>
            <a:ext cx="9144000" cy="6803048"/>
          </a:xfrm>
          <a:prstGeom prst="roundRect">
            <a:avLst>
              <a:gd name="adj" fmla="val 957"/>
            </a:avLst>
          </a:prstGeom>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Zaoblený obdélník 2"/>
          <p:cNvSpPr/>
          <p:nvPr/>
        </p:nvSpPr>
        <p:spPr>
          <a:xfrm>
            <a:off x="0" y="1399440"/>
            <a:ext cx="9144000" cy="1622104"/>
          </a:xfrm>
          <a:prstGeom prst="roundRect">
            <a:avLst>
              <a:gd name="adj" fmla="val 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4" name="Zástupný symbol pro obsah 2"/>
              <p:cNvSpPr>
                <a:spLocks noGrp="1"/>
              </p:cNvSpPr>
              <p:nvPr/>
            </p:nvSpPr>
            <p:spPr>
              <a:xfrm>
                <a:off x="156741" y="1459622"/>
                <a:ext cx="8797944" cy="1333131"/>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b="1" dirty="0" smtClean="0">
                    <a:solidFill>
                      <a:schemeClr val="bg1">
                        <a:lumMod val="95000"/>
                        <a:lumOff val="5000"/>
                      </a:schemeClr>
                    </a:solidFill>
                  </a:rPr>
                  <a:t>1) </a:t>
                </a:r>
                <a:r>
                  <a:rPr lang="cs-CZ" sz="2800" dirty="0" smtClean="0">
                    <a:solidFill>
                      <a:schemeClr val="bg1">
                        <a:lumMod val="95000"/>
                        <a:lumOff val="5000"/>
                      </a:schemeClr>
                    </a:solidFill>
                  </a:rPr>
                  <a:t>Vrchol stožáru </a:t>
                </a:r>
                <a:r>
                  <a:rPr lang="cs-CZ" sz="2800" dirty="0">
                    <a:solidFill>
                      <a:schemeClr val="bg1">
                        <a:lumMod val="95000"/>
                        <a:lumOff val="5000"/>
                      </a:schemeClr>
                    </a:solidFill>
                  </a:rPr>
                  <a:t>je ukotven </a:t>
                </a:r>
                <a:r>
                  <a:rPr lang="cs-CZ" sz="2800" dirty="0" smtClean="0">
                    <a:solidFill>
                      <a:schemeClr val="bg1">
                        <a:lumMod val="95000"/>
                        <a:lumOff val="5000"/>
                      </a:schemeClr>
                    </a:solidFill>
                  </a:rPr>
                  <a:t>lanem. Lano svírá se zemí úhel </a:t>
                </a:r>
                <a14:m>
                  <m:oMath xmlns:m="http://schemas.openxmlformats.org/officeDocument/2006/math">
                    <m:r>
                      <a:rPr lang="cs-CZ" sz="2800" b="0" i="1" dirty="0" smtClean="0">
                        <a:solidFill>
                          <a:schemeClr val="bg1">
                            <a:lumMod val="95000"/>
                            <a:lumOff val="5000"/>
                          </a:schemeClr>
                        </a:solidFill>
                        <a:latin typeface="Cambria Math"/>
                      </a:rPr>
                      <m:t>6</m:t>
                    </m:r>
                    <m:r>
                      <a:rPr lang="cs-CZ" sz="2800" i="1" dirty="0">
                        <a:solidFill>
                          <a:schemeClr val="bg1">
                            <a:lumMod val="95000"/>
                            <a:lumOff val="5000"/>
                          </a:schemeClr>
                        </a:solidFill>
                        <a:latin typeface="Cambria Math"/>
                      </a:rPr>
                      <m:t>5</m:t>
                    </m:r>
                    <m:r>
                      <a:rPr lang="cs-CZ" sz="2800" i="1" dirty="0">
                        <a:solidFill>
                          <a:schemeClr val="bg1">
                            <a:lumMod val="95000"/>
                            <a:lumOff val="5000"/>
                          </a:schemeClr>
                        </a:solidFill>
                        <a:latin typeface="Cambria Math"/>
                        <a:ea typeface="Cambria Math"/>
                      </a:rPr>
                      <m:t>°</m:t>
                    </m:r>
                  </m:oMath>
                </a14:m>
                <a:r>
                  <a:rPr lang="cs-CZ" sz="2800" dirty="0" smtClean="0">
                    <a:solidFill>
                      <a:schemeClr val="bg1">
                        <a:lumMod val="95000"/>
                        <a:lumOff val="5000"/>
                      </a:schemeClr>
                    </a:solidFill>
                  </a:rPr>
                  <a:t>. Stožár je vysoký </a:t>
                </a:r>
                <a:r>
                  <a:rPr lang="cs-CZ" sz="2800" dirty="0">
                    <a:solidFill>
                      <a:schemeClr val="bg1">
                        <a:lumMod val="95000"/>
                        <a:lumOff val="5000"/>
                      </a:schemeClr>
                    </a:solidFill>
                  </a:rPr>
                  <a:t>60 m. </a:t>
                </a:r>
                <a:r>
                  <a:rPr lang="cs-CZ" sz="2800" dirty="0" smtClean="0">
                    <a:solidFill>
                      <a:schemeClr val="bg1">
                        <a:lumMod val="95000"/>
                        <a:lumOff val="5000"/>
                      </a:schemeClr>
                    </a:solidFill>
                  </a:rPr>
                  <a:t>Jak daleko je ukotvené lano od </a:t>
                </a:r>
                <a:r>
                  <a:rPr lang="cs-CZ" sz="2800" dirty="0">
                    <a:solidFill>
                      <a:schemeClr val="bg1">
                        <a:lumMod val="95000"/>
                        <a:lumOff val="5000"/>
                      </a:schemeClr>
                    </a:solidFill>
                  </a:rPr>
                  <a:t>paty </a:t>
                </a:r>
                <a:r>
                  <a:rPr lang="cs-CZ" sz="2800" dirty="0" smtClean="0">
                    <a:solidFill>
                      <a:schemeClr val="bg1">
                        <a:lumMod val="95000"/>
                        <a:lumOff val="5000"/>
                      </a:schemeClr>
                    </a:solidFill>
                  </a:rPr>
                  <a:t>stožáru</a:t>
                </a:r>
                <a:r>
                  <a:rPr lang="cs-CZ" sz="2800" dirty="0">
                    <a:solidFill>
                      <a:schemeClr val="bg1">
                        <a:lumMod val="95000"/>
                        <a:lumOff val="5000"/>
                      </a:schemeClr>
                    </a:solidFill>
                  </a:rPr>
                  <a:t>?</a:t>
                </a:r>
              </a:p>
            </p:txBody>
          </p:sp>
        </mc:Choice>
        <mc:Fallback xmlns="">
          <p:sp>
            <p:nvSpPr>
              <p:cNvPr id="4" name="Zástupný symbol pro obsah 2"/>
              <p:cNvSpPr>
                <a:spLocks noGrp="1" noRot="1" noChangeAspect="1" noMove="1" noResize="1" noEditPoints="1" noAdjustHandles="1" noChangeArrowheads="1" noChangeShapeType="1" noTextEdit="1"/>
              </p:cNvSpPr>
              <p:nvPr/>
            </p:nvSpPr>
            <p:spPr>
              <a:xfrm>
                <a:off x="156741" y="1459622"/>
                <a:ext cx="8797944" cy="1333131"/>
              </a:xfrm>
              <a:prstGeom prst="rect">
                <a:avLst/>
              </a:prstGeom>
              <a:blipFill rotWithShape="1">
                <a:blip r:embed="rId2"/>
                <a:stretch>
                  <a:fillRect l="-1455" t="-4566" r="-1386" b="-15525"/>
                </a:stretch>
              </a:blipFill>
            </p:spPr>
            <p:txBody>
              <a:bodyPr/>
              <a:lstStyle/>
              <a:p>
                <a:r>
                  <a:rPr lang="cs-CZ">
                    <a:noFill/>
                  </a:rPr>
                  <a:t> </a:t>
                </a:r>
              </a:p>
            </p:txBody>
          </p:sp>
        </mc:Fallback>
      </mc:AlternateContent>
      <p:sp>
        <p:nvSpPr>
          <p:cNvPr id="5" name="Zaoblený obdélník 4"/>
          <p:cNvSpPr/>
          <p:nvPr/>
        </p:nvSpPr>
        <p:spPr>
          <a:xfrm>
            <a:off x="7735163" y="22815"/>
            <a:ext cx="1408837" cy="1447165"/>
          </a:xfrm>
          <a:prstGeom prst="roundRect">
            <a:avLst>
              <a:gd name="adj" fmla="val 9801"/>
            </a:avLst>
          </a:prstGeom>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pic>
        <p:nvPicPr>
          <p:cNvPr id="7" name="Obrázek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79840" y="191051"/>
            <a:ext cx="1074845" cy="1074845"/>
          </a:xfrm>
          <a:prstGeom prst="rect">
            <a:avLst/>
          </a:prstGeom>
        </p:spPr>
      </p:pic>
      <p:sp>
        <p:nvSpPr>
          <p:cNvPr id="8" name="Zaoblený obdélník 7"/>
          <p:cNvSpPr/>
          <p:nvPr/>
        </p:nvSpPr>
        <p:spPr>
          <a:xfrm>
            <a:off x="0" y="3021543"/>
            <a:ext cx="9144000" cy="1719497"/>
          </a:xfrm>
          <a:prstGeom prst="roundRect">
            <a:avLst>
              <a:gd name="adj" fmla="val 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mc:AlternateContent xmlns:mc="http://schemas.openxmlformats.org/markup-compatibility/2006" xmlns:a14="http://schemas.microsoft.com/office/drawing/2010/main">
        <mc:Choice Requires="a14">
          <p:sp>
            <p:nvSpPr>
              <p:cNvPr id="9" name="Zástupný symbol pro obsah 2"/>
              <p:cNvSpPr>
                <a:spLocks noGrp="1"/>
              </p:cNvSpPr>
              <p:nvPr/>
            </p:nvSpPr>
            <p:spPr>
              <a:xfrm>
                <a:off x="14046" y="3207614"/>
                <a:ext cx="9072491" cy="1157490"/>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b="1" dirty="0" smtClean="0">
                    <a:solidFill>
                      <a:schemeClr val="bg1">
                        <a:lumMod val="95000"/>
                        <a:lumOff val="5000"/>
                      </a:schemeClr>
                    </a:solidFill>
                  </a:rPr>
                  <a:t>2) </a:t>
                </a:r>
                <a:r>
                  <a:rPr lang="cs-CZ" sz="2800" dirty="0" smtClean="0">
                    <a:solidFill>
                      <a:schemeClr val="bg1">
                        <a:lumMod val="95000"/>
                        <a:lumOff val="5000"/>
                      </a:schemeClr>
                    </a:solidFill>
                  </a:rPr>
                  <a:t>Spodní část lanové dráhy je od paty kopce vzdálena </a:t>
                </a:r>
                <a14:m>
                  <m:oMath xmlns:m="http://schemas.openxmlformats.org/officeDocument/2006/math">
                    <m:r>
                      <a:rPr lang="cs-CZ" sz="2800" b="0" i="0" dirty="0" smtClean="0">
                        <a:solidFill>
                          <a:schemeClr val="bg1">
                            <a:lumMod val="95000"/>
                            <a:lumOff val="5000"/>
                          </a:schemeClr>
                        </a:solidFill>
                        <a:latin typeface="Cambria Math"/>
                      </a:rPr>
                      <m:t>1 5</m:t>
                    </m:r>
                    <m:r>
                      <a:rPr lang="cs-CZ" sz="2800" i="1" dirty="0" smtClean="0">
                        <a:solidFill>
                          <a:schemeClr val="bg1">
                            <a:lumMod val="95000"/>
                            <a:lumOff val="5000"/>
                          </a:schemeClr>
                        </a:solidFill>
                        <a:latin typeface="Cambria Math"/>
                      </a:rPr>
                      <m:t>00 </m:t>
                    </m:r>
                    <m:r>
                      <a:rPr lang="cs-CZ" sz="2800" i="1" dirty="0" smtClean="0">
                        <a:solidFill>
                          <a:schemeClr val="bg1">
                            <a:lumMod val="95000"/>
                            <a:lumOff val="5000"/>
                          </a:schemeClr>
                        </a:solidFill>
                        <a:latin typeface="Cambria Math"/>
                      </a:rPr>
                      <m:t>𝑚</m:t>
                    </m:r>
                  </m:oMath>
                </a14:m>
                <a:r>
                  <a:rPr lang="cs-CZ" sz="2800" dirty="0" smtClean="0">
                    <a:solidFill>
                      <a:schemeClr val="bg1">
                        <a:lumMod val="95000"/>
                        <a:lumOff val="5000"/>
                      </a:schemeClr>
                    </a:solidFill>
                  </a:rPr>
                  <a:t>. Lanová dráha stoupá pod úhlem </a:t>
                </a:r>
                <a14:m>
                  <m:oMath xmlns:m="http://schemas.openxmlformats.org/officeDocument/2006/math">
                    <m:r>
                      <a:rPr lang="cs-CZ" sz="2800" b="0" i="1" smtClean="0">
                        <a:solidFill>
                          <a:schemeClr val="bg1">
                            <a:lumMod val="95000"/>
                            <a:lumOff val="5000"/>
                          </a:schemeClr>
                        </a:solidFill>
                        <a:latin typeface="Cambria Math"/>
                      </a:rPr>
                      <m:t>18</m:t>
                    </m:r>
                    <m:r>
                      <a:rPr lang="cs-CZ" sz="2800" b="0" i="1" smtClean="0">
                        <a:solidFill>
                          <a:schemeClr val="bg1">
                            <a:lumMod val="95000"/>
                            <a:lumOff val="5000"/>
                          </a:schemeClr>
                        </a:solidFill>
                        <a:latin typeface="Cambria Math"/>
                        <a:ea typeface="Cambria Math"/>
                      </a:rPr>
                      <m:t>°.</m:t>
                    </m:r>
                  </m:oMath>
                </a14:m>
                <a:r>
                  <a:rPr lang="cs-CZ" sz="2800" dirty="0" smtClean="0">
                    <a:solidFill>
                      <a:schemeClr val="bg1">
                        <a:lumMod val="95000"/>
                        <a:lumOff val="5000"/>
                      </a:schemeClr>
                    </a:solidFill>
                  </a:rPr>
                  <a:t> Jaký je výškový rozdíl mezi horní a dolní části lanovky?</a:t>
                </a:r>
                <a:endParaRPr lang="cs-CZ" sz="2800" dirty="0">
                  <a:solidFill>
                    <a:schemeClr val="bg1">
                      <a:lumMod val="95000"/>
                      <a:lumOff val="5000"/>
                    </a:schemeClr>
                  </a:solidFill>
                </a:endParaRPr>
              </a:p>
            </p:txBody>
          </p:sp>
        </mc:Choice>
        <mc:Fallback xmlns="">
          <p:sp>
            <p:nvSpPr>
              <p:cNvPr id="9" name="Zástupný symbol pro obsah 2"/>
              <p:cNvSpPr>
                <a:spLocks noGrp="1" noRot="1" noChangeAspect="1" noMove="1" noResize="1" noEditPoints="1" noAdjustHandles="1" noChangeArrowheads="1" noChangeShapeType="1" noTextEdit="1"/>
              </p:cNvSpPr>
              <p:nvPr/>
            </p:nvSpPr>
            <p:spPr>
              <a:xfrm>
                <a:off x="14046" y="3207614"/>
                <a:ext cx="9072491" cy="1157490"/>
              </a:xfrm>
              <a:prstGeom prst="rect">
                <a:avLst/>
              </a:prstGeom>
              <a:blipFill rotWithShape="1">
                <a:blip r:embed="rId4"/>
                <a:stretch>
                  <a:fillRect l="-1343" t="-5263" r="-1343" b="-33158"/>
                </a:stretch>
              </a:blipFill>
            </p:spPr>
            <p:txBody>
              <a:bodyPr/>
              <a:lstStyle/>
              <a:p>
                <a:r>
                  <a:rPr lang="cs-CZ">
                    <a:noFill/>
                  </a:rPr>
                  <a:t> </a:t>
                </a:r>
              </a:p>
            </p:txBody>
          </p:sp>
        </mc:Fallback>
      </mc:AlternateContent>
      <p:sp>
        <p:nvSpPr>
          <p:cNvPr id="10" name="Zaoblený obdélník 9"/>
          <p:cNvSpPr/>
          <p:nvPr/>
        </p:nvSpPr>
        <p:spPr>
          <a:xfrm>
            <a:off x="222618" y="339269"/>
            <a:ext cx="7429722" cy="778408"/>
          </a:xfrm>
          <a:prstGeom prst="roundRect">
            <a:avLst>
              <a:gd name="adj" fmla="val 9801"/>
            </a:avLst>
          </a:prstGeom>
          <a:gradFill>
            <a:gsLst>
              <a:gs pos="0">
                <a:srgbClr val="5E9EFF"/>
              </a:gs>
              <a:gs pos="39999">
                <a:srgbClr val="85C2FF"/>
              </a:gs>
              <a:gs pos="70000">
                <a:srgbClr val="C4D6EB"/>
              </a:gs>
              <a:gs pos="100000">
                <a:srgbClr val="FFEBFA"/>
              </a:gs>
            </a:gsLst>
            <a:lin ang="16200000" scaled="0"/>
          </a:gradFill>
          <a:ln w="295275">
            <a:noFill/>
          </a:ln>
          <a:scene3d>
            <a:camera prst="orthographicFront">
              <a:rot lat="0" lon="0" rev="0"/>
            </a:camera>
            <a:lightRig rig="balanced" dir="tr"/>
          </a:scene3d>
          <a:sp3d contourW="14605" prstMaterial="plastic">
            <a:bevelT w="19685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11" name="Zástupný symbol pro obsah 2"/>
          <p:cNvSpPr>
            <a:spLocks noGrp="1"/>
          </p:cNvSpPr>
          <p:nvPr/>
        </p:nvSpPr>
        <p:spPr>
          <a:xfrm>
            <a:off x="401948" y="339269"/>
            <a:ext cx="6773303" cy="778408"/>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lnSpc>
                <a:spcPct val="150000"/>
              </a:lnSpc>
              <a:buNone/>
            </a:pPr>
            <a:r>
              <a:rPr lang="cs-CZ" sz="2800" b="1" dirty="0" smtClean="0">
                <a:solidFill>
                  <a:schemeClr val="bg1">
                    <a:lumMod val="95000"/>
                    <a:lumOff val="5000"/>
                  </a:schemeClr>
                </a:solidFill>
              </a:rPr>
              <a:t>Příklady na samostatné procvičení:</a:t>
            </a:r>
            <a:endParaRPr lang="cs-CZ" sz="2800" dirty="0" smtClean="0">
              <a:solidFill>
                <a:schemeClr val="bg1">
                  <a:lumMod val="95000"/>
                  <a:lumOff val="5000"/>
                </a:schemeClr>
              </a:solidFill>
              <a:cs typeface="Calibri" pitchFamily="34" charset="0"/>
            </a:endParaRPr>
          </a:p>
        </p:txBody>
      </p:sp>
      <mc:AlternateContent xmlns:mc="http://schemas.openxmlformats.org/markup-compatibility/2006" xmlns:a14="http://schemas.microsoft.com/office/drawing/2010/main">
        <mc:Choice Requires="a14">
          <p:sp>
            <p:nvSpPr>
              <p:cNvPr id="14" name="Zástupný symbol pro obsah 2"/>
              <p:cNvSpPr>
                <a:spLocks noGrp="1"/>
              </p:cNvSpPr>
              <p:nvPr/>
            </p:nvSpPr>
            <p:spPr>
              <a:xfrm>
                <a:off x="7571424" y="2423806"/>
                <a:ext cx="1464175" cy="501138"/>
              </a:xfrm>
              <a:prstGeom prst="rect">
                <a:avLst/>
              </a:prstGeom>
              <a:solidFill>
                <a:srgbClr val="FFFF00"/>
              </a:solid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14:m>
                  <m:oMathPara xmlns:m="http://schemas.openxmlformats.org/officeDocument/2006/math">
                    <m:oMathParaPr>
                      <m:jc m:val="left"/>
                    </m:oMathParaPr>
                    <m:oMath xmlns:m="http://schemas.openxmlformats.org/officeDocument/2006/math">
                      <m:r>
                        <a:rPr lang="cs-CZ" sz="2800" b="1" i="1" smtClean="0">
                          <a:solidFill>
                            <a:schemeClr val="bg1">
                              <a:lumMod val="95000"/>
                              <a:lumOff val="5000"/>
                            </a:schemeClr>
                          </a:solidFill>
                          <a:latin typeface="Cambria Math"/>
                        </a:rPr>
                        <m:t>𝟐𝟖</m:t>
                      </m:r>
                      <m:r>
                        <a:rPr lang="cs-CZ" sz="2800" b="1" i="1" smtClean="0">
                          <a:solidFill>
                            <a:schemeClr val="bg1">
                              <a:lumMod val="95000"/>
                              <a:lumOff val="5000"/>
                            </a:schemeClr>
                          </a:solidFill>
                          <a:latin typeface="Cambria Math"/>
                        </a:rPr>
                        <m:t> </m:t>
                      </m:r>
                      <m:r>
                        <a:rPr lang="cs-CZ" sz="2800" b="1" i="1" smtClean="0">
                          <a:solidFill>
                            <a:schemeClr val="bg1">
                              <a:lumMod val="95000"/>
                              <a:lumOff val="5000"/>
                            </a:schemeClr>
                          </a:solidFill>
                          <a:latin typeface="Cambria Math"/>
                        </a:rPr>
                        <m:t>𝒎</m:t>
                      </m:r>
                    </m:oMath>
                  </m:oMathPara>
                </a14:m>
                <a:endParaRPr lang="cs-CZ" sz="2800" b="1" dirty="0">
                  <a:solidFill>
                    <a:schemeClr val="bg1">
                      <a:lumMod val="95000"/>
                      <a:lumOff val="5000"/>
                    </a:schemeClr>
                  </a:solidFill>
                </a:endParaRPr>
              </a:p>
            </p:txBody>
          </p:sp>
        </mc:Choice>
        <mc:Fallback xmlns="">
          <p:sp>
            <p:nvSpPr>
              <p:cNvPr id="14" name="Zástupný symbol pro obsah 2"/>
              <p:cNvSpPr>
                <a:spLocks noGrp="1" noRot="1" noChangeAspect="1" noMove="1" noResize="1" noEditPoints="1" noAdjustHandles="1" noChangeArrowheads="1" noChangeShapeType="1" noTextEdit="1"/>
              </p:cNvSpPr>
              <p:nvPr/>
            </p:nvSpPr>
            <p:spPr>
              <a:xfrm>
                <a:off x="7571424" y="2423806"/>
                <a:ext cx="1464175" cy="501138"/>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3" name="Zástupný symbol pro obsah 2"/>
              <p:cNvSpPr>
                <a:spLocks noGrp="1"/>
              </p:cNvSpPr>
              <p:nvPr/>
            </p:nvSpPr>
            <p:spPr>
              <a:xfrm>
                <a:off x="7760491" y="4117712"/>
                <a:ext cx="1313541" cy="496023"/>
              </a:xfrm>
              <a:prstGeom prst="rect">
                <a:avLst/>
              </a:prstGeom>
              <a:solidFill>
                <a:srgbClr val="FFFF00"/>
              </a:solid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14:m>
                  <m:oMathPara xmlns:m="http://schemas.openxmlformats.org/officeDocument/2006/math">
                    <m:oMathParaPr>
                      <m:jc m:val="left"/>
                    </m:oMathParaPr>
                    <m:oMath xmlns:m="http://schemas.openxmlformats.org/officeDocument/2006/math">
                      <m:r>
                        <a:rPr lang="cs-CZ" sz="2800" b="1" i="1" smtClean="0">
                          <a:solidFill>
                            <a:schemeClr val="bg1">
                              <a:lumMod val="95000"/>
                              <a:lumOff val="5000"/>
                            </a:schemeClr>
                          </a:solidFill>
                          <a:latin typeface="Cambria Math"/>
                        </a:rPr>
                        <m:t>𝟒𝟖𝟕</m:t>
                      </m:r>
                      <m:r>
                        <a:rPr lang="cs-CZ" sz="2800" b="1" i="1" smtClean="0">
                          <a:solidFill>
                            <a:schemeClr val="bg1">
                              <a:lumMod val="95000"/>
                              <a:lumOff val="5000"/>
                            </a:schemeClr>
                          </a:solidFill>
                          <a:latin typeface="Cambria Math"/>
                        </a:rPr>
                        <m:t> </m:t>
                      </m:r>
                      <m:r>
                        <a:rPr lang="cs-CZ" sz="2800" b="1" i="1" smtClean="0">
                          <a:solidFill>
                            <a:schemeClr val="bg1">
                              <a:lumMod val="95000"/>
                              <a:lumOff val="5000"/>
                            </a:schemeClr>
                          </a:solidFill>
                          <a:latin typeface="Cambria Math"/>
                        </a:rPr>
                        <m:t>𝒎</m:t>
                      </m:r>
                    </m:oMath>
                  </m:oMathPara>
                </a14:m>
                <a:endParaRPr lang="cs-CZ" sz="2800" b="1" dirty="0">
                  <a:solidFill>
                    <a:schemeClr val="bg1">
                      <a:lumMod val="95000"/>
                      <a:lumOff val="5000"/>
                    </a:schemeClr>
                  </a:solidFill>
                </a:endParaRPr>
              </a:p>
            </p:txBody>
          </p:sp>
        </mc:Choice>
        <mc:Fallback xmlns="">
          <p:sp>
            <p:nvSpPr>
              <p:cNvPr id="23" name="Zástupný symbol pro obsah 2"/>
              <p:cNvSpPr>
                <a:spLocks noGrp="1" noRot="1" noChangeAspect="1" noMove="1" noResize="1" noEditPoints="1" noAdjustHandles="1" noChangeArrowheads="1" noChangeShapeType="1" noTextEdit="1"/>
              </p:cNvSpPr>
              <p:nvPr/>
            </p:nvSpPr>
            <p:spPr>
              <a:xfrm>
                <a:off x="7760491" y="4117712"/>
                <a:ext cx="1313541" cy="496023"/>
              </a:xfrm>
              <a:prstGeom prst="rect">
                <a:avLst/>
              </a:prstGeom>
              <a:blipFill rotWithShape="1">
                <a:blip r:embed="rId6"/>
                <a:stretch>
                  <a:fillRect/>
                </a:stretch>
              </a:blipFill>
            </p:spPr>
            <p:txBody>
              <a:bodyPr/>
              <a:lstStyle/>
              <a:p>
                <a:r>
                  <a:rPr lang="cs-CZ">
                    <a:noFill/>
                  </a:rPr>
                  <a:t> </a:t>
                </a:r>
              </a:p>
            </p:txBody>
          </p:sp>
        </mc:Fallback>
      </mc:AlternateContent>
      <p:sp>
        <p:nvSpPr>
          <p:cNvPr id="28" name="Zaoblený obdélník 27"/>
          <p:cNvSpPr/>
          <p:nvPr/>
        </p:nvSpPr>
        <p:spPr>
          <a:xfrm>
            <a:off x="-35139" y="4741041"/>
            <a:ext cx="9144000" cy="1800200"/>
          </a:xfrm>
          <a:prstGeom prst="roundRect">
            <a:avLst>
              <a:gd name="adj" fmla="val 0"/>
            </a:avLst>
          </a:prstGeom>
          <a:gradFill>
            <a:gsLst>
              <a:gs pos="0">
                <a:srgbClr val="825600"/>
              </a:gs>
              <a:gs pos="0">
                <a:srgbClr val="FFA800"/>
              </a:gs>
              <a:gs pos="0">
                <a:srgbClr val="825600"/>
              </a:gs>
              <a:gs pos="1000">
                <a:srgbClr val="FFA800"/>
              </a:gs>
              <a:gs pos="100000">
                <a:srgbClr val="825600"/>
              </a:gs>
              <a:gs pos="96000">
                <a:srgbClr val="FFA800"/>
              </a:gs>
              <a:gs pos="100000">
                <a:srgbClr val="825600"/>
              </a:gs>
              <a:gs pos="100000">
                <a:srgbClr val="FFA800"/>
              </a:gs>
            </a:gsLst>
            <a:lin ang="16200000" scaled="0"/>
          </a:gradFill>
          <a:ln w="295275">
            <a:noFill/>
          </a:ln>
          <a:scene3d>
            <a:camera prst="orthographicFront">
              <a:rot lat="0" lon="0" rev="0"/>
            </a:camera>
            <a:lightRig rig="balanced" dir="tr"/>
          </a:scene3d>
          <a:sp3d contourW="14605" prstMaterial="plastic">
            <a:bevelT w="114300" h="3048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29" name="Zástupný symbol pro obsah 2"/>
          <p:cNvSpPr>
            <a:spLocks noGrp="1"/>
          </p:cNvSpPr>
          <p:nvPr/>
        </p:nvSpPr>
        <p:spPr>
          <a:xfrm>
            <a:off x="121602" y="4927111"/>
            <a:ext cx="8797944" cy="1157490"/>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b="1" dirty="0" smtClean="0">
                <a:solidFill>
                  <a:schemeClr val="bg1">
                    <a:lumMod val="95000"/>
                    <a:lumOff val="5000"/>
                  </a:schemeClr>
                </a:solidFill>
              </a:rPr>
              <a:t>3) </a:t>
            </a:r>
            <a:r>
              <a:rPr lang="cs-CZ" sz="2800" dirty="0" smtClean="0">
                <a:solidFill>
                  <a:schemeClr val="bg1">
                    <a:lumMod val="95000"/>
                    <a:lumOff val="5000"/>
                  </a:schemeClr>
                </a:solidFill>
              </a:rPr>
              <a:t>Žebřík je opřený o stěnu ve výšce 8 m. Od paty kolmice je vzdálený 2,5 m. Jaký úhel svírá žebřík s vodorovnou podlahou?</a:t>
            </a:r>
            <a:endParaRPr lang="cs-CZ" sz="2800" dirty="0">
              <a:solidFill>
                <a:schemeClr val="bg1">
                  <a:lumMod val="95000"/>
                  <a:lumOff val="5000"/>
                </a:schemeClr>
              </a:solidFill>
            </a:endParaRPr>
          </a:p>
        </p:txBody>
      </p:sp>
      <mc:AlternateContent xmlns:mc="http://schemas.openxmlformats.org/markup-compatibility/2006" xmlns:a14="http://schemas.microsoft.com/office/drawing/2010/main">
        <mc:Choice Requires="a14">
          <p:sp>
            <p:nvSpPr>
              <p:cNvPr id="30" name="Zástupný symbol pro obsah 2"/>
              <p:cNvSpPr>
                <a:spLocks noGrp="1"/>
              </p:cNvSpPr>
              <p:nvPr/>
            </p:nvSpPr>
            <p:spPr>
              <a:xfrm>
                <a:off x="7718876" y="5899104"/>
                <a:ext cx="1302345" cy="570129"/>
              </a:xfrm>
              <a:prstGeom prst="rect">
                <a:avLst/>
              </a:prstGeom>
              <a:solidFill>
                <a:srgbClr val="FFFF00"/>
              </a:solidFill>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14:m>
                  <m:oMathPara xmlns:m="http://schemas.openxmlformats.org/officeDocument/2006/math">
                    <m:oMathParaPr>
                      <m:jc m:val="left"/>
                    </m:oMathParaPr>
                    <m:oMath xmlns:m="http://schemas.openxmlformats.org/officeDocument/2006/math">
                      <m:r>
                        <a:rPr lang="cs-CZ" sz="2800" b="1" i="1" smtClean="0">
                          <a:solidFill>
                            <a:schemeClr val="bg1">
                              <a:lumMod val="95000"/>
                              <a:lumOff val="5000"/>
                            </a:schemeClr>
                          </a:solidFill>
                          <a:latin typeface="Cambria Math"/>
                        </a:rPr>
                        <m:t> </m:t>
                      </m:r>
                      <m:r>
                        <a:rPr lang="cs-CZ" sz="2800" b="1" i="1" smtClean="0">
                          <a:solidFill>
                            <a:schemeClr val="bg1">
                              <a:lumMod val="95000"/>
                              <a:lumOff val="5000"/>
                            </a:schemeClr>
                          </a:solidFill>
                          <a:latin typeface="Cambria Math"/>
                        </a:rPr>
                        <m:t>𝟕𝟐</m:t>
                      </m:r>
                      <m:r>
                        <a:rPr lang="cs-CZ" sz="2800" b="1" i="1" smtClean="0">
                          <a:solidFill>
                            <a:schemeClr val="bg1">
                              <a:lumMod val="95000"/>
                              <a:lumOff val="5000"/>
                            </a:schemeClr>
                          </a:solidFill>
                          <a:latin typeface="Cambria Math"/>
                          <a:ea typeface="Cambria Math"/>
                        </a:rPr>
                        <m:t>°</m:t>
                      </m:r>
                      <m:r>
                        <a:rPr lang="cs-CZ" sz="2800" b="1" i="1" smtClean="0">
                          <a:solidFill>
                            <a:schemeClr val="bg1">
                              <a:lumMod val="95000"/>
                              <a:lumOff val="5000"/>
                            </a:schemeClr>
                          </a:solidFill>
                          <a:latin typeface="Cambria Math"/>
                          <a:ea typeface="Cambria Math"/>
                        </a:rPr>
                        <m:t>𝟑𝟖</m:t>
                      </m:r>
                      <m:r>
                        <a:rPr lang="cs-CZ" sz="2800" b="1" i="1" smtClean="0">
                          <a:solidFill>
                            <a:schemeClr val="bg1">
                              <a:lumMod val="95000"/>
                              <a:lumOff val="5000"/>
                            </a:schemeClr>
                          </a:solidFill>
                          <a:latin typeface="Cambria Math"/>
                          <a:ea typeface="Cambria Math"/>
                        </a:rPr>
                        <m:t>´</m:t>
                      </m:r>
                    </m:oMath>
                  </m:oMathPara>
                </a14:m>
                <a:endParaRPr lang="cs-CZ" sz="2800" b="1" dirty="0">
                  <a:solidFill>
                    <a:schemeClr val="bg1">
                      <a:lumMod val="95000"/>
                      <a:lumOff val="5000"/>
                    </a:schemeClr>
                  </a:solidFill>
                </a:endParaRPr>
              </a:p>
            </p:txBody>
          </p:sp>
        </mc:Choice>
        <mc:Fallback xmlns="">
          <p:sp>
            <p:nvSpPr>
              <p:cNvPr id="30" name="Zástupný symbol pro obsah 2"/>
              <p:cNvSpPr>
                <a:spLocks noGrp="1" noRot="1" noChangeAspect="1" noMove="1" noResize="1" noEditPoints="1" noAdjustHandles="1" noChangeArrowheads="1" noChangeShapeType="1" noTextEdit="1"/>
              </p:cNvSpPr>
              <p:nvPr/>
            </p:nvSpPr>
            <p:spPr>
              <a:xfrm>
                <a:off x="7718876" y="5899104"/>
                <a:ext cx="1302345" cy="570129"/>
              </a:xfrm>
              <a:prstGeom prst="rect">
                <a:avLst/>
              </a:prstGeom>
              <a:blipFill rotWithShape="1">
                <a:blip r:embed="rId7"/>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65524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5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wipe(down)">
                                      <p:cBhvr>
                                        <p:cTn id="16" dur="500"/>
                                        <p:tgtEl>
                                          <p:spTgt spid="2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wipe(down)">
                                      <p:cBhvr>
                                        <p:cTn id="2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3" grpId="0" animBg="1"/>
      <p:bldP spid="3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281448" y="620688"/>
            <a:ext cx="8609307" cy="6120680"/>
          </a:xfrm>
          <a:prstGeom prst="roundRect">
            <a:avLst>
              <a:gd name="adj" fmla="val 303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3" name="Obdélník 2">
            <a:hlinkClick r:id="rId2"/>
          </p:cNvPr>
          <p:cNvSpPr/>
          <p:nvPr/>
        </p:nvSpPr>
        <p:spPr>
          <a:xfrm>
            <a:off x="427794" y="3320988"/>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rPr>
              <a:t>ZŠ Dobřichovice – pracovní listy</a:t>
            </a:r>
            <a:endParaRPr lang="cs-CZ" sz="2800" b="1" dirty="0">
              <a:solidFill>
                <a:schemeClr val="bg1"/>
              </a:solidFill>
            </a:endParaRPr>
          </a:p>
        </p:txBody>
      </p:sp>
      <p:sp>
        <p:nvSpPr>
          <p:cNvPr id="4" name="Obdélník 3">
            <a:hlinkClick r:id="rId3"/>
          </p:cNvPr>
          <p:cNvSpPr/>
          <p:nvPr/>
        </p:nvSpPr>
        <p:spPr>
          <a:xfrm>
            <a:off x="427794" y="4149080"/>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rPr>
              <a:t>Matematika pro každého</a:t>
            </a:r>
          </a:p>
        </p:txBody>
      </p:sp>
      <p:sp>
        <p:nvSpPr>
          <p:cNvPr id="5" name="Obdélník 4">
            <a:hlinkClick r:id="rId4"/>
          </p:cNvPr>
          <p:cNvSpPr/>
          <p:nvPr/>
        </p:nvSpPr>
        <p:spPr>
          <a:xfrm>
            <a:off x="427794" y="866676"/>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rPr>
              <a:t>Matematické hry</a:t>
            </a:r>
            <a:endParaRPr lang="cs-CZ" sz="2800" b="1" dirty="0">
              <a:solidFill>
                <a:schemeClr val="bg1"/>
              </a:solidFill>
            </a:endParaRPr>
          </a:p>
        </p:txBody>
      </p:sp>
      <p:sp>
        <p:nvSpPr>
          <p:cNvPr id="6" name="Obdélník 5">
            <a:hlinkClick r:id="rId5"/>
          </p:cNvPr>
          <p:cNvSpPr/>
          <p:nvPr/>
        </p:nvSpPr>
        <p:spPr>
          <a:xfrm>
            <a:off x="427794" y="2528900"/>
            <a:ext cx="8167114"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rPr>
              <a:t>Moje škola – matematika B</a:t>
            </a:r>
            <a:endParaRPr lang="cs-CZ" sz="2800" b="1" dirty="0">
              <a:solidFill>
                <a:schemeClr val="bg1"/>
              </a:solidFill>
            </a:endParaRPr>
          </a:p>
        </p:txBody>
      </p:sp>
      <p:sp>
        <p:nvSpPr>
          <p:cNvPr id="7" name="Obdélník 6">
            <a:hlinkClick r:id="rId6"/>
          </p:cNvPr>
          <p:cNvSpPr/>
          <p:nvPr/>
        </p:nvSpPr>
        <p:spPr>
          <a:xfrm>
            <a:off x="427794" y="1693528"/>
            <a:ext cx="8167114"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rPr>
              <a:t>Moje škola – matematika A</a:t>
            </a:r>
            <a:endParaRPr lang="cs-CZ" sz="2800" b="1" dirty="0">
              <a:solidFill>
                <a:schemeClr val="bg1"/>
              </a:solidFill>
            </a:endParaRPr>
          </a:p>
        </p:txBody>
      </p:sp>
      <p:sp>
        <p:nvSpPr>
          <p:cNvPr id="8" name="Obdélník 7">
            <a:hlinkClick r:id="rId3"/>
          </p:cNvPr>
          <p:cNvSpPr/>
          <p:nvPr/>
        </p:nvSpPr>
        <p:spPr>
          <a:xfrm>
            <a:off x="427794" y="5013176"/>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rPr>
              <a:t>Matematika pro základní školy</a:t>
            </a:r>
          </a:p>
        </p:txBody>
      </p:sp>
      <p:sp>
        <p:nvSpPr>
          <p:cNvPr id="9" name="Obdélník 8">
            <a:hlinkClick r:id="rId7"/>
          </p:cNvPr>
          <p:cNvSpPr/>
          <p:nvPr/>
        </p:nvSpPr>
        <p:spPr>
          <a:xfrm>
            <a:off x="427793" y="5805264"/>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rPr>
              <a:t>Fyzikální, matematické a chemické tabulky</a:t>
            </a:r>
          </a:p>
        </p:txBody>
      </p:sp>
      <p:sp>
        <p:nvSpPr>
          <p:cNvPr id="10" name="TextovéPole 9"/>
          <p:cNvSpPr txBox="1"/>
          <p:nvPr/>
        </p:nvSpPr>
        <p:spPr>
          <a:xfrm>
            <a:off x="2330213" y="53132"/>
            <a:ext cx="6264696" cy="523220"/>
          </a:xfrm>
          <a:prstGeom prst="rect">
            <a:avLst/>
          </a:prstGeom>
          <a:noFill/>
        </p:spPr>
        <p:txBody>
          <a:bodyPr wrap="square" rtlCol="0">
            <a:spAutoFit/>
          </a:bodyPr>
          <a:lstStyle/>
          <a:p>
            <a:r>
              <a:rPr lang="cs-CZ" sz="2800" dirty="0" smtClean="0"/>
              <a:t>Hypertextové odkazy</a:t>
            </a:r>
            <a:endParaRPr lang="cs-CZ" sz="2800" dirty="0"/>
          </a:p>
        </p:txBody>
      </p:sp>
      <p:pic>
        <p:nvPicPr>
          <p:cNvPr id="11" name="Picture 3" descr="C:\Users\spravce\AppData\Local\Microsoft\Windows\Temporary Internet Files\Content.IE5\BL96J1IA\MC900440428[2].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35330" y="186680"/>
            <a:ext cx="1261203" cy="1328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535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down)">
                                      <p:cBhvr>
                                        <p:cTn id="27" dur="500"/>
                                        <p:tgtEl>
                                          <p:spTgt spid="8"/>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00"/>
                                        <p:tgtEl>
                                          <p:spTgt spid="9"/>
                                        </p:tgtEl>
                                      </p:cBhvr>
                                    </p:animEffect>
                                  </p:childTnLst>
                                </p:cTn>
                              </p:par>
                            </p:childTnLst>
                          </p:cTn>
                        </p:par>
                        <p:par>
                          <p:cTn id="32" fill="hold">
                            <p:stCondLst>
                              <p:cond delay="3500"/>
                            </p:stCondLst>
                            <p:childTnLst>
                              <p:par>
                                <p:cTn id="33" presetID="22" presetClass="entr" presetSubtype="4" fill="hold"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088" y="1412776"/>
            <a:ext cx="9025408" cy="1446550"/>
          </a:xfrm>
          <a:prstGeom prst="rect">
            <a:avLst/>
          </a:prstGeom>
          <a:noFill/>
        </p:spPr>
        <p:txBody>
          <a:bodyPr wrap="square" rtlCol="0">
            <a:spAutoFit/>
          </a:bodyPr>
          <a:lstStyle/>
          <a:p>
            <a:pPr marL="285750" indent="-285750">
              <a:buFont typeface="Wingdings" pitchFamily="2" charset="2"/>
              <a:buChar char="v"/>
            </a:pPr>
            <a:r>
              <a:rPr lang="cs-CZ" sz="1100" dirty="0"/>
              <a:t>MOLNÁR, Josef; LEPÍK, Libor; LIŠKOVÁ, Hana a kol. </a:t>
            </a:r>
            <a:r>
              <a:rPr lang="cs-CZ" sz="1100" i="1" dirty="0"/>
              <a:t>Matematika 9</a:t>
            </a:r>
            <a:r>
              <a:rPr lang="cs-CZ" sz="1100" dirty="0"/>
              <a:t>. Olomouc: </a:t>
            </a:r>
            <a:r>
              <a:rPr lang="cs-CZ" sz="1100" dirty="0" err="1"/>
              <a:t>Prodos</a:t>
            </a:r>
            <a:r>
              <a:rPr lang="cs-CZ" sz="1100" dirty="0"/>
              <a:t>, 2001, ISBN 80-7230-109-8. </a:t>
            </a:r>
          </a:p>
          <a:p>
            <a:pPr marL="285750" indent="-285750">
              <a:buFont typeface="Wingdings" pitchFamily="2" charset="2"/>
              <a:buChar char="v"/>
            </a:pPr>
            <a:r>
              <a:rPr lang="cs-CZ" sz="1100" dirty="0"/>
              <a:t>MULLEROVÁ, Jana; BRANT, Jiří; HORÁČEK, Rudolf a kol. </a:t>
            </a:r>
            <a:r>
              <a:rPr lang="cs-CZ" sz="1100" i="1" dirty="0"/>
              <a:t>Matematika pro 9. ročník Algebra</a:t>
            </a:r>
            <a:r>
              <a:rPr lang="cs-CZ" sz="1100" dirty="0"/>
              <a:t>. Praha: Kvarta, 2000, ISBN 80-86326-10-1. </a:t>
            </a:r>
          </a:p>
          <a:p>
            <a:pPr marL="285750" indent="-285750">
              <a:buFont typeface="Wingdings" pitchFamily="2" charset="2"/>
              <a:buChar char="v"/>
            </a:pPr>
            <a:r>
              <a:rPr lang="cs-CZ" sz="1100" dirty="0"/>
              <a:t>DYTRYCH, Martin; DOBIASOVÁ, Irena; LIVŇANSKÁ, Libuše. Sbírka úloh z matematiky –početní úlohy. Pohořelice: Fortuna, 2001, ISBN 80-7168-766-9.</a:t>
            </a:r>
          </a:p>
          <a:p>
            <a:pPr marL="285750" indent="-285750">
              <a:buFont typeface="Wingdings" pitchFamily="2" charset="2"/>
              <a:buChar char="v"/>
            </a:pPr>
            <a:r>
              <a:rPr lang="cs-CZ" sz="1100" dirty="0"/>
              <a:t>Galerie klipart MS Office 2010</a:t>
            </a:r>
          </a:p>
          <a:p>
            <a:pPr marL="285750" indent="-285750">
              <a:buFont typeface="Wingdings" pitchFamily="2" charset="2"/>
              <a:buChar char="v"/>
            </a:pPr>
            <a:r>
              <a:rPr lang="cs-CZ" sz="1100" dirty="0"/>
              <a:t>Vlastní tvorba</a:t>
            </a:r>
          </a:p>
          <a:p>
            <a:pPr marL="285750" indent="-285750">
              <a:buFont typeface="Wingdings" pitchFamily="2" charset="2"/>
              <a:buChar char="v"/>
            </a:pPr>
            <a:endParaRPr lang="cs-CZ" sz="1100" dirty="0"/>
          </a:p>
          <a:p>
            <a:endParaRPr lang="cs-CZ" sz="1100" dirty="0"/>
          </a:p>
        </p:txBody>
      </p:sp>
      <p:sp>
        <p:nvSpPr>
          <p:cNvPr id="3" name="TextovéPole 2"/>
          <p:cNvSpPr txBox="1"/>
          <p:nvPr/>
        </p:nvSpPr>
        <p:spPr>
          <a:xfrm>
            <a:off x="2555776" y="215062"/>
            <a:ext cx="2634824" cy="523220"/>
          </a:xfrm>
          <a:prstGeom prst="rect">
            <a:avLst/>
          </a:prstGeom>
          <a:noFill/>
        </p:spPr>
        <p:txBody>
          <a:bodyPr wrap="none" rtlCol="0">
            <a:spAutoFit/>
          </a:bodyPr>
          <a:lstStyle/>
          <a:p>
            <a:r>
              <a:rPr lang="cs-CZ" sz="2800" dirty="0" smtClean="0">
                <a:solidFill>
                  <a:srgbClr val="FFFF00"/>
                </a:solidFill>
              </a:rPr>
              <a:t>Použité zdroje:</a:t>
            </a:r>
            <a:endParaRPr lang="cs-CZ" sz="2800" dirty="0">
              <a:solidFill>
                <a:srgbClr val="FFFF00"/>
              </a:solidFill>
            </a:endParaRPr>
          </a:p>
        </p:txBody>
      </p:sp>
    </p:spTree>
    <p:extLst>
      <p:ext uri="{BB962C8B-B14F-4D97-AF65-F5344CB8AC3E}">
        <p14:creationId xmlns:p14="http://schemas.microsoft.com/office/powerpoint/2010/main" val="874985371"/>
      </p:ext>
    </p:extLst>
  </p:cSld>
  <p:clrMapOvr>
    <a:masterClrMapping/>
  </p:clrMapOvr>
  <p:transition spd="slow">
    <p:pull dir="u"/>
  </p:transition>
  <p:timing>
    <p:tnLst>
      <p:par>
        <p:cTn id="1" dur="indefinite" restart="never" nodeType="tmRoot"/>
      </p:par>
    </p:tnLst>
  </p:timing>
</p:sld>
</file>

<file path=ppt/theme/theme1.xml><?xml version="1.0" encoding="utf-8"?>
<a:theme xmlns:a="http://schemas.openxmlformats.org/drawingml/2006/main" name="Technický">
  <a:themeElements>
    <a:clrScheme name="Technický">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2087</TotalTime>
  <Words>701</Words>
  <Application>Microsoft Office PowerPoint</Application>
  <PresentationFormat>Předvádění na obrazovce (4:3)</PresentationFormat>
  <Paragraphs>130</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Technický</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ZŠ Libina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ZŠ Libina</dc:creator>
  <cp:lastModifiedBy>ZŠ Libina</cp:lastModifiedBy>
  <cp:revision>303</cp:revision>
  <dcterms:created xsi:type="dcterms:W3CDTF">2012-04-23T18:25:05Z</dcterms:created>
  <dcterms:modified xsi:type="dcterms:W3CDTF">2013-10-03T15:52:07Z</dcterms:modified>
</cp:coreProperties>
</file>