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4" r:id="rId2"/>
    <p:sldId id="269" r:id="rId3"/>
    <p:sldId id="306" r:id="rId4"/>
    <p:sldId id="307" r:id="rId5"/>
    <p:sldId id="311" r:id="rId6"/>
    <p:sldId id="308" r:id="rId7"/>
    <p:sldId id="309" r:id="rId8"/>
    <p:sldId id="276" r:id="rId9"/>
    <p:sldId id="292" r:id="rId10"/>
    <p:sldId id="31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041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VY_32_INOVACE_10_05_F9_Hanak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4660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Střídavý proud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63922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Vznik střídavého proudu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7851" y="260649"/>
            <a:ext cx="8527119" cy="936104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84784"/>
            <a:ext cx="8609307" cy="4464495"/>
          </a:xfrm>
          <a:prstGeom prst="roundRect">
            <a:avLst>
              <a:gd name="adj" fmla="val 910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7066" y="96793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37851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část pojednává o střídavém napětí.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apitola se zaměřuje na vznik střídavého proudu a jeho využití v praxi. Na konci jsou otázky, které prověří zda žáci pochopili danou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problematiku.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304428" y="297865"/>
            <a:ext cx="8608726" cy="118691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62741" y="404665"/>
            <a:ext cx="8273348" cy="93610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09876" y="1789042"/>
            <a:ext cx="4303278" cy="445883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67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1" y="1796434"/>
            <a:ext cx="4261468" cy="445144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67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86941" y="3058277"/>
            <a:ext cx="3949148" cy="294961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4926" y="3084916"/>
            <a:ext cx="3918508" cy="294961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98701" y="2144891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Stejnosměrný proud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813830" y="3369947"/>
            <a:ext cx="3398129" cy="263143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proud v obvodu prochází stejným směrem.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366339" y="2138702"/>
            <a:ext cx="2790352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Střídavý proud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239637" y="3388840"/>
            <a:ext cx="3281942" cy="27223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proud v obvodu opakovaně mění směr.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655622" y="404664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8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65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977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2" grpId="0"/>
      <p:bldP spid="1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5704" y="195909"/>
            <a:ext cx="8626775" cy="136088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67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35596" y="1670057"/>
            <a:ext cx="7704856" cy="4896544"/>
          </a:xfrm>
          <a:prstGeom prst="roundRect">
            <a:avLst>
              <a:gd name="adj" fmla="val 5322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26897" y="411932"/>
            <a:ext cx="7064471" cy="10008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Střídavý proud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vzniká rovnoměrným otáčením cívky v magnetickém poli.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42193" y="1828188"/>
            <a:ext cx="7056784" cy="46085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400092" y="3171073"/>
            <a:ext cx="2828776" cy="2880320"/>
          </a:xfrm>
          <a:prstGeom prst="cube">
            <a:avLst>
              <a:gd name="adj" fmla="val 8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44107" y="3603121"/>
            <a:ext cx="2285835" cy="1412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724860" y="5475329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200292" y="5483713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5740140" y="4141345"/>
            <a:ext cx="1787308" cy="1528301"/>
          </a:xfrm>
          <a:prstGeom prst="arc">
            <a:avLst>
              <a:gd name="adj1" fmla="val 11907000"/>
              <a:gd name="adj2" fmla="val 20478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6638052" y="3998500"/>
            <a:ext cx="0" cy="143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991908" y="4077367"/>
            <a:ext cx="72008" cy="1173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rot="21000000" flipH="1" flipV="1">
            <a:off x="5961907" y="4230542"/>
            <a:ext cx="72008" cy="117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268505" y="4249685"/>
            <a:ext cx="109909" cy="10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300000" flipH="1" flipV="1">
            <a:off x="6264188" y="4070175"/>
            <a:ext cx="72008" cy="124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rot="300000" flipH="1" flipV="1">
            <a:off x="5688436" y="4494209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7452436" y="4530209"/>
            <a:ext cx="144016" cy="55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522802" y="367033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63234" y="37631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08420" y="395667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41911" y="424190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1244" y="419471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24860" y="398391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59010" y="37975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60397" y="4387690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28" name="Přímá spojnice se šipkou 27"/>
          <p:cNvCxnSpPr>
            <a:endCxn id="12" idx="2"/>
          </p:cNvCxnSpPr>
          <p:nvPr/>
        </p:nvCxnSpPr>
        <p:spPr>
          <a:xfrm flipV="1">
            <a:off x="7063916" y="4624405"/>
            <a:ext cx="400875" cy="39150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Krychle 28"/>
          <p:cNvSpPr/>
          <p:nvPr/>
        </p:nvSpPr>
        <p:spPr>
          <a:xfrm>
            <a:off x="2015716" y="2253185"/>
            <a:ext cx="1008112" cy="1835776"/>
          </a:xfrm>
          <a:prstGeom prst="cube">
            <a:avLst>
              <a:gd name="adj" fmla="val 2046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4039031" y="2296668"/>
            <a:ext cx="1008112" cy="1835776"/>
          </a:xfrm>
          <a:prstGeom prst="cube">
            <a:avLst>
              <a:gd name="adj" fmla="val 20465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echovka 32"/>
          <p:cNvSpPr/>
          <p:nvPr/>
        </p:nvSpPr>
        <p:spPr>
          <a:xfrm>
            <a:off x="3239852" y="4769348"/>
            <a:ext cx="576064" cy="272294"/>
          </a:xfrm>
          <a:prstGeom prst="can">
            <a:avLst>
              <a:gd name="adj" fmla="val 42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echovka 33"/>
          <p:cNvSpPr/>
          <p:nvPr/>
        </p:nvSpPr>
        <p:spPr>
          <a:xfrm>
            <a:off x="2939870" y="5271282"/>
            <a:ext cx="1176027" cy="408094"/>
          </a:xfrm>
          <a:prstGeom prst="can">
            <a:avLst>
              <a:gd name="adj" fmla="val 50000"/>
            </a:avLst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V="1">
            <a:off x="3510371" y="5041642"/>
            <a:ext cx="0" cy="33640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3510371" y="4488070"/>
            <a:ext cx="0" cy="33640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Plechovka 31"/>
          <p:cNvSpPr/>
          <p:nvPr/>
        </p:nvSpPr>
        <p:spPr>
          <a:xfrm>
            <a:off x="3239852" y="4426567"/>
            <a:ext cx="576064" cy="272294"/>
          </a:xfrm>
          <a:prstGeom prst="can">
            <a:avLst>
              <a:gd name="adj" fmla="val 42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V="1">
            <a:off x="3510371" y="2948323"/>
            <a:ext cx="0" cy="151200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3666510" y="4530213"/>
            <a:ext cx="576064" cy="16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661443" y="4879620"/>
            <a:ext cx="576064" cy="16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hnutá šipka doleva 45"/>
          <p:cNvSpPr/>
          <p:nvPr/>
        </p:nvSpPr>
        <p:spPr>
          <a:xfrm>
            <a:off x="3361645" y="2047779"/>
            <a:ext cx="553634" cy="354842"/>
          </a:xfrm>
          <a:prstGeom prst="curvedLeftArrow">
            <a:avLst>
              <a:gd name="adj1" fmla="val 24604"/>
              <a:gd name="adj2" fmla="val 36651"/>
              <a:gd name="adj3" fmla="val 367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Plechovka 30"/>
          <p:cNvSpPr/>
          <p:nvPr/>
        </p:nvSpPr>
        <p:spPr>
          <a:xfrm rot="13929819">
            <a:off x="3274452" y="2447446"/>
            <a:ext cx="374417" cy="801618"/>
          </a:xfrm>
          <a:prstGeom prst="can">
            <a:avLst>
              <a:gd name="adj" fmla="val 739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TextovéPole 46"/>
              <p:cNvSpPr txBox="1"/>
              <p:nvPr/>
            </p:nvSpPr>
            <p:spPr>
              <a:xfrm>
                <a:off x="1254912" y="4463505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krou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ky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4912" y="4463505"/>
                <a:ext cx="93610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14" r="-8497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3949475" y="5963454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kart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áč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ky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475" y="5963454"/>
                <a:ext cx="93610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614" r="-13725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Volný tvar 49"/>
          <p:cNvSpPr/>
          <p:nvPr/>
        </p:nvSpPr>
        <p:spPr>
          <a:xfrm>
            <a:off x="3491829" y="2595869"/>
            <a:ext cx="228600" cy="304800"/>
          </a:xfrm>
          <a:custGeom>
            <a:avLst/>
            <a:gdLst>
              <a:gd name="connsiteX0" fmla="*/ 0 w 228600"/>
              <a:gd name="connsiteY0" fmla="*/ 0 h 304800"/>
              <a:gd name="connsiteX1" fmla="*/ 177800 w 228600"/>
              <a:gd name="connsiteY1" fmla="*/ 88900 h 304800"/>
              <a:gd name="connsiteX2" fmla="*/ 228600 w 228600"/>
              <a:gd name="connsiteY2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8600" h="304800">
                <a:moveTo>
                  <a:pt x="0" y="0"/>
                </a:moveTo>
                <a:cubicBezTo>
                  <a:pt x="69850" y="19050"/>
                  <a:pt x="139700" y="38100"/>
                  <a:pt x="177800" y="88900"/>
                </a:cubicBezTo>
                <a:cubicBezTo>
                  <a:pt x="215900" y="139700"/>
                  <a:pt x="222250" y="222250"/>
                  <a:pt x="228600" y="304800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3413584" y="2651796"/>
            <a:ext cx="228600" cy="304800"/>
          </a:xfrm>
          <a:custGeom>
            <a:avLst/>
            <a:gdLst>
              <a:gd name="connsiteX0" fmla="*/ 0 w 228600"/>
              <a:gd name="connsiteY0" fmla="*/ 0 h 304800"/>
              <a:gd name="connsiteX1" fmla="*/ 177800 w 228600"/>
              <a:gd name="connsiteY1" fmla="*/ 88900 h 304800"/>
              <a:gd name="connsiteX2" fmla="*/ 228600 w 228600"/>
              <a:gd name="connsiteY2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8600" h="304800">
                <a:moveTo>
                  <a:pt x="0" y="0"/>
                </a:moveTo>
                <a:cubicBezTo>
                  <a:pt x="69850" y="19050"/>
                  <a:pt x="139700" y="38100"/>
                  <a:pt x="177800" y="88900"/>
                </a:cubicBezTo>
                <a:cubicBezTo>
                  <a:pt x="215900" y="139700"/>
                  <a:pt x="222250" y="222250"/>
                  <a:pt x="228600" y="304800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3345115" y="2710169"/>
            <a:ext cx="228600" cy="304800"/>
          </a:xfrm>
          <a:custGeom>
            <a:avLst/>
            <a:gdLst>
              <a:gd name="connsiteX0" fmla="*/ 0 w 228600"/>
              <a:gd name="connsiteY0" fmla="*/ 0 h 304800"/>
              <a:gd name="connsiteX1" fmla="*/ 177800 w 228600"/>
              <a:gd name="connsiteY1" fmla="*/ 88900 h 304800"/>
              <a:gd name="connsiteX2" fmla="*/ 228600 w 228600"/>
              <a:gd name="connsiteY2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8600" h="304800">
                <a:moveTo>
                  <a:pt x="0" y="0"/>
                </a:moveTo>
                <a:cubicBezTo>
                  <a:pt x="69850" y="19050"/>
                  <a:pt x="139700" y="38100"/>
                  <a:pt x="177800" y="88900"/>
                </a:cubicBezTo>
                <a:cubicBezTo>
                  <a:pt x="215900" y="139700"/>
                  <a:pt x="222250" y="222250"/>
                  <a:pt x="228600" y="304800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3276000" y="2772000"/>
            <a:ext cx="228600" cy="304800"/>
          </a:xfrm>
          <a:custGeom>
            <a:avLst/>
            <a:gdLst>
              <a:gd name="connsiteX0" fmla="*/ 0 w 228600"/>
              <a:gd name="connsiteY0" fmla="*/ 0 h 304800"/>
              <a:gd name="connsiteX1" fmla="*/ 177800 w 228600"/>
              <a:gd name="connsiteY1" fmla="*/ 88900 h 304800"/>
              <a:gd name="connsiteX2" fmla="*/ 228600 w 228600"/>
              <a:gd name="connsiteY2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8600" h="304800">
                <a:moveTo>
                  <a:pt x="0" y="0"/>
                </a:moveTo>
                <a:cubicBezTo>
                  <a:pt x="69850" y="19050"/>
                  <a:pt x="139700" y="38100"/>
                  <a:pt x="177800" y="88900"/>
                </a:cubicBezTo>
                <a:cubicBezTo>
                  <a:pt x="215900" y="139700"/>
                  <a:pt x="222250" y="222250"/>
                  <a:pt x="228600" y="304800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3552210" y="2548469"/>
            <a:ext cx="228600" cy="304800"/>
          </a:xfrm>
          <a:custGeom>
            <a:avLst/>
            <a:gdLst>
              <a:gd name="connsiteX0" fmla="*/ 0 w 228600"/>
              <a:gd name="connsiteY0" fmla="*/ 0 h 304800"/>
              <a:gd name="connsiteX1" fmla="*/ 177800 w 228600"/>
              <a:gd name="connsiteY1" fmla="*/ 88900 h 304800"/>
              <a:gd name="connsiteX2" fmla="*/ 228600 w 228600"/>
              <a:gd name="connsiteY2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8600" h="304800">
                <a:moveTo>
                  <a:pt x="0" y="0"/>
                </a:moveTo>
                <a:cubicBezTo>
                  <a:pt x="69850" y="19050"/>
                  <a:pt x="139700" y="38100"/>
                  <a:pt x="177800" y="88900"/>
                </a:cubicBezTo>
                <a:cubicBezTo>
                  <a:pt x="215900" y="139700"/>
                  <a:pt x="222250" y="222250"/>
                  <a:pt x="228600" y="304800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 flipV="1">
            <a:off x="3361645" y="3146957"/>
            <a:ext cx="9900" cy="1633926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3651513" y="3014969"/>
            <a:ext cx="14997" cy="1411599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3" name="TextovéPole 62"/>
              <p:cNvSpPr txBox="1"/>
              <p:nvPr/>
            </p:nvSpPr>
            <p:spPr>
              <a:xfrm>
                <a:off x="2267744" y="261953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N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619530"/>
                <a:ext cx="28803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17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4" name="TextovéPole 63"/>
              <p:cNvSpPr txBox="1"/>
              <p:nvPr/>
            </p:nvSpPr>
            <p:spPr>
              <a:xfrm>
                <a:off x="4255055" y="261953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S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5055" y="2619530"/>
                <a:ext cx="28803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2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Volný tvar 67"/>
          <p:cNvSpPr/>
          <p:nvPr/>
        </p:nvSpPr>
        <p:spPr>
          <a:xfrm>
            <a:off x="3663950" y="2838450"/>
            <a:ext cx="114300" cy="196850"/>
          </a:xfrm>
          <a:custGeom>
            <a:avLst/>
            <a:gdLst>
              <a:gd name="connsiteX0" fmla="*/ 114300 w 114300"/>
              <a:gd name="connsiteY0" fmla="*/ 0 h 196850"/>
              <a:gd name="connsiteX1" fmla="*/ 25400 w 114300"/>
              <a:gd name="connsiteY1" fmla="*/ 82550 h 196850"/>
              <a:gd name="connsiteX2" fmla="*/ 0 w 114300"/>
              <a:gd name="connsiteY2" fmla="*/ 196850 h 196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4300" h="196850">
                <a:moveTo>
                  <a:pt x="114300" y="0"/>
                </a:moveTo>
                <a:cubicBezTo>
                  <a:pt x="79375" y="24871"/>
                  <a:pt x="44450" y="49742"/>
                  <a:pt x="25400" y="82550"/>
                </a:cubicBezTo>
                <a:cubicBezTo>
                  <a:pt x="6350" y="115358"/>
                  <a:pt x="3175" y="156104"/>
                  <a:pt x="0" y="196850"/>
                </a:cubicBezTo>
              </a:path>
            </a:pathLst>
          </a:cu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olný tvar 69"/>
          <p:cNvSpPr/>
          <p:nvPr/>
        </p:nvSpPr>
        <p:spPr>
          <a:xfrm>
            <a:off x="4244340" y="4975860"/>
            <a:ext cx="3108960" cy="1199686"/>
          </a:xfrm>
          <a:custGeom>
            <a:avLst/>
            <a:gdLst>
              <a:gd name="connsiteX0" fmla="*/ 3108960 w 3108960"/>
              <a:gd name="connsiteY0" fmla="*/ 701040 h 1199686"/>
              <a:gd name="connsiteX1" fmla="*/ 1150620 w 3108960"/>
              <a:gd name="connsiteY1" fmla="*/ 1173480 h 1199686"/>
              <a:gd name="connsiteX2" fmla="*/ 0 w 3108960"/>
              <a:gd name="connsiteY2" fmla="*/ 0 h 1199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8960" h="1199686">
                <a:moveTo>
                  <a:pt x="3108960" y="701040"/>
                </a:moveTo>
                <a:cubicBezTo>
                  <a:pt x="2388870" y="995680"/>
                  <a:pt x="1668780" y="1290320"/>
                  <a:pt x="1150620" y="1173480"/>
                </a:cubicBezTo>
                <a:cubicBezTo>
                  <a:pt x="632460" y="1056640"/>
                  <a:pt x="316230" y="528320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4244340" y="4610100"/>
            <a:ext cx="1607820" cy="1013460"/>
          </a:xfrm>
          <a:custGeom>
            <a:avLst/>
            <a:gdLst>
              <a:gd name="connsiteX0" fmla="*/ 1607820 w 1607820"/>
              <a:gd name="connsiteY0" fmla="*/ 1013460 h 1013460"/>
              <a:gd name="connsiteX1" fmla="*/ 495300 w 1607820"/>
              <a:gd name="connsiteY1" fmla="*/ 617220 h 1013460"/>
              <a:gd name="connsiteX2" fmla="*/ 0 w 1607820"/>
              <a:gd name="connsiteY2" fmla="*/ 0 h 1013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7820" h="1013460">
                <a:moveTo>
                  <a:pt x="1607820" y="1013460"/>
                </a:moveTo>
                <a:cubicBezTo>
                  <a:pt x="1185545" y="899795"/>
                  <a:pt x="763270" y="786130"/>
                  <a:pt x="495300" y="617220"/>
                </a:cubicBezTo>
                <a:cubicBezTo>
                  <a:pt x="227330" y="448310"/>
                  <a:pt x="113665" y="224155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Přímá spojnice 72"/>
          <p:cNvCxnSpPr/>
          <p:nvPr/>
        </p:nvCxnSpPr>
        <p:spPr>
          <a:xfrm>
            <a:off x="3971881" y="4545815"/>
            <a:ext cx="283174" cy="14999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endCxn id="32" idx="2"/>
          </p:cNvCxnSpPr>
          <p:nvPr/>
        </p:nvCxnSpPr>
        <p:spPr>
          <a:xfrm flipV="1">
            <a:off x="2191016" y="4562714"/>
            <a:ext cx="1048836" cy="93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>
            <a:endCxn id="33" idx="2"/>
          </p:cNvCxnSpPr>
          <p:nvPr/>
        </p:nvCxnSpPr>
        <p:spPr>
          <a:xfrm>
            <a:off x="2199470" y="4656271"/>
            <a:ext cx="1040382" cy="249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1722964" y="5475329"/>
            <a:ext cx="1216906" cy="3377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2989022" y="5483713"/>
            <a:ext cx="1118051" cy="77602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832723" y="4929401"/>
            <a:ext cx="404784" cy="1121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2033797" y="5585964"/>
            <a:ext cx="467894" cy="135632"/>
          </a:xfrm>
          <a:prstGeom prst="line">
            <a:avLst/>
          </a:prstGeom>
          <a:ln w="22225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3248371" y="5679376"/>
            <a:ext cx="559024" cy="388013"/>
          </a:xfrm>
          <a:prstGeom prst="line">
            <a:avLst/>
          </a:prstGeom>
          <a:ln w="22225">
            <a:solidFill>
              <a:schemeClr val="bg1"/>
            </a:solidFill>
            <a:headEnd type="none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TextovéPole 91"/>
              <p:cNvSpPr txBox="1"/>
              <p:nvPr/>
            </p:nvSpPr>
            <p:spPr>
              <a:xfrm>
                <a:off x="3090545" y="3872569"/>
                <a:ext cx="3156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0545" y="3872569"/>
                <a:ext cx="31565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3" name="TextovéPole 92"/>
              <p:cNvSpPr txBox="1"/>
              <p:nvPr/>
            </p:nvSpPr>
            <p:spPr>
              <a:xfrm>
                <a:off x="3585854" y="3697941"/>
                <a:ext cx="3156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854" y="3697941"/>
                <a:ext cx="31565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6" name="Přímá spojnice 95"/>
          <p:cNvCxnSpPr/>
          <p:nvPr/>
        </p:nvCxnSpPr>
        <p:spPr>
          <a:xfrm flipV="1">
            <a:off x="3371545" y="3625635"/>
            <a:ext cx="0" cy="414030"/>
          </a:xfrm>
          <a:prstGeom prst="line">
            <a:avLst/>
          </a:prstGeom>
          <a:ln w="25400">
            <a:solidFill>
              <a:srgbClr val="00206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rot="10800000" flipV="1">
            <a:off x="3651513" y="3392325"/>
            <a:ext cx="0" cy="414030"/>
          </a:xfrm>
          <a:prstGeom prst="line">
            <a:avLst/>
          </a:prstGeom>
          <a:ln w="19050">
            <a:solidFill>
              <a:srgbClr val="00206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635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9" grpId="0" animBg="1"/>
      <p:bldP spid="30" grpId="0" animBg="1"/>
      <p:bldP spid="33" grpId="0" animBg="1"/>
      <p:bldP spid="34" grpId="0" animBg="1"/>
      <p:bldP spid="32" grpId="0" animBg="1"/>
      <p:bldP spid="42" grpId="0" animBg="1"/>
      <p:bldP spid="43" grpId="0" animBg="1"/>
      <p:bldP spid="46" grpId="0" animBg="1"/>
      <p:bldP spid="31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3" grpId="0" animBg="1"/>
      <p:bldP spid="64" grpId="0" animBg="1"/>
      <p:bldP spid="68" grpId="0" animBg="1"/>
      <p:bldP spid="70" grpId="0" animBg="1"/>
      <p:bldP spid="71" grpId="0" animBg="1"/>
      <p:bldP spid="92" grpId="0" animBg="1"/>
      <p:bldP spid="9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5704" y="195909"/>
            <a:ext cx="8626775" cy="136088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67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26897" y="411932"/>
            <a:ext cx="7064471" cy="15121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Střídavý proud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vzniká rovnoměrným otáčením cívky v magnetickém poli.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935596" y="1670057"/>
            <a:ext cx="7704856" cy="4896544"/>
          </a:xfrm>
          <a:prstGeom prst="roundRect">
            <a:avLst>
              <a:gd name="adj" fmla="val 5322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42193" y="1828188"/>
            <a:ext cx="7056784" cy="46085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400092" y="3171073"/>
            <a:ext cx="2828776" cy="2880320"/>
          </a:xfrm>
          <a:prstGeom prst="cube">
            <a:avLst>
              <a:gd name="adj" fmla="val 8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44107" y="3603121"/>
            <a:ext cx="2285835" cy="14127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24860" y="5475329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200292" y="5483713"/>
            <a:ext cx="288032" cy="2880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5740140" y="4141345"/>
            <a:ext cx="1787308" cy="1528301"/>
          </a:xfrm>
          <a:prstGeom prst="arc">
            <a:avLst>
              <a:gd name="adj1" fmla="val 11907000"/>
              <a:gd name="adj2" fmla="val 20478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638052" y="3998500"/>
            <a:ext cx="0" cy="143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991908" y="4077367"/>
            <a:ext cx="72008" cy="1173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rot="21000000" flipH="1" flipV="1">
            <a:off x="5961907" y="4230542"/>
            <a:ext cx="72008" cy="1173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7268505" y="4249685"/>
            <a:ext cx="109909" cy="10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300000" flipH="1" flipV="1">
            <a:off x="6264188" y="4070175"/>
            <a:ext cx="72008" cy="124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300000" flipH="1" flipV="1">
            <a:off x="5688436" y="4494209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452436" y="4530209"/>
            <a:ext cx="144016" cy="55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522802" y="367033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63234" y="37631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420" y="395667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41911" y="424190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01244" y="419471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24860" y="398391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59010" y="379753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60397" y="4387690"/>
            <a:ext cx="799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 flipH="1" flipV="1">
            <a:off x="5860283" y="4592566"/>
            <a:ext cx="439909" cy="42334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Krychle 31"/>
          <p:cNvSpPr/>
          <p:nvPr/>
        </p:nvSpPr>
        <p:spPr>
          <a:xfrm>
            <a:off x="2015716" y="2253185"/>
            <a:ext cx="1008112" cy="1835776"/>
          </a:xfrm>
          <a:prstGeom prst="cube">
            <a:avLst>
              <a:gd name="adj" fmla="val 2046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039031" y="2296668"/>
            <a:ext cx="1008112" cy="1835776"/>
          </a:xfrm>
          <a:prstGeom prst="cube">
            <a:avLst>
              <a:gd name="adj" fmla="val 20465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echovka 33"/>
          <p:cNvSpPr/>
          <p:nvPr/>
        </p:nvSpPr>
        <p:spPr>
          <a:xfrm>
            <a:off x="3239852" y="4769348"/>
            <a:ext cx="576064" cy="272294"/>
          </a:xfrm>
          <a:prstGeom prst="can">
            <a:avLst>
              <a:gd name="adj" fmla="val 42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echovka 34"/>
          <p:cNvSpPr/>
          <p:nvPr/>
        </p:nvSpPr>
        <p:spPr>
          <a:xfrm>
            <a:off x="2939870" y="5271282"/>
            <a:ext cx="1176027" cy="408094"/>
          </a:xfrm>
          <a:prstGeom prst="can">
            <a:avLst>
              <a:gd name="adj" fmla="val 50000"/>
            </a:avLst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V="1">
            <a:off x="3510371" y="5041642"/>
            <a:ext cx="0" cy="33640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3510371" y="4488070"/>
            <a:ext cx="0" cy="33640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lechovka 37"/>
          <p:cNvSpPr/>
          <p:nvPr/>
        </p:nvSpPr>
        <p:spPr>
          <a:xfrm>
            <a:off x="3239852" y="4426567"/>
            <a:ext cx="576064" cy="272294"/>
          </a:xfrm>
          <a:prstGeom prst="can">
            <a:avLst>
              <a:gd name="adj" fmla="val 42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V="1">
            <a:off x="3510371" y="2948323"/>
            <a:ext cx="0" cy="151200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3666510" y="4530213"/>
            <a:ext cx="576064" cy="16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661443" y="4879620"/>
            <a:ext cx="576064" cy="16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TextovéPole 43"/>
              <p:cNvSpPr txBox="1"/>
              <p:nvPr/>
            </p:nvSpPr>
            <p:spPr>
              <a:xfrm>
                <a:off x="1254912" y="4463505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krou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ky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4912" y="4463505"/>
                <a:ext cx="93610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14" r="-8497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3949475" y="5963454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kart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áč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ky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475" y="5963454"/>
                <a:ext cx="93610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614" r="-13725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 flipH="1" flipV="1">
            <a:off x="3364135" y="3003442"/>
            <a:ext cx="14819" cy="1784777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3651513" y="3014969"/>
            <a:ext cx="14997" cy="1411599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2267744" y="261953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N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619530"/>
                <a:ext cx="28803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170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4255055" y="261953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S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5055" y="2619530"/>
                <a:ext cx="28803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2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 flipH="1">
            <a:off x="3185045" y="2642742"/>
            <a:ext cx="801618" cy="528331"/>
            <a:chOff x="3060852" y="2548469"/>
            <a:chExt cx="801618" cy="528331"/>
          </a:xfrm>
        </p:grpSpPr>
        <p:sp>
          <p:nvSpPr>
            <p:cNvPr id="43" name="Plechovka 42"/>
            <p:cNvSpPr/>
            <p:nvPr/>
          </p:nvSpPr>
          <p:spPr>
            <a:xfrm rot="13929819">
              <a:off x="3274452" y="2447446"/>
              <a:ext cx="374417" cy="801618"/>
            </a:xfrm>
            <a:prstGeom prst="can">
              <a:avLst>
                <a:gd name="adj" fmla="val 7398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>
              <a:off x="3491829" y="2595869"/>
              <a:ext cx="228600" cy="304800"/>
            </a:xfrm>
            <a:custGeom>
              <a:avLst/>
              <a:gdLst>
                <a:gd name="connsiteX0" fmla="*/ 0 w 228600"/>
                <a:gd name="connsiteY0" fmla="*/ 0 h 304800"/>
                <a:gd name="connsiteX1" fmla="*/ 177800 w 228600"/>
                <a:gd name="connsiteY1" fmla="*/ 88900 h 304800"/>
                <a:gd name="connsiteX2" fmla="*/ 228600 w 228600"/>
                <a:gd name="connsiteY2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8600" h="304800">
                  <a:moveTo>
                    <a:pt x="0" y="0"/>
                  </a:moveTo>
                  <a:cubicBezTo>
                    <a:pt x="69850" y="19050"/>
                    <a:pt x="139700" y="38100"/>
                    <a:pt x="177800" y="88900"/>
                  </a:cubicBezTo>
                  <a:cubicBezTo>
                    <a:pt x="215900" y="139700"/>
                    <a:pt x="222250" y="222250"/>
                    <a:pt x="228600" y="304800"/>
                  </a:cubicBezTo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olný tvar 46"/>
            <p:cNvSpPr/>
            <p:nvPr/>
          </p:nvSpPr>
          <p:spPr>
            <a:xfrm>
              <a:off x="3413584" y="2651796"/>
              <a:ext cx="228600" cy="304800"/>
            </a:xfrm>
            <a:custGeom>
              <a:avLst/>
              <a:gdLst>
                <a:gd name="connsiteX0" fmla="*/ 0 w 228600"/>
                <a:gd name="connsiteY0" fmla="*/ 0 h 304800"/>
                <a:gd name="connsiteX1" fmla="*/ 177800 w 228600"/>
                <a:gd name="connsiteY1" fmla="*/ 88900 h 304800"/>
                <a:gd name="connsiteX2" fmla="*/ 228600 w 228600"/>
                <a:gd name="connsiteY2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8600" h="304800">
                  <a:moveTo>
                    <a:pt x="0" y="0"/>
                  </a:moveTo>
                  <a:cubicBezTo>
                    <a:pt x="69850" y="19050"/>
                    <a:pt x="139700" y="38100"/>
                    <a:pt x="177800" y="88900"/>
                  </a:cubicBezTo>
                  <a:cubicBezTo>
                    <a:pt x="215900" y="139700"/>
                    <a:pt x="222250" y="222250"/>
                    <a:pt x="228600" y="304800"/>
                  </a:cubicBezTo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olný tvar 47"/>
            <p:cNvSpPr/>
            <p:nvPr/>
          </p:nvSpPr>
          <p:spPr>
            <a:xfrm>
              <a:off x="3345115" y="2710169"/>
              <a:ext cx="228600" cy="304800"/>
            </a:xfrm>
            <a:custGeom>
              <a:avLst/>
              <a:gdLst>
                <a:gd name="connsiteX0" fmla="*/ 0 w 228600"/>
                <a:gd name="connsiteY0" fmla="*/ 0 h 304800"/>
                <a:gd name="connsiteX1" fmla="*/ 177800 w 228600"/>
                <a:gd name="connsiteY1" fmla="*/ 88900 h 304800"/>
                <a:gd name="connsiteX2" fmla="*/ 228600 w 228600"/>
                <a:gd name="connsiteY2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8600" h="304800">
                  <a:moveTo>
                    <a:pt x="0" y="0"/>
                  </a:moveTo>
                  <a:cubicBezTo>
                    <a:pt x="69850" y="19050"/>
                    <a:pt x="139700" y="38100"/>
                    <a:pt x="177800" y="88900"/>
                  </a:cubicBezTo>
                  <a:cubicBezTo>
                    <a:pt x="215900" y="139700"/>
                    <a:pt x="222250" y="222250"/>
                    <a:pt x="228600" y="304800"/>
                  </a:cubicBezTo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>
              <a:off x="3276000" y="2772000"/>
              <a:ext cx="228600" cy="304800"/>
            </a:xfrm>
            <a:custGeom>
              <a:avLst/>
              <a:gdLst>
                <a:gd name="connsiteX0" fmla="*/ 0 w 228600"/>
                <a:gd name="connsiteY0" fmla="*/ 0 h 304800"/>
                <a:gd name="connsiteX1" fmla="*/ 177800 w 228600"/>
                <a:gd name="connsiteY1" fmla="*/ 88900 h 304800"/>
                <a:gd name="connsiteX2" fmla="*/ 228600 w 228600"/>
                <a:gd name="connsiteY2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8600" h="304800">
                  <a:moveTo>
                    <a:pt x="0" y="0"/>
                  </a:moveTo>
                  <a:cubicBezTo>
                    <a:pt x="69850" y="19050"/>
                    <a:pt x="139700" y="38100"/>
                    <a:pt x="177800" y="88900"/>
                  </a:cubicBezTo>
                  <a:cubicBezTo>
                    <a:pt x="215900" y="139700"/>
                    <a:pt x="222250" y="222250"/>
                    <a:pt x="228600" y="304800"/>
                  </a:cubicBezTo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>
              <a:off x="3552210" y="2548469"/>
              <a:ext cx="228600" cy="304800"/>
            </a:xfrm>
            <a:custGeom>
              <a:avLst/>
              <a:gdLst>
                <a:gd name="connsiteX0" fmla="*/ 0 w 228600"/>
                <a:gd name="connsiteY0" fmla="*/ 0 h 304800"/>
                <a:gd name="connsiteX1" fmla="*/ 177800 w 228600"/>
                <a:gd name="connsiteY1" fmla="*/ 88900 h 304800"/>
                <a:gd name="connsiteX2" fmla="*/ 228600 w 228600"/>
                <a:gd name="connsiteY2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8600" h="304800">
                  <a:moveTo>
                    <a:pt x="0" y="0"/>
                  </a:moveTo>
                  <a:cubicBezTo>
                    <a:pt x="69850" y="19050"/>
                    <a:pt x="139700" y="38100"/>
                    <a:pt x="177800" y="88900"/>
                  </a:cubicBezTo>
                  <a:cubicBezTo>
                    <a:pt x="215900" y="139700"/>
                    <a:pt x="222250" y="222250"/>
                    <a:pt x="228600" y="304800"/>
                  </a:cubicBezTo>
                </a:path>
              </a:pathLst>
            </a:cu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6" name="Volný tvar 55"/>
          <p:cNvSpPr/>
          <p:nvPr/>
        </p:nvSpPr>
        <p:spPr>
          <a:xfrm>
            <a:off x="4244340" y="4975860"/>
            <a:ext cx="3108960" cy="1199686"/>
          </a:xfrm>
          <a:custGeom>
            <a:avLst/>
            <a:gdLst>
              <a:gd name="connsiteX0" fmla="*/ 3108960 w 3108960"/>
              <a:gd name="connsiteY0" fmla="*/ 701040 h 1199686"/>
              <a:gd name="connsiteX1" fmla="*/ 1150620 w 3108960"/>
              <a:gd name="connsiteY1" fmla="*/ 1173480 h 1199686"/>
              <a:gd name="connsiteX2" fmla="*/ 0 w 3108960"/>
              <a:gd name="connsiteY2" fmla="*/ 0 h 1199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8960" h="1199686">
                <a:moveTo>
                  <a:pt x="3108960" y="701040"/>
                </a:moveTo>
                <a:cubicBezTo>
                  <a:pt x="2388870" y="995680"/>
                  <a:pt x="1668780" y="1290320"/>
                  <a:pt x="1150620" y="1173480"/>
                </a:cubicBezTo>
                <a:cubicBezTo>
                  <a:pt x="632460" y="1056640"/>
                  <a:pt x="316230" y="528320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4244340" y="4610100"/>
            <a:ext cx="1607820" cy="1013460"/>
          </a:xfrm>
          <a:custGeom>
            <a:avLst/>
            <a:gdLst>
              <a:gd name="connsiteX0" fmla="*/ 1607820 w 1607820"/>
              <a:gd name="connsiteY0" fmla="*/ 1013460 h 1013460"/>
              <a:gd name="connsiteX1" fmla="*/ 495300 w 1607820"/>
              <a:gd name="connsiteY1" fmla="*/ 617220 h 1013460"/>
              <a:gd name="connsiteX2" fmla="*/ 0 w 1607820"/>
              <a:gd name="connsiteY2" fmla="*/ 0 h 1013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07820" h="1013460">
                <a:moveTo>
                  <a:pt x="1607820" y="1013460"/>
                </a:moveTo>
                <a:cubicBezTo>
                  <a:pt x="1185545" y="899795"/>
                  <a:pt x="763270" y="786130"/>
                  <a:pt x="495300" y="617220"/>
                </a:cubicBezTo>
                <a:cubicBezTo>
                  <a:pt x="227330" y="448310"/>
                  <a:pt x="113665" y="224155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/>
          <p:nvPr/>
        </p:nvCxnSpPr>
        <p:spPr>
          <a:xfrm>
            <a:off x="3971881" y="4545815"/>
            <a:ext cx="283174" cy="14999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38" idx="2"/>
          </p:cNvCxnSpPr>
          <p:nvPr/>
        </p:nvCxnSpPr>
        <p:spPr>
          <a:xfrm flipV="1">
            <a:off x="2191016" y="4562714"/>
            <a:ext cx="1048836" cy="93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34" idx="2"/>
          </p:cNvCxnSpPr>
          <p:nvPr/>
        </p:nvCxnSpPr>
        <p:spPr>
          <a:xfrm>
            <a:off x="2199470" y="4656271"/>
            <a:ext cx="1040382" cy="249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1722964" y="5475329"/>
            <a:ext cx="1216906" cy="3377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2989022" y="5483713"/>
            <a:ext cx="1118051" cy="77602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832723" y="4929401"/>
            <a:ext cx="404784" cy="1121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033797" y="5585964"/>
            <a:ext cx="467894" cy="135632"/>
          </a:xfrm>
          <a:prstGeom prst="line">
            <a:avLst/>
          </a:prstGeom>
          <a:ln w="22225">
            <a:solidFill>
              <a:schemeClr val="bg1"/>
            </a:solidFill>
            <a:headEnd type="arrow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3248371" y="5679376"/>
            <a:ext cx="559024" cy="388013"/>
          </a:xfrm>
          <a:prstGeom prst="line">
            <a:avLst/>
          </a:prstGeom>
          <a:ln w="22225">
            <a:solidFill>
              <a:schemeClr val="bg1"/>
            </a:solidFill>
            <a:headEnd type="none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TextovéPole 65"/>
              <p:cNvSpPr txBox="1"/>
              <p:nvPr/>
            </p:nvSpPr>
            <p:spPr>
              <a:xfrm>
                <a:off x="3090545" y="3872569"/>
                <a:ext cx="3156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0545" y="3872569"/>
                <a:ext cx="31565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7" name="TextovéPole 66"/>
              <p:cNvSpPr txBox="1"/>
              <p:nvPr/>
            </p:nvSpPr>
            <p:spPr>
              <a:xfrm>
                <a:off x="3585854" y="3697941"/>
                <a:ext cx="3156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854" y="3697941"/>
                <a:ext cx="31565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8" name="Přímá spojnice 67"/>
          <p:cNvCxnSpPr/>
          <p:nvPr/>
        </p:nvCxnSpPr>
        <p:spPr>
          <a:xfrm flipV="1">
            <a:off x="3661443" y="3513753"/>
            <a:ext cx="0" cy="414030"/>
          </a:xfrm>
          <a:prstGeom prst="line">
            <a:avLst/>
          </a:prstGeom>
          <a:ln w="25400">
            <a:solidFill>
              <a:srgbClr val="00206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10800000" flipV="1">
            <a:off x="3366517" y="3440969"/>
            <a:ext cx="0" cy="414030"/>
          </a:xfrm>
          <a:prstGeom prst="line">
            <a:avLst/>
          </a:prstGeom>
          <a:ln w="19050">
            <a:solidFill>
              <a:srgbClr val="00206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Zahnutá šipka doleva 72"/>
          <p:cNvSpPr/>
          <p:nvPr/>
        </p:nvSpPr>
        <p:spPr>
          <a:xfrm>
            <a:off x="3361645" y="2047779"/>
            <a:ext cx="553634" cy="354842"/>
          </a:xfrm>
          <a:prstGeom prst="curvedLeftArrow">
            <a:avLst>
              <a:gd name="adj1" fmla="val 24604"/>
              <a:gd name="adj2" fmla="val 36651"/>
              <a:gd name="adj3" fmla="val 367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056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3216" y="1772816"/>
            <a:ext cx="8343239" cy="4536504"/>
          </a:xfrm>
          <a:prstGeom prst="roundRect">
            <a:avLst>
              <a:gd name="adj" fmla="val 5322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949421"/>
            <a:ext cx="7848872" cy="41764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957943" y="3254647"/>
            <a:ext cx="6923314" cy="2253534"/>
          </a:xfrm>
          <a:custGeom>
            <a:avLst/>
            <a:gdLst>
              <a:gd name="connsiteX0" fmla="*/ 0 w 6923314"/>
              <a:gd name="connsiteY0" fmla="*/ 2177324 h 2253534"/>
              <a:gd name="connsiteX1" fmla="*/ 990600 w 6923314"/>
              <a:gd name="connsiteY1" fmla="*/ 54610 h 2253534"/>
              <a:gd name="connsiteX2" fmla="*/ 2144486 w 6923314"/>
              <a:gd name="connsiteY2" fmla="*/ 2253524 h 2253534"/>
              <a:gd name="connsiteX3" fmla="*/ 3559628 w 6923314"/>
              <a:gd name="connsiteY3" fmla="*/ 21953 h 2253534"/>
              <a:gd name="connsiteX4" fmla="*/ 4735286 w 6923314"/>
              <a:gd name="connsiteY4" fmla="*/ 2242639 h 2253534"/>
              <a:gd name="connsiteX5" fmla="*/ 6096000 w 6923314"/>
              <a:gd name="connsiteY5" fmla="*/ 182 h 2253534"/>
              <a:gd name="connsiteX6" fmla="*/ 6923314 w 6923314"/>
              <a:gd name="connsiteY6" fmla="*/ 2144667 h 2253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23314" h="2253534">
                <a:moveTo>
                  <a:pt x="0" y="2177324"/>
                </a:moveTo>
                <a:cubicBezTo>
                  <a:pt x="316593" y="1109617"/>
                  <a:pt x="633186" y="41910"/>
                  <a:pt x="990600" y="54610"/>
                </a:cubicBezTo>
                <a:cubicBezTo>
                  <a:pt x="1348014" y="67310"/>
                  <a:pt x="1716315" y="2258967"/>
                  <a:pt x="2144486" y="2253524"/>
                </a:cubicBezTo>
                <a:cubicBezTo>
                  <a:pt x="2572657" y="2248081"/>
                  <a:pt x="3127828" y="23767"/>
                  <a:pt x="3559628" y="21953"/>
                </a:cubicBezTo>
                <a:cubicBezTo>
                  <a:pt x="3991428" y="20139"/>
                  <a:pt x="4312557" y="2246267"/>
                  <a:pt x="4735286" y="2242639"/>
                </a:cubicBezTo>
                <a:cubicBezTo>
                  <a:pt x="5158015" y="2239011"/>
                  <a:pt x="5731329" y="16511"/>
                  <a:pt x="6096000" y="182"/>
                </a:cubicBezTo>
                <a:cubicBezTo>
                  <a:pt x="6460671" y="-16147"/>
                  <a:pt x="6691992" y="1064260"/>
                  <a:pt x="6923314" y="214466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961993" y="4338614"/>
            <a:ext cx="336373" cy="164679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33216" y="188640"/>
            <a:ext cx="8273348" cy="1440160"/>
          </a:xfrm>
          <a:prstGeom prst="roundRect">
            <a:avLst>
              <a:gd name="adj" fmla="val 6442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773027" y="404664"/>
            <a:ext cx="7064471" cy="15121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Sinusoida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znázorňuje časový průběh střídavého proudu.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1298366" y="2735218"/>
            <a:ext cx="0" cy="3195247"/>
          </a:xfrm>
          <a:prstGeom prst="straightConnector1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259632" y="4381415"/>
            <a:ext cx="6791815" cy="2824"/>
          </a:xfrm>
          <a:prstGeom prst="straightConnector1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793371" y="2003173"/>
                <a:ext cx="936104" cy="661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proud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𝜇</m:t>
                          </m:r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371" y="2003173"/>
                <a:ext cx="936104" cy="66165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7583395" y="3613485"/>
                <a:ext cx="936104" cy="6211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č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as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3395" y="3613485"/>
                <a:ext cx="936104" cy="62119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V="1">
            <a:off x="3833505" y="2151442"/>
            <a:ext cx="36004" cy="3240360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408198" y="2132856"/>
            <a:ext cx="18004" cy="3249912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869922" y="2304540"/>
            <a:ext cx="2538276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921294" y="4309391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481401" y="4274030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203848" y="4275572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851920" y="4265469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4497070" y="4286078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5117468" y="4260319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5796136" y="4265469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418275" y="4280928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020272" y="4234681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637271" y="4247892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5400000" flipV="1">
            <a:off x="1296000" y="3042807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5400000" flipV="1">
            <a:off x="1294316" y="3474855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5400000" flipV="1">
            <a:off x="1298366" y="3916774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rot="5400000" flipV="1">
            <a:off x="1296000" y="4770999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5400000" flipV="1">
            <a:off x="1296000" y="5131039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5400000" flipV="1">
            <a:off x="1296000" y="5563087"/>
            <a:ext cx="0" cy="19632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4592953" y="1938638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perioda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2953" y="1938638"/>
                <a:ext cx="93610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299" r="-3247"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4480708" y="2345283"/>
                <a:ext cx="120741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T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=0,2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s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0708" y="2345283"/>
                <a:ext cx="1207415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756000" y="2900273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2900273"/>
                <a:ext cx="404705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TextovéPole 48"/>
              <p:cNvSpPr txBox="1"/>
              <p:nvPr/>
            </p:nvSpPr>
            <p:spPr>
              <a:xfrm>
                <a:off x="756000" y="3357075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20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3357075"/>
                <a:ext cx="404705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756000" y="3830269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3830269"/>
                <a:ext cx="404705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r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864000" y="4239144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4000" y="4239144"/>
                <a:ext cx="404705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648000" y="5479190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−30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000" y="5479190"/>
                <a:ext cx="404705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r="-47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612000" y="5044534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−20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5044534"/>
                <a:ext cx="404705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r="-47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612000" y="4661014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−10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4661014"/>
                <a:ext cx="404705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r="-477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TextovéPole 54"/>
              <p:cNvSpPr txBox="1"/>
              <p:nvPr/>
            </p:nvSpPr>
            <p:spPr>
              <a:xfrm>
                <a:off x="1563508" y="4484843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0,05</m:t>
                      </m:r>
                    </m:oMath>
                  </m:oMathPara>
                </a14:m>
                <a:endParaRPr lang="cs-CZ" b="0" dirty="0" smtClean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3508" y="4484843"/>
                <a:ext cx="404705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r="-50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2996693" y="4453760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0,15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6693" y="4453760"/>
                <a:ext cx="404705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r="-51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7" name="TextovéPole 56"/>
              <p:cNvSpPr txBox="1"/>
              <p:nvPr/>
            </p:nvSpPr>
            <p:spPr>
              <a:xfrm>
                <a:off x="2339752" y="4453760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0,1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4453760"/>
                <a:ext cx="404705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8" name="TextovéPole 57"/>
              <p:cNvSpPr txBox="1"/>
              <p:nvPr/>
            </p:nvSpPr>
            <p:spPr>
              <a:xfrm>
                <a:off x="3649567" y="4422972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0,2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9567" y="4422972"/>
                <a:ext cx="404705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TextovéPole 58"/>
              <p:cNvSpPr txBox="1"/>
              <p:nvPr/>
            </p:nvSpPr>
            <p:spPr>
              <a:xfrm>
                <a:off x="4256238" y="4444214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0,25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6238" y="4444214"/>
                <a:ext cx="404705" cy="369332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r="-50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0" name="TextovéPole 59"/>
              <p:cNvSpPr txBox="1"/>
              <p:nvPr/>
            </p:nvSpPr>
            <p:spPr>
              <a:xfrm>
                <a:off x="4930626" y="4440830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0,3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0626" y="4440830"/>
                <a:ext cx="404705" cy="369332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1" name="TextovéPole 60"/>
              <p:cNvSpPr txBox="1"/>
              <p:nvPr/>
            </p:nvSpPr>
            <p:spPr>
              <a:xfrm>
                <a:off x="5567494" y="4422972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0,35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7494" y="4422972"/>
                <a:ext cx="404705" cy="369332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 r="-50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2" name="TextovéPole 61"/>
              <p:cNvSpPr txBox="1"/>
              <p:nvPr/>
            </p:nvSpPr>
            <p:spPr>
              <a:xfrm>
                <a:off x="6241854" y="4407552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0,4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1854" y="4407552"/>
                <a:ext cx="404705" cy="369332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3" name="TextovéPole 62"/>
              <p:cNvSpPr txBox="1"/>
              <p:nvPr/>
            </p:nvSpPr>
            <p:spPr>
              <a:xfrm>
                <a:off x="6817919" y="4422972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0,45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7919" y="4422972"/>
                <a:ext cx="404705" cy="369332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 r="-50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4" name="TextovéPole 63"/>
              <p:cNvSpPr txBox="1"/>
              <p:nvPr/>
            </p:nvSpPr>
            <p:spPr>
              <a:xfrm>
                <a:off x="7476552" y="4422972"/>
                <a:ext cx="4047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0,5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6552" y="4422972"/>
                <a:ext cx="404705" cy="369332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 r="-194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9813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84004" y="4312660"/>
            <a:ext cx="8364461" cy="2068668"/>
          </a:xfrm>
          <a:prstGeom prst="roundRect">
            <a:avLst>
              <a:gd name="adj" fmla="val 10476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84004" y="362556"/>
            <a:ext cx="8333652" cy="17804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68073" y="4723688"/>
            <a:ext cx="1686801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Kmitočet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49333" y="596175"/>
            <a:ext cx="1963102" cy="616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Perioda T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95931" y="596173"/>
            <a:ext cx="7638761" cy="13132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je doba, za kterou se průběh střídavého proudu opakuje. 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4004" y="2385650"/>
            <a:ext cx="8364461" cy="178045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664017" y="2487340"/>
            <a:ext cx="4267641" cy="616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Kmitočet (frekvence)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59778" y="2487340"/>
            <a:ext cx="7582103" cy="131321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                udává počet period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 1 sekundu.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390270" y="4543496"/>
                <a:ext cx="4501108" cy="8034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2">
                        <a:lumMod val="10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- vypočítáme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𝒇</m:t>
                    </m:r>
                    <m:r>
                      <a:rPr lang="cs-CZ" sz="3600" b="1" i="1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3600" b="1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𝑻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0270" y="4543496"/>
                <a:ext cx="4501108" cy="80349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710" b="-12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2389031" y="5346994"/>
            <a:ext cx="5912036" cy="8034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- jednotkou je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hertz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, značíme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Hz  </a:t>
            </a:r>
            <a:endParaRPr lang="cs-CZ" sz="3600" b="1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HGW68T4R\MC900440450CA4I3TUH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8856" y="347554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270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1" grpId="0"/>
      <p:bldP spid="12" grpId="0"/>
      <p:bldP spid="13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408923" y="1366988"/>
            <a:ext cx="8352929" cy="4672888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8334" y="254225"/>
            <a:ext cx="8352929" cy="101453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72206" y="444296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601218" y="1644016"/>
            <a:ext cx="796834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 se od sebe liší stejnosměrný a střídavý proud?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639113" y="2105272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Uveď pokus, při kterém vznikne střídavý proud.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28328" y="2553770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Co je to perioda a jak ji značíme?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668581" y="3044264"/>
            <a:ext cx="764146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Co je to kmitočet a jak jej značíme?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639113" y="3554124"/>
            <a:ext cx="764146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Jaký je vztah mezi kmitočtem a periodou?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654393" y="4017872"/>
            <a:ext cx="6787585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6. Jakou periodu má střídavý proud, který má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kmitočet a) 1 Hz  b) 400 Hz 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60498" y="4911652"/>
            <a:ext cx="7620075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Perioda střídavého proudu je 0,002 s. Vypočítejte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frekvenci střídavého proudu.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D1R1SU0N\MC900440446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2496" y="2487791"/>
            <a:ext cx="1587062" cy="1689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10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91782" y="216228"/>
            <a:ext cx="8516880" cy="93242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80388" y="36747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91782" y="1309576"/>
            <a:ext cx="8482476" cy="4889837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88932" y="1705626"/>
            <a:ext cx="796834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 se od sebe liší stejnosměrný a střídavý proud?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11187" y="2162200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Otáčením cívky v magnetickém poli.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25396" y="2637826"/>
            <a:ext cx="7554801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Perioda je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doba, za kterou se průběh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střídavého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proudu opakuje.  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545984" y="3604687"/>
            <a:ext cx="6727916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Kmitočet udává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počet period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 sekundu.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602115" y="4586816"/>
            <a:ext cx="5080464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6.  a) 1 s     b) 0,002 5 s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605092" y="5090872"/>
            <a:ext cx="3244691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500 Hz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66968" y="3973817"/>
                <a:ext cx="4501108" cy="8034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tx2">
                        <a:lumMod val="10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5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 </m:t>
                    </m:r>
                    <m:r>
                      <a:rPr lang="cs-CZ" sz="2800" b="1" i="1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b="0" i="1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𝑓</m:t>
                    </m:r>
                    <m:r>
                      <a:rPr lang="cs-CZ" sz="2800" b="0" i="1" smtClean="0">
                        <a:solidFill>
                          <a:schemeClr val="tx2">
                            <a:lumMod val="10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10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𝑇</m:t>
                        </m:r>
                      </m:den>
                    </m:f>
                  </m:oMath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968" y="3973817"/>
                <a:ext cx="4501108" cy="80349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0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S7687CZ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9315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20" grpId="0"/>
      <p:bldP spid="21" grpId="0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277782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9066906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 smtClean="0"/>
              <a:t>klipart: www.office.</a:t>
            </a:r>
            <a:r>
              <a:rPr lang="cs-CZ" sz="1100" smtClean="0"/>
              <a:t>microsoft.com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1243</TotalTime>
  <Words>392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217</cp:revision>
  <dcterms:created xsi:type="dcterms:W3CDTF">2012-04-23T18:25:05Z</dcterms:created>
  <dcterms:modified xsi:type="dcterms:W3CDTF">2013-11-15T07:51:55Z</dcterms:modified>
</cp:coreProperties>
</file>