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4" r:id="rId2"/>
    <p:sldId id="269" r:id="rId3"/>
    <p:sldId id="325" r:id="rId4"/>
    <p:sldId id="326" r:id="rId5"/>
    <p:sldId id="327" r:id="rId6"/>
    <p:sldId id="312" r:id="rId7"/>
    <p:sldId id="328" r:id="rId8"/>
    <p:sldId id="276" r:id="rId9"/>
    <p:sldId id="292" r:id="rId10"/>
    <p:sldId id="329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wmf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4927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VY_32_INOVACE_10_09_F9_Hanak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78919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>
                <a:solidFill>
                  <a:schemeClr val="tx2">
                    <a:lumMod val="10000"/>
                  </a:schemeClr>
                </a:solidFill>
              </a:rPr>
              <a:t>Vedení elektrického proudu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v polovodičích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Fyzika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Polovodičová dioda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9966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12776"/>
            <a:ext cx="8825939" cy="4752527"/>
          </a:xfrm>
          <a:prstGeom prst="roundRect">
            <a:avLst>
              <a:gd name="adj" fmla="val 11824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65252" y="31208"/>
            <a:ext cx="2016224" cy="851655"/>
          </a:xfrm>
          <a:prstGeom prst="rect">
            <a:avLst/>
          </a:prstGeom>
        </p:spPr>
        <p:txBody>
          <a:bodyPr vert="horz" anchor="b"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62084" y="1644700"/>
            <a:ext cx="8625001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část nás seznámí s polovodičovou diodou. Dozvíme se, jaké základní typy se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používají a kde toho můžeme v praxi využít. Na konci jsou otázky, které prověří zda žáci pochopili danou látku.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239871" y="4866872"/>
            <a:ext cx="8727533" cy="148272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Vývojový diagram: postup 1"/>
          <p:cNvSpPr/>
          <p:nvPr/>
        </p:nvSpPr>
        <p:spPr>
          <a:xfrm>
            <a:off x="5142083" y="5056798"/>
            <a:ext cx="3608449" cy="1023596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227694" y="1578620"/>
            <a:ext cx="8780229" cy="136815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-289273" y="1740088"/>
            <a:ext cx="2841738" cy="6359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Přechod PN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4038" y="116632"/>
            <a:ext cx="8779201" cy="12961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2576" y="362521"/>
            <a:ext cx="8273348" cy="80436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525617" y="362521"/>
            <a:ext cx="371473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!!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4038" y="3089698"/>
            <a:ext cx="8820499" cy="159305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62500" y="1765195"/>
            <a:ext cx="8270272" cy="10048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              je oblast v okolí rozhraní mezi polovodičem typu P a polovodičem typu N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-554045" y="3297570"/>
            <a:ext cx="4278631" cy="6359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Polovodičová dioda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83146" y="3319398"/>
            <a:ext cx="8423850" cy="119614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                              je součástka, která obsahuje jeden přechod PN.</a:t>
            </a:r>
            <a:endParaRPr lang="cs-CZ" sz="2800" b="1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513717" y="5235695"/>
            <a:ext cx="4664297" cy="5923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Značka polovodičové diody: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5712109" y="5117003"/>
            <a:ext cx="2304256" cy="829744"/>
            <a:chOff x="5724128" y="5250222"/>
            <a:chExt cx="2304256" cy="829744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5724128" y="5676571"/>
              <a:ext cx="2304256" cy="0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230992" y="5250222"/>
              <a:ext cx="0" cy="829744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ovnoramenný trojúhelník 22"/>
            <p:cNvSpPr/>
            <p:nvPr/>
          </p:nvSpPr>
          <p:spPr>
            <a:xfrm rot="5400000">
              <a:off x="6410169" y="5255745"/>
              <a:ext cx="806790" cy="841652"/>
            </a:xfrm>
            <a:prstGeom prst="triangle">
              <a:avLst/>
            </a:prstGeom>
            <a:noFill/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Čárový popisek 1 26"/>
          <p:cNvSpPr/>
          <p:nvPr/>
        </p:nvSpPr>
        <p:spPr>
          <a:xfrm>
            <a:off x="4493938" y="6080394"/>
            <a:ext cx="1368152" cy="538408"/>
          </a:xfrm>
          <a:prstGeom prst="borderCallout1">
            <a:avLst>
              <a:gd name="adj1" fmla="val -743"/>
              <a:gd name="adj2" fmla="val 50781"/>
              <a:gd name="adj3" fmla="val -52609"/>
              <a:gd name="adj4" fmla="val 114985"/>
            </a:avLst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FF00"/>
                </a:solidFill>
              </a:rPr>
              <a:t>a</a:t>
            </a:r>
            <a:r>
              <a:rPr lang="cs-CZ" sz="2800" b="1" dirty="0" smtClean="0">
                <a:solidFill>
                  <a:srgbClr val="FFFF00"/>
                </a:solidFill>
              </a:rPr>
              <a:t>noda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8" name="Čárový popisek 1 27"/>
          <p:cNvSpPr/>
          <p:nvPr/>
        </p:nvSpPr>
        <p:spPr>
          <a:xfrm>
            <a:off x="7528401" y="6093295"/>
            <a:ext cx="1368152" cy="538408"/>
          </a:xfrm>
          <a:prstGeom prst="borderCallout1">
            <a:avLst>
              <a:gd name="adj1" fmla="val -743"/>
              <a:gd name="adj2" fmla="val 50781"/>
              <a:gd name="adj3" fmla="val -45532"/>
              <a:gd name="adj4" fmla="val -3832"/>
            </a:avLst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katoda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0BASIBLT\MC900440428CAS3N72N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6902" y="116632"/>
            <a:ext cx="1626786" cy="171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11481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7" grpId="0"/>
      <p:bldP spid="9" grpId="0"/>
      <p:bldP spid="10" grpId="0"/>
      <p:bldP spid="11" grpId="0"/>
      <p:bldP spid="14" grpId="0"/>
      <p:bldP spid="27" grpId="0" animBg="1"/>
      <p:bldP spid="27" grpId="1" animBg="1"/>
      <p:bldP spid="28" grpId="0" animBg="1"/>
      <p:bldP spid="28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860981" cy="6741368"/>
          </a:xfrm>
          <a:prstGeom prst="roundRect">
            <a:avLst>
              <a:gd name="adj" fmla="val 159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49392" y="2680068"/>
            <a:ext cx="8278646" cy="391728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Vývojový diagram: postup 28"/>
          <p:cNvSpPr/>
          <p:nvPr/>
        </p:nvSpPr>
        <p:spPr>
          <a:xfrm>
            <a:off x="681031" y="2865344"/>
            <a:ext cx="7851409" cy="351598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431321" y="289500"/>
            <a:ext cx="8461159" cy="119528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528592" y="410196"/>
            <a:ext cx="8120247" cy="1214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Připojíme-li polovodičovou diodu v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propustném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směru, prochází obvodem proud. 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75" name="Skupina 74"/>
          <p:cNvGrpSpPr/>
          <p:nvPr/>
        </p:nvGrpSpPr>
        <p:grpSpPr>
          <a:xfrm>
            <a:off x="2281225" y="2969189"/>
            <a:ext cx="4897272" cy="3339042"/>
            <a:chOff x="2058929" y="2145785"/>
            <a:chExt cx="5087247" cy="3572780"/>
          </a:xfrm>
        </p:grpSpPr>
        <p:grpSp>
          <p:nvGrpSpPr>
            <p:cNvPr id="60" name="Skupina 59"/>
            <p:cNvGrpSpPr/>
            <p:nvPr/>
          </p:nvGrpSpPr>
          <p:grpSpPr>
            <a:xfrm>
              <a:off x="2177624" y="2145785"/>
              <a:ext cx="4968552" cy="3572780"/>
              <a:chOff x="1331640" y="2168860"/>
              <a:chExt cx="4968552" cy="3572780"/>
            </a:xfrm>
          </p:grpSpPr>
          <p:cxnSp>
            <p:nvCxnSpPr>
              <p:cNvPr id="40" name="Přímá spojnice 39"/>
              <p:cNvCxnSpPr/>
              <p:nvPr/>
            </p:nvCxnSpPr>
            <p:spPr>
              <a:xfrm>
                <a:off x="1331640" y="2636912"/>
                <a:ext cx="4412502" cy="0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9" name="Skupina 58"/>
              <p:cNvGrpSpPr/>
              <p:nvPr/>
            </p:nvGrpSpPr>
            <p:grpSpPr>
              <a:xfrm>
                <a:off x="1331640" y="2168860"/>
                <a:ext cx="4968552" cy="3572780"/>
                <a:chOff x="1331640" y="2168860"/>
                <a:chExt cx="4968552" cy="3572780"/>
              </a:xfrm>
            </p:grpSpPr>
            <p:cxnSp>
              <p:nvCxnSpPr>
                <p:cNvPr id="23" name="Přímá spojnice 22"/>
                <p:cNvCxnSpPr/>
                <p:nvPr/>
              </p:nvCxnSpPr>
              <p:spPr>
                <a:xfrm flipV="1">
                  <a:off x="1331640" y="5039850"/>
                  <a:ext cx="1584176" cy="12418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Přímá spojnice 24"/>
                <p:cNvCxnSpPr/>
                <p:nvPr/>
              </p:nvCxnSpPr>
              <p:spPr>
                <a:xfrm flipV="1">
                  <a:off x="1331640" y="2636913"/>
                  <a:ext cx="0" cy="720079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Přímá spojnice 26"/>
                <p:cNvCxnSpPr/>
                <p:nvPr/>
              </p:nvCxnSpPr>
              <p:spPr>
                <a:xfrm>
                  <a:off x="3059832" y="5052268"/>
                  <a:ext cx="2664296" cy="1555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 flipV="1">
                  <a:off x="2915816" y="4653136"/>
                  <a:ext cx="0" cy="792088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Přímá spojnice 31"/>
                <p:cNvCxnSpPr/>
                <p:nvPr/>
              </p:nvCxnSpPr>
              <p:spPr>
                <a:xfrm flipV="1">
                  <a:off x="3059832" y="4787822"/>
                  <a:ext cx="0" cy="504056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Přímá spojnice 37"/>
                <p:cNvCxnSpPr/>
                <p:nvPr/>
              </p:nvCxnSpPr>
              <p:spPr>
                <a:xfrm flipV="1">
                  <a:off x="5724128" y="4437112"/>
                  <a:ext cx="0" cy="615156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2" name="Vývojový diagram: sumační spojení 41"/>
                <p:cNvSpPr/>
                <p:nvPr/>
              </p:nvSpPr>
              <p:spPr>
                <a:xfrm>
                  <a:off x="5148064" y="3356992"/>
                  <a:ext cx="1152128" cy="1080120"/>
                </a:xfrm>
                <a:prstGeom prst="flowChartSummingJunction">
                  <a:avLst/>
                </a:prstGeom>
                <a:solidFill>
                  <a:srgbClr val="FFFF00"/>
                </a:solidFill>
                <a:ln w="38100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43" name="Přímá spojnice 42"/>
                <p:cNvCxnSpPr/>
                <p:nvPr/>
              </p:nvCxnSpPr>
              <p:spPr>
                <a:xfrm flipH="1" flipV="1">
                  <a:off x="3129507" y="2168860"/>
                  <a:ext cx="2333" cy="936106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Přímá spojnice 44"/>
                <p:cNvCxnSpPr/>
                <p:nvPr/>
              </p:nvCxnSpPr>
              <p:spPr>
                <a:xfrm flipV="1">
                  <a:off x="5744142" y="2636912"/>
                  <a:ext cx="0" cy="727879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8" name="Rovnoramenný trojúhelník 47"/>
                <p:cNvSpPr/>
                <p:nvPr/>
              </p:nvSpPr>
              <p:spPr>
                <a:xfrm rot="5400000">
                  <a:off x="2174099" y="2149557"/>
                  <a:ext cx="936104" cy="974711"/>
                </a:xfrm>
                <a:prstGeom prst="triangle">
                  <a:avLst/>
                </a:prstGeom>
                <a:noFill/>
                <a:ln w="38100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49" name="Přímá spojnice 48"/>
                <p:cNvCxnSpPr/>
                <p:nvPr/>
              </p:nvCxnSpPr>
              <p:spPr>
                <a:xfrm>
                  <a:off x="2446410" y="5589240"/>
                  <a:ext cx="253382" cy="0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Přímá spojnice 50"/>
                <p:cNvCxnSpPr/>
                <p:nvPr/>
              </p:nvCxnSpPr>
              <p:spPr>
                <a:xfrm>
                  <a:off x="3177851" y="5589240"/>
                  <a:ext cx="360040" cy="0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 flipV="1">
                  <a:off x="2570225" y="5445224"/>
                  <a:ext cx="0" cy="296416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65" name="Přímá spojnice 64"/>
            <p:cNvCxnSpPr/>
            <p:nvPr/>
          </p:nvCxnSpPr>
          <p:spPr>
            <a:xfrm>
              <a:off x="2177624" y="4293096"/>
              <a:ext cx="0" cy="73765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Ovál 66"/>
            <p:cNvSpPr/>
            <p:nvPr/>
          </p:nvSpPr>
          <p:spPr>
            <a:xfrm>
              <a:off x="2058929" y="3354838"/>
              <a:ext cx="216024" cy="228953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2069612" y="4046882"/>
              <a:ext cx="216024" cy="228953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0" name="Přímá spojnice 69"/>
            <p:cNvCxnSpPr>
              <a:stCxn id="67" idx="2"/>
            </p:cNvCxnSpPr>
            <p:nvPr/>
          </p:nvCxnSpPr>
          <p:spPr>
            <a:xfrm>
              <a:off x="2058929" y="3469315"/>
              <a:ext cx="108012" cy="589755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" name="Zaoblený obdélník 75"/>
          <p:cNvSpPr/>
          <p:nvPr/>
        </p:nvSpPr>
        <p:spPr>
          <a:xfrm>
            <a:off x="431320" y="1484784"/>
            <a:ext cx="8461159" cy="119528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7" name="Zástupný symbol pro obsah 2"/>
          <p:cNvSpPr>
            <a:spLocks noGrp="1"/>
          </p:cNvSpPr>
          <p:nvPr/>
        </p:nvSpPr>
        <p:spPr>
          <a:xfrm>
            <a:off x="580230" y="1589545"/>
            <a:ext cx="8120247" cy="104736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zapojení diody v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propustném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směru musí být do obvodu zapojen rezistor nebo žárovka.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840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9" grpId="0"/>
      <p:bldP spid="7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860981" cy="6552728"/>
          </a:xfrm>
          <a:prstGeom prst="roundRect">
            <a:avLst>
              <a:gd name="adj" fmla="val 159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0193" y="1736812"/>
            <a:ext cx="8278646" cy="4644516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Vývojový diagram: postup 26"/>
          <p:cNvSpPr/>
          <p:nvPr/>
        </p:nvSpPr>
        <p:spPr>
          <a:xfrm>
            <a:off x="663010" y="2003574"/>
            <a:ext cx="7851409" cy="411352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431321" y="289500"/>
            <a:ext cx="8461159" cy="119528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28592" y="410196"/>
            <a:ext cx="8120247" cy="1214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Připojíme-li polovodičovou diodu v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závěrném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směru, proud obvodem neprochází. 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1917228" y="2168860"/>
            <a:ext cx="5076564" cy="3572780"/>
            <a:chOff x="1917228" y="2168860"/>
            <a:chExt cx="5076564" cy="3572780"/>
          </a:xfrm>
        </p:grpSpPr>
        <p:grpSp>
          <p:nvGrpSpPr>
            <p:cNvPr id="22" name="Skupina 21"/>
            <p:cNvGrpSpPr/>
            <p:nvPr/>
          </p:nvGrpSpPr>
          <p:grpSpPr>
            <a:xfrm>
              <a:off x="2025240" y="2168860"/>
              <a:ext cx="4968552" cy="3572780"/>
              <a:chOff x="1331640" y="2168860"/>
              <a:chExt cx="4968552" cy="3572780"/>
            </a:xfrm>
          </p:grpSpPr>
          <p:cxnSp>
            <p:nvCxnSpPr>
              <p:cNvPr id="6" name="Přímá spojnice 5"/>
              <p:cNvCxnSpPr/>
              <p:nvPr/>
            </p:nvCxnSpPr>
            <p:spPr>
              <a:xfrm flipV="1">
                <a:off x="1331640" y="5039850"/>
                <a:ext cx="1584176" cy="12418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 flipV="1">
                <a:off x="1331640" y="2636912"/>
                <a:ext cx="0" cy="720080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3059832" y="5052268"/>
                <a:ext cx="2664296" cy="1555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 flipV="1">
                <a:off x="2915816" y="4653136"/>
                <a:ext cx="0" cy="792088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 flipV="1">
                <a:off x="3059832" y="4787822"/>
                <a:ext cx="0" cy="504056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 flipV="1">
                <a:off x="5724128" y="4437112"/>
                <a:ext cx="0" cy="615156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1331640" y="2636912"/>
                <a:ext cx="4412502" cy="0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Vývojový diagram: sumační spojení 12"/>
              <p:cNvSpPr/>
              <p:nvPr/>
            </p:nvSpPr>
            <p:spPr>
              <a:xfrm>
                <a:off x="5148064" y="3356992"/>
                <a:ext cx="1152128" cy="1080120"/>
              </a:xfrm>
              <a:prstGeom prst="flowChartSummingJunction">
                <a:avLst/>
              </a:prstGeom>
              <a:noFill/>
              <a:ln w="381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" name="Přímá spojnice 13"/>
              <p:cNvCxnSpPr/>
              <p:nvPr/>
            </p:nvCxnSpPr>
            <p:spPr>
              <a:xfrm flipV="1">
                <a:off x="3131840" y="2168860"/>
                <a:ext cx="0" cy="936104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 flipV="1">
                <a:off x="5744142" y="2636912"/>
                <a:ext cx="0" cy="727879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Rovnoramenný trojúhelník 15"/>
              <p:cNvSpPr/>
              <p:nvPr/>
            </p:nvSpPr>
            <p:spPr>
              <a:xfrm rot="16200000">
                <a:off x="3148811" y="2149556"/>
                <a:ext cx="936104" cy="974711"/>
              </a:xfrm>
              <a:prstGeom prst="triangle">
                <a:avLst/>
              </a:prstGeom>
              <a:noFill/>
              <a:ln w="381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7" name="Přímá spojnice 16"/>
              <p:cNvCxnSpPr/>
              <p:nvPr/>
            </p:nvCxnSpPr>
            <p:spPr>
              <a:xfrm>
                <a:off x="2446410" y="5589240"/>
                <a:ext cx="253382" cy="0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177851" y="5589240"/>
                <a:ext cx="360040" cy="0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flipV="1">
                <a:off x="2570225" y="5445224"/>
                <a:ext cx="0" cy="296416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4" name="Ovál 23"/>
            <p:cNvSpPr/>
            <p:nvPr/>
          </p:nvSpPr>
          <p:spPr>
            <a:xfrm>
              <a:off x="1917228" y="3364791"/>
              <a:ext cx="216024" cy="228953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1917228" y="4060338"/>
              <a:ext cx="216024" cy="228953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25"/>
            <p:cNvCxnSpPr>
              <a:stCxn id="25" idx="4"/>
            </p:cNvCxnSpPr>
            <p:nvPr/>
          </p:nvCxnSpPr>
          <p:spPr>
            <a:xfrm>
              <a:off x="2025240" y="4289291"/>
              <a:ext cx="0" cy="7645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917228" y="3469314"/>
              <a:ext cx="108012" cy="589755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151952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59622" y="76955"/>
            <a:ext cx="8860981" cy="6552728"/>
          </a:xfrm>
          <a:prstGeom prst="roundRect">
            <a:avLst>
              <a:gd name="adj" fmla="val 159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01118" y="76955"/>
            <a:ext cx="8819484" cy="119528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52130" y="158881"/>
            <a:ext cx="8368600" cy="92618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Voltampérová charakteristika 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polovodičové diody graficky </a:t>
            </a:r>
            <a:r>
              <a:rPr lang="cs-CZ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</a:t>
            </a: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názorňuje závislost proudu na napětí.</a:t>
            </a:r>
            <a:endParaRPr lang="cs-CZ" sz="26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01118" y="1269549"/>
            <a:ext cx="8848203" cy="533810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225986" y="1839090"/>
            <a:ext cx="3327792" cy="1668506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399807" y="2056008"/>
            <a:ext cx="3326196" cy="14310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U polovodičové diody není závislost přímková.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762391" y="1736777"/>
            <a:ext cx="5154292" cy="455241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3906349" y="1829481"/>
            <a:ext cx="4853271" cy="4280286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3934384" y="1958662"/>
                <a:ext cx="572988" cy="6090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I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mA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4384" y="1958662"/>
                <a:ext cx="572988" cy="60907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8186632" y="5361942"/>
                <a:ext cx="572988" cy="6108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b="0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U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𝑉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6632" y="5361942"/>
                <a:ext cx="572988" cy="61087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se šipkou 14"/>
          <p:cNvCxnSpPr/>
          <p:nvPr/>
        </p:nvCxnSpPr>
        <p:spPr>
          <a:xfrm>
            <a:off x="4456268" y="5484501"/>
            <a:ext cx="3812343" cy="20942"/>
          </a:xfrm>
          <a:prstGeom prst="straightConnector1">
            <a:avLst/>
          </a:prstGeom>
          <a:ln w="317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4521050" y="2329823"/>
            <a:ext cx="7226" cy="3241488"/>
          </a:xfrm>
          <a:prstGeom prst="straightConnector1">
            <a:avLst/>
          </a:prstGeom>
          <a:ln w="317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460968" y="2994057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482179" y="4260365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5400000">
            <a:off x="5325064" y="5525037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rot="5400000">
            <a:off x="6117152" y="5504003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5400000">
            <a:off x="6981248" y="5525037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rot="5400000">
            <a:off x="7841235" y="5527906"/>
            <a:ext cx="1346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TextovéPole 31"/>
              <p:cNvSpPr txBox="1"/>
              <p:nvPr/>
            </p:nvSpPr>
            <p:spPr>
              <a:xfrm>
                <a:off x="3936200" y="2795084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100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6200" y="2795084"/>
                <a:ext cx="346712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596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TextovéPole 33"/>
              <p:cNvSpPr txBox="1"/>
              <p:nvPr/>
            </p:nvSpPr>
            <p:spPr>
              <a:xfrm>
                <a:off x="4016358" y="4075699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50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6358" y="4075699"/>
                <a:ext cx="346712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24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TextovéPole 36"/>
              <p:cNvSpPr txBox="1"/>
              <p:nvPr/>
            </p:nvSpPr>
            <p:spPr>
              <a:xfrm>
                <a:off x="4282912" y="5482713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2912" y="5482713"/>
                <a:ext cx="346712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TextovéPole 38"/>
              <p:cNvSpPr txBox="1"/>
              <p:nvPr/>
            </p:nvSpPr>
            <p:spPr>
              <a:xfrm>
                <a:off x="5968436" y="5541554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0,4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8436" y="5541554"/>
                <a:ext cx="346712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r="-385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6821860" y="5527906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0,6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21860" y="5527906"/>
                <a:ext cx="346712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r="-385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TextovéPole 40"/>
              <p:cNvSpPr txBox="1"/>
              <p:nvPr/>
            </p:nvSpPr>
            <p:spPr>
              <a:xfrm>
                <a:off x="7644511" y="5537453"/>
                <a:ext cx="346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0,8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4511" y="5537453"/>
                <a:ext cx="346712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r="-385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Volný tvar 4"/>
          <p:cNvSpPr/>
          <p:nvPr/>
        </p:nvSpPr>
        <p:spPr>
          <a:xfrm>
            <a:off x="6198139" y="2673343"/>
            <a:ext cx="1701800" cy="2832100"/>
          </a:xfrm>
          <a:custGeom>
            <a:avLst/>
            <a:gdLst>
              <a:gd name="connsiteX0" fmla="*/ 0 w 1701800"/>
              <a:gd name="connsiteY0" fmla="*/ 2832100 h 2832100"/>
              <a:gd name="connsiteX1" fmla="*/ 1270000 w 1701800"/>
              <a:gd name="connsiteY1" fmla="*/ 2260600 h 2832100"/>
              <a:gd name="connsiteX2" fmla="*/ 1701800 w 1701800"/>
              <a:gd name="connsiteY2" fmla="*/ 0 h 2832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01800" h="2832100">
                <a:moveTo>
                  <a:pt x="0" y="2832100"/>
                </a:moveTo>
                <a:cubicBezTo>
                  <a:pt x="493183" y="2782358"/>
                  <a:pt x="986367" y="2732617"/>
                  <a:pt x="1270000" y="2260600"/>
                </a:cubicBezTo>
                <a:cubicBezTo>
                  <a:pt x="1553633" y="1788583"/>
                  <a:pt x="1627716" y="894291"/>
                  <a:pt x="1701800" y="0"/>
                </a:cubicBez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spravce\AppData\Local\Microsoft\Windows\Temporary Internet Files\Content.IE5\BL96J1IA\MC900440452[6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7295" y="3911111"/>
            <a:ext cx="1645174" cy="219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8653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47" grpId="0"/>
      <p:bldP spid="11" grpId="0" animBg="1"/>
      <p:bldP spid="12" grpId="0" animBg="1"/>
      <p:bldP spid="14" grpId="0" animBg="1"/>
      <p:bldP spid="32" grpId="0" animBg="1"/>
      <p:bldP spid="34" grpId="0" animBg="1"/>
      <p:bldP spid="37" grpId="0" animBg="1"/>
      <p:bldP spid="39" grpId="0" animBg="1"/>
      <p:bldP spid="40" grpId="0" animBg="1"/>
      <p:bldP spid="41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9622" y="76955"/>
            <a:ext cx="8976874" cy="6552728"/>
          </a:xfrm>
          <a:prstGeom prst="roundRect">
            <a:avLst>
              <a:gd name="adj" fmla="val 159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153235" y="213576"/>
            <a:ext cx="2702228" cy="617209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88525" y="369304"/>
            <a:ext cx="5789963" cy="855500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98466" y="491761"/>
            <a:ext cx="5471998" cy="5157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Některé typy polovodičových diod</a:t>
            </a:r>
            <a:endParaRPr lang="cs-CZ" sz="26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8525" y="1525493"/>
            <a:ext cx="5749121" cy="86042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92618" y="1685294"/>
            <a:ext cx="5545028" cy="6631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Využití polovodičových diod v praxi: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8778" y="353652"/>
            <a:ext cx="2500640" cy="5878129"/>
          </a:xfrm>
          <a:prstGeom prst="rect">
            <a:avLst/>
          </a:prstGeom>
        </p:spPr>
      </p:pic>
      <p:sp>
        <p:nvSpPr>
          <p:cNvPr id="12" name="Zaoblený obdélník 11"/>
          <p:cNvSpPr/>
          <p:nvPr/>
        </p:nvSpPr>
        <p:spPr>
          <a:xfrm>
            <a:off x="288525" y="2582770"/>
            <a:ext cx="5749121" cy="3802900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58553" y="2770771"/>
            <a:ext cx="5545028" cy="10154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usměrňovací dioda</a:t>
            </a:r>
            <a:b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(usměrňuje střídavý proud)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512214" y="4760914"/>
            <a:ext cx="5545028" cy="6631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LED dioda ( optická myš)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507132" y="5361757"/>
            <a:ext cx="5545028" cy="6631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fotodioda (fotobuňky)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508620" y="3747838"/>
            <a:ext cx="5545028" cy="10154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stabilizační dioda</a:t>
            </a:r>
            <a:b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(vyrovnává napětí v obvodech)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890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3" grpId="0"/>
      <p:bldP spid="16" grpId="0"/>
      <p:bldP spid="17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217407" y="982719"/>
            <a:ext cx="8671072" cy="5703010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36861"/>
            <a:ext cx="8628477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145718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Otázky a úkoly: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372103" y="1246436"/>
            <a:ext cx="7203146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Co je přechod PN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03724" y="1844824"/>
            <a:ext cx="6850880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Co je polovodičová dioda?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76419" y="3025685"/>
            <a:ext cx="6883493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Kde se používají polovodičové diody v praxi?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96726" y="2410978"/>
            <a:ext cx="6464195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Nakresli značku polovodičové diody.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408682" y="3617301"/>
            <a:ext cx="8366402" cy="99028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V jakém směru musíme diodu zapojit, aby procházel 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obvodem proud?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41587" y="4624475"/>
            <a:ext cx="8162861" cy="99028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Nakreslete schéma obvodu s baterií, spínačem, 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žárovkou a diodou tak, aby dioda byla zapojena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  <a:cs typeface="Calibri" pitchFamily="34" charset="0"/>
              </a:rPr>
              <a:t>    a) v propustném směru,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  <a:cs typeface="Calibri" pitchFamily="34" charset="0"/>
              </a:rPr>
              <a:t>    b) v závěrném směru.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D1R1SU0N\MC900440424[1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08694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2" grpId="0"/>
      <p:bldP spid="8" grpId="0"/>
      <p:bldP spid="14" grpId="0"/>
      <p:bldP spid="15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3" y="0"/>
            <a:ext cx="8628476" cy="78564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149638"/>
            <a:ext cx="3548604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  <a:cs typeface="Calibri" pitchFamily="34" charset="0"/>
              </a:rPr>
              <a:t>Odpovědi: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179512" y="980727"/>
            <a:ext cx="8671072" cy="5645693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72102" y="1137525"/>
            <a:ext cx="8232345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Přechod PN je oblast v okolí rozhraní mezi polovodičem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/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typu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 a polovodičem typu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N.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  <a:p>
            <a:pPr marL="0" indent="0" algn="jus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403724" y="1998712"/>
            <a:ext cx="820072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Polovodičová dioda </a:t>
            </a:r>
            <a:r>
              <a:rPr lang="cs-CZ" spc="-12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je součástka, která obsahuje jeden </a:t>
            </a:r>
            <a:r>
              <a:rPr lang="cs-CZ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/>
            </a:r>
            <a:br>
              <a:rPr lang="cs-CZ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přechod </a:t>
            </a:r>
            <a:r>
              <a:rPr lang="cs-CZ" spc="-12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PN.</a:t>
            </a:r>
            <a:endParaRPr lang="cs-CZ" b="1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  <a:p>
            <a:pPr marL="0" indent="0" algn="just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427151" y="3301425"/>
            <a:ext cx="8177296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</a:t>
            </a:r>
            <a:r>
              <a:rPr lang="cs-CZ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Usměrňovací dioda, </a:t>
            </a:r>
            <a:r>
              <a:rPr lang="cs-CZ" spc="-12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stabilizační </a:t>
            </a:r>
            <a:r>
              <a:rPr lang="cs-CZ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dioda, </a:t>
            </a:r>
            <a:r>
              <a:rPr lang="cs-CZ" spc="-12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LED </a:t>
            </a:r>
            <a:r>
              <a:rPr lang="cs-CZ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dioda, fotodioda. </a:t>
            </a:r>
            <a:endParaRPr lang="cs-CZ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419129" y="2852936"/>
            <a:ext cx="91251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403724" y="3803573"/>
            <a:ext cx="8366402" cy="99028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V propustném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441587" y="4316710"/>
            <a:ext cx="530013" cy="49514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grpSp>
        <p:nvGrpSpPr>
          <p:cNvPr id="34" name="Skupina 33"/>
          <p:cNvGrpSpPr/>
          <p:nvPr/>
        </p:nvGrpSpPr>
        <p:grpSpPr>
          <a:xfrm>
            <a:off x="1331641" y="2852936"/>
            <a:ext cx="1368151" cy="448489"/>
            <a:chOff x="5724128" y="5250222"/>
            <a:chExt cx="2304256" cy="829744"/>
          </a:xfrm>
        </p:grpSpPr>
        <p:cxnSp>
          <p:nvCxnSpPr>
            <p:cNvPr id="35" name="Přímá spojnice 34"/>
            <p:cNvCxnSpPr/>
            <p:nvPr/>
          </p:nvCxnSpPr>
          <p:spPr>
            <a:xfrm>
              <a:off x="5724128" y="5676571"/>
              <a:ext cx="2304256" cy="0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7230992" y="5250222"/>
              <a:ext cx="0" cy="829744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ovnoramenný trojúhelník 36"/>
            <p:cNvSpPr/>
            <p:nvPr/>
          </p:nvSpPr>
          <p:spPr>
            <a:xfrm rot="5400000">
              <a:off x="6410169" y="5255745"/>
              <a:ext cx="806790" cy="841652"/>
            </a:xfrm>
            <a:prstGeom prst="triangle">
              <a:avLst/>
            </a:prstGeom>
            <a:noFill/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8" name="Zaoblený obdélník 37"/>
          <p:cNvSpPr/>
          <p:nvPr/>
        </p:nvSpPr>
        <p:spPr>
          <a:xfrm>
            <a:off x="971600" y="4302494"/>
            <a:ext cx="3516674" cy="2150842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936852" y="4316710"/>
            <a:ext cx="3516674" cy="2150842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1066634" y="4416861"/>
            <a:ext cx="530013" cy="49514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a)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5039753" y="4416861"/>
            <a:ext cx="530013" cy="49514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b)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1436474" y="4575202"/>
            <a:ext cx="2600740" cy="1647774"/>
            <a:chOff x="2058929" y="2145785"/>
            <a:chExt cx="5087247" cy="3572780"/>
          </a:xfrm>
        </p:grpSpPr>
        <p:grpSp>
          <p:nvGrpSpPr>
            <p:cNvPr id="43" name="Skupina 42"/>
            <p:cNvGrpSpPr/>
            <p:nvPr/>
          </p:nvGrpSpPr>
          <p:grpSpPr>
            <a:xfrm>
              <a:off x="2177624" y="2145785"/>
              <a:ext cx="4968552" cy="3572780"/>
              <a:chOff x="1331640" y="2168860"/>
              <a:chExt cx="4968552" cy="3572780"/>
            </a:xfrm>
          </p:grpSpPr>
          <p:cxnSp>
            <p:nvCxnSpPr>
              <p:cNvPr id="48" name="Přímá spojnice 47"/>
              <p:cNvCxnSpPr/>
              <p:nvPr/>
            </p:nvCxnSpPr>
            <p:spPr>
              <a:xfrm>
                <a:off x="1331640" y="2636912"/>
                <a:ext cx="4412502" cy="0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9" name="Skupina 48"/>
              <p:cNvGrpSpPr/>
              <p:nvPr/>
            </p:nvGrpSpPr>
            <p:grpSpPr>
              <a:xfrm>
                <a:off x="1331640" y="2168860"/>
                <a:ext cx="4968552" cy="3572780"/>
                <a:chOff x="1331640" y="2168860"/>
                <a:chExt cx="4968552" cy="3572780"/>
              </a:xfrm>
            </p:grpSpPr>
            <p:cxnSp>
              <p:nvCxnSpPr>
                <p:cNvPr id="50" name="Přímá spojnice 49"/>
                <p:cNvCxnSpPr/>
                <p:nvPr/>
              </p:nvCxnSpPr>
              <p:spPr>
                <a:xfrm flipV="1">
                  <a:off x="1331640" y="5039850"/>
                  <a:ext cx="1584176" cy="12418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Přímá spojnice 50"/>
                <p:cNvCxnSpPr/>
                <p:nvPr/>
              </p:nvCxnSpPr>
              <p:spPr>
                <a:xfrm flipV="1">
                  <a:off x="1331640" y="2636913"/>
                  <a:ext cx="0" cy="720079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>
                  <a:off x="3059832" y="5052268"/>
                  <a:ext cx="2664296" cy="1555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 flipV="1">
                  <a:off x="2915816" y="4653136"/>
                  <a:ext cx="0" cy="792088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 flipV="1">
                  <a:off x="3059832" y="4787822"/>
                  <a:ext cx="0" cy="504056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Přímá spojnice 54"/>
                <p:cNvCxnSpPr/>
                <p:nvPr/>
              </p:nvCxnSpPr>
              <p:spPr>
                <a:xfrm flipV="1">
                  <a:off x="5724128" y="4437112"/>
                  <a:ext cx="0" cy="615156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6" name="Vývojový diagram: sumační spojení 55"/>
                <p:cNvSpPr/>
                <p:nvPr/>
              </p:nvSpPr>
              <p:spPr>
                <a:xfrm>
                  <a:off x="5148064" y="3356992"/>
                  <a:ext cx="1152128" cy="1080120"/>
                </a:xfrm>
                <a:prstGeom prst="flowChartSummingJunction">
                  <a:avLst/>
                </a:prstGeom>
                <a:solidFill>
                  <a:srgbClr val="FFFF00"/>
                </a:solidFill>
                <a:ln w="38100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7" name="Přímá spojnice 56"/>
                <p:cNvCxnSpPr/>
                <p:nvPr/>
              </p:nvCxnSpPr>
              <p:spPr>
                <a:xfrm flipH="1" flipV="1">
                  <a:off x="3129507" y="2168860"/>
                  <a:ext cx="2333" cy="936106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Přímá spojnice 57"/>
                <p:cNvCxnSpPr/>
                <p:nvPr/>
              </p:nvCxnSpPr>
              <p:spPr>
                <a:xfrm flipV="1">
                  <a:off x="5744142" y="2636912"/>
                  <a:ext cx="0" cy="727879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9" name="Rovnoramenný trojúhelník 58"/>
                <p:cNvSpPr/>
                <p:nvPr/>
              </p:nvSpPr>
              <p:spPr>
                <a:xfrm rot="5400000">
                  <a:off x="2174099" y="2149557"/>
                  <a:ext cx="936104" cy="974711"/>
                </a:xfrm>
                <a:prstGeom prst="triangle">
                  <a:avLst/>
                </a:prstGeom>
                <a:noFill/>
                <a:ln w="38100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60" name="Přímá spojnice 59"/>
                <p:cNvCxnSpPr/>
                <p:nvPr/>
              </p:nvCxnSpPr>
              <p:spPr>
                <a:xfrm>
                  <a:off x="2446410" y="5589240"/>
                  <a:ext cx="253382" cy="0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nice 60"/>
                <p:cNvCxnSpPr/>
                <p:nvPr/>
              </p:nvCxnSpPr>
              <p:spPr>
                <a:xfrm>
                  <a:off x="3177851" y="5589240"/>
                  <a:ext cx="360040" cy="0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nice 61"/>
                <p:cNvCxnSpPr/>
                <p:nvPr/>
              </p:nvCxnSpPr>
              <p:spPr>
                <a:xfrm flipV="1">
                  <a:off x="2570225" y="5445224"/>
                  <a:ext cx="0" cy="296416"/>
                </a:xfrm>
                <a:prstGeom prst="line">
                  <a:avLst/>
                </a:prstGeom>
                <a:ln w="38100">
                  <a:solidFill>
                    <a:schemeClr val="tx1">
                      <a:lumMod val="95000"/>
                      <a:lumOff val="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44" name="Přímá spojnice 43"/>
            <p:cNvCxnSpPr/>
            <p:nvPr/>
          </p:nvCxnSpPr>
          <p:spPr>
            <a:xfrm>
              <a:off x="2177624" y="4293096"/>
              <a:ext cx="0" cy="73765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Ovál 44"/>
            <p:cNvSpPr/>
            <p:nvPr/>
          </p:nvSpPr>
          <p:spPr>
            <a:xfrm>
              <a:off x="2058929" y="3354838"/>
              <a:ext cx="216024" cy="228953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2069612" y="4046882"/>
              <a:ext cx="216024" cy="228953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7" name="Přímá spojnice 46"/>
            <p:cNvCxnSpPr>
              <a:stCxn id="45" idx="2"/>
            </p:cNvCxnSpPr>
            <p:nvPr/>
          </p:nvCxnSpPr>
          <p:spPr>
            <a:xfrm>
              <a:off x="2058929" y="3469315"/>
              <a:ext cx="108012" cy="589755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3" name="Skupina 62"/>
          <p:cNvGrpSpPr/>
          <p:nvPr/>
        </p:nvGrpSpPr>
        <p:grpSpPr>
          <a:xfrm>
            <a:off x="5542698" y="4514175"/>
            <a:ext cx="2544418" cy="1727480"/>
            <a:chOff x="1917228" y="2168860"/>
            <a:chExt cx="5076564" cy="3572780"/>
          </a:xfrm>
        </p:grpSpPr>
        <p:grpSp>
          <p:nvGrpSpPr>
            <p:cNvPr id="64" name="Skupina 63"/>
            <p:cNvGrpSpPr/>
            <p:nvPr/>
          </p:nvGrpSpPr>
          <p:grpSpPr>
            <a:xfrm>
              <a:off x="2025240" y="2168860"/>
              <a:ext cx="4968552" cy="3572780"/>
              <a:chOff x="1331640" y="2168860"/>
              <a:chExt cx="4968552" cy="3572780"/>
            </a:xfrm>
          </p:grpSpPr>
          <p:cxnSp>
            <p:nvCxnSpPr>
              <p:cNvPr id="69" name="Přímá spojnice 68"/>
              <p:cNvCxnSpPr/>
              <p:nvPr/>
            </p:nvCxnSpPr>
            <p:spPr>
              <a:xfrm flipV="1">
                <a:off x="1331640" y="5039850"/>
                <a:ext cx="1584176" cy="12418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 flipV="1">
                <a:off x="1331640" y="2636912"/>
                <a:ext cx="0" cy="720080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>
                <a:off x="3059832" y="5052268"/>
                <a:ext cx="2664296" cy="1555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 flipV="1">
                <a:off x="2915816" y="4653136"/>
                <a:ext cx="0" cy="792088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/>
              <p:nvPr/>
            </p:nvCxnSpPr>
            <p:spPr>
              <a:xfrm flipV="1">
                <a:off x="3059832" y="4787822"/>
                <a:ext cx="0" cy="504056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73"/>
              <p:cNvCxnSpPr/>
              <p:nvPr/>
            </p:nvCxnSpPr>
            <p:spPr>
              <a:xfrm flipV="1">
                <a:off x="5724128" y="4437112"/>
                <a:ext cx="0" cy="615156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Přímá spojnice 74"/>
              <p:cNvCxnSpPr/>
              <p:nvPr/>
            </p:nvCxnSpPr>
            <p:spPr>
              <a:xfrm>
                <a:off x="1331640" y="2636912"/>
                <a:ext cx="4412502" cy="0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6" name="Vývojový diagram: sumační spojení 75"/>
              <p:cNvSpPr/>
              <p:nvPr/>
            </p:nvSpPr>
            <p:spPr>
              <a:xfrm>
                <a:off x="5148064" y="3356992"/>
                <a:ext cx="1152128" cy="1080120"/>
              </a:xfrm>
              <a:prstGeom prst="flowChartSummingJunction">
                <a:avLst/>
              </a:prstGeom>
              <a:noFill/>
              <a:ln w="381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7" name="Přímá spojnice 76"/>
              <p:cNvCxnSpPr/>
              <p:nvPr/>
            </p:nvCxnSpPr>
            <p:spPr>
              <a:xfrm flipV="1">
                <a:off x="3131840" y="2168860"/>
                <a:ext cx="0" cy="936104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 flipV="1">
                <a:off x="5744142" y="2636912"/>
                <a:ext cx="0" cy="727879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9" name="Rovnoramenný trojúhelník 78"/>
              <p:cNvSpPr/>
              <p:nvPr/>
            </p:nvSpPr>
            <p:spPr>
              <a:xfrm rot="16200000">
                <a:off x="3148811" y="2149556"/>
                <a:ext cx="936104" cy="974711"/>
              </a:xfrm>
              <a:prstGeom prst="triangle">
                <a:avLst/>
              </a:prstGeom>
              <a:noFill/>
              <a:ln w="3810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0" name="Přímá spojnice 79"/>
              <p:cNvCxnSpPr/>
              <p:nvPr/>
            </p:nvCxnSpPr>
            <p:spPr>
              <a:xfrm>
                <a:off x="2446410" y="5589240"/>
                <a:ext cx="253382" cy="0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Přímá spojnice 80"/>
              <p:cNvCxnSpPr/>
              <p:nvPr/>
            </p:nvCxnSpPr>
            <p:spPr>
              <a:xfrm>
                <a:off x="3177851" y="5589240"/>
                <a:ext cx="360040" cy="0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Přímá spojnice 81"/>
              <p:cNvCxnSpPr/>
              <p:nvPr/>
            </p:nvCxnSpPr>
            <p:spPr>
              <a:xfrm flipV="1">
                <a:off x="2570225" y="5445224"/>
                <a:ext cx="0" cy="296416"/>
              </a:xfrm>
              <a:prstGeom prst="line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5" name="Ovál 64"/>
            <p:cNvSpPr/>
            <p:nvPr/>
          </p:nvSpPr>
          <p:spPr>
            <a:xfrm>
              <a:off x="1917228" y="3364791"/>
              <a:ext cx="216024" cy="228953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1917228" y="4060338"/>
              <a:ext cx="216024" cy="228953"/>
            </a:xfrm>
            <a:prstGeom prst="ellipse">
              <a:avLst/>
            </a:prstGeom>
            <a:noFill/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7" name="Přímá spojnice 66"/>
            <p:cNvCxnSpPr>
              <a:stCxn id="66" idx="4"/>
            </p:cNvCxnSpPr>
            <p:nvPr/>
          </p:nvCxnSpPr>
          <p:spPr>
            <a:xfrm>
              <a:off x="2025240" y="4289291"/>
              <a:ext cx="0" cy="764532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/>
            <p:nvPr/>
          </p:nvCxnSpPr>
          <p:spPr>
            <a:xfrm>
              <a:off x="1917228" y="3469314"/>
              <a:ext cx="108012" cy="589755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75413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  <p:bldP spid="24" grpId="0"/>
      <p:bldP spid="32" grpId="0"/>
      <p:bldP spid="33" grpId="0"/>
      <p:bldP spid="40" grpId="0"/>
      <p:bldP spid="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Khanova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Fyzika online – ZŠ Sokolovská Liberec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Učitel. Net – tvoje online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Encyklopedie </a:t>
            </a:r>
            <a:r>
              <a:rPr lang="cs-CZ" sz="2800" b="1" dirty="0" smtClean="0">
                <a:solidFill>
                  <a:schemeClr val="tx1"/>
                </a:solidFill>
              </a:rPr>
              <a:t>fyziky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xmlns="" val="1418059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954695" cy="16158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Jiří; ŠTOLL, Ivan a kol. </a:t>
            </a:r>
            <a:r>
              <a:rPr lang="cs-CZ" sz="1100" i="1" dirty="0"/>
              <a:t>Fyzika pro 9. ročník</a:t>
            </a:r>
            <a:r>
              <a:rPr lang="cs-CZ" sz="1100" dirty="0"/>
              <a:t>. Havlíčkův Brod: Prometheus, 2002, ISBN 80-7196-193-0. </a:t>
            </a:r>
            <a:r>
              <a:rPr lang="cs-CZ" sz="1100" dirty="0" smtClean="0"/>
              <a:t>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HONINA</a:t>
            </a:r>
            <a:r>
              <a:rPr lang="cs-CZ" sz="1100" dirty="0"/>
              <a:t>. </a:t>
            </a:r>
            <a:r>
              <a:rPr lang="cs-CZ" sz="1100" i="1" dirty="0"/>
              <a:t>Wikipedie</a:t>
            </a:r>
            <a:r>
              <a:rPr lang="cs-CZ" sz="1100" dirty="0"/>
              <a:t> [online]. [cit. 11.3.2013]. Dostupný na WWW: http://cs.wikipedia.org/wiki/Soubor:Diode-photo.JPG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</a:t>
            </a:r>
            <a:r>
              <a:rPr lang="cs-CZ" sz="1100" dirty="0" smtClean="0"/>
              <a:t>klipart: www.office.</a:t>
            </a:r>
            <a:r>
              <a:rPr lang="cs-CZ" sz="1100" dirty="0" err="1" smtClean="0"/>
              <a:t>microsoft.com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Vlastní tvorba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1850</TotalTime>
  <Words>409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Tvrdý obal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ZŠ Libina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Dum</cp:lastModifiedBy>
  <cp:revision>291</cp:revision>
  <dcterms:created xsi:type="dcterms:W3CDTF">2012-04-23T18:25:05Z</dcterms:created>
  <dcterms:modified xsi:type="dcterms:W3CDTF">2013-11-15T07:43:55Z</dcterms:modified>
</cp:coreProperties>
</file>