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</p:sldMasterIdLst>
  <p:sldIdLst>
    <p:sldId id="274" r:id="rId2"/>
    <p:sldId id="269" r:id="rId3"/>
    <p:sldId id="332" r:id="rId4"/>
    <p:sldId id="333" r:id="rId5"/>
    <p:sldId id="335" r:id="rId6"/>
    <p:sldId id="336" r:id="rId7"/>
    <p:sldId id="302" r:id="rId8"/>
    <p:sldId id="304" r:id="rId9"/>
    <p:sldId id="337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5545" autoAdjust="0"/>
  </p:normalViewPr>
  <p:slideViewPr>
    <p:cSldViewPr>
      <p:cViewPr>
        <p:scale>
          <a:sx n="60" d="100"/>
          <a:sy n="60" d="100"/>
        </p:scale>
        <p:origin x="-835" y="-115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06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fyzika.jreichl.com/" TargetMode="External"/><Relationship Id="rId3" Type="http://schemas.openxmlformats.org/officeDocument/2006/relationships/hyperlink" Target="http://testy.nanic.cz/testy/fyzika/" TargetMode="External"/><Relationship Id="rId7" Type="http://schemas.openxmlformats.org/officeDocument/2006/relationships/hyperlink" Target="http://www.ucitel.net/fyzika" TargetMode="External"/><Relationship Id="rId2" Type="http://schemas.openxmlformats.org/officeDocument/2006/relationships/hyperlink" Target="http://khanovaskola.cz/knihovna?gclid=CJH4q_CbmLYCFQ-7zAod4zEAcw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5" Type="http://schemas.openxmlformats.org/officeDocument/2006/relationships/hyperlink" Target="http://www.labo.cz/mftabulky.htm" TargetMode="External"/><Relationship Id="rId4" Type="http://schemas.openxmlformats.org/officeDocument/2006/relationships/hyperlink" Target="http://www.fyzikaonline.cz/" TargetMode="External"/><Relationship Id="rId9" Type="http://schemas.openxmlformats.org/officeDocument/2006/relationships/hyperlink" Target="http://webfyzika.fsv.cvut.cz/0odkazy.htm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17689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68270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ČÍSLO PROJEKTU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CZ.1.07/1.4.00/21.2364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753020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NÁZEV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VY_32_INOVACE_10_13_F9_Hanak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25956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AUTOR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353975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TÉMA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Světelné jevy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projektu: </a:t>
            </a:r>
            <a:r>
              <a:rPr lang="cs-CZ" sz="1600" dirty="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oblast </a:t>
            </a:r>
            <a:r>
              <a:rPr lang="cs-CZ" sz="1600" dirty="0" smtClean="0"/>
              <a:t>Fyzika</a:t>
            </a:r>
            <a:endParaRPr lang="cs-CZ" sz="1600" dirty="0"/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267893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OBSAH</a:t>
            </a:r>
            <a:r>
              <a:rPr lang="cs-CZ" sz="280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Čočky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0137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15584" y="202265"/>
            <a:ext cx="8527119" cy="994487"/>
          </a:xfrm>
          <a:prstGeom prst="roundRect">
            <a:avLst>
              <a:gd name="adj" fmla="val 242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15584" y="1700808"/>
            <a:ext cx="8609307" cy="4248471"/>
          </a:xfrm>
          <a:prstGeom prst="roundRect">
            <a:avLst>
              <a:gd name="adj" fmla="val 12169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347864" y="184009"/>
            <a:ext cx="2016224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ANOTACE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385215" y="1844824"/>
            <a:ext cx="8246032" cy="252028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 této hodině si ukážeme rozdělení čoček a jejich vlastnosti. Na závěr  jsou zde uvedené otázky, které prověří, jak žáci látku </a:t>
            </a:r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pochopili.</a:t>
            </a:r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V hodině jsou odkazy na internetové stránky, které slouží k doplnění a rozšíření probírané látky o další zajímavé informace. Hodina je tvořena tak, aby se mohla být odučena v multimediální učebně nebo v počítačové učebně, které mají připojení k internetu. </a:t>
            </a:r>
          </a:p>
          <a:p>
            <a:pPr marL="0" indent="0" algn="just">
              <a:buNone/>
            </a:pPr>
            <a:endParaRPr lang="cs-CZ" sz="1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195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144000" cy="6957392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7" name="Zaoblený obdélník 16"/>
          <p:cNvSpPr/>
          <p:nvPr/>
        </p:nvSpPr>
        <p:spPr>
          <a:xfrm>
            <a:off x="-40131" y="3772520"/>
            <a:ext cx="9113682" cy="1630087"/>
          </a:xfrm>
          <a:prstGeom prst="roundRect">
            <a:avLst>
              <a:gd name="adj" fmla="val 128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0" name="Zaoblený obdélník 19"/>
          <p:cNvSpPr/>
          <p:nvPr/>
        </p:nvSpPr>
        <p:spPr>
          <a:xfrm>
            <a:off x="6746069" y="3796119"/>
            <a:ext cx="2180577" cy="1594511"/>
          </a:xfrm>
          <a:prstGeom prst="roundRect">
            <a:avLst>
              <a:gd name="adj" fmla="val 128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2477" y="1067636"/>
            <a:ext cx="9113682" cy="1273831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Zástupný symbol pro obsah 2"/>
              <p:cNvSpPr>
                <a:spLocks noGrp="1"/>
              </p:cNvSpPr>
              <p:nvPr/>
            </p:nvSpPr>
            <p:spPr>
              <a:xfrm>
                <a:off x="130586" y="1184462"/>
                <a:ext cx="8772248" cy="104018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Ohnisková vzdálenost 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je vzdálenost ohniska </a:t>
                </a:r>
                <a:b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</a:b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od čočky a budeme jej značit </a:t>
                </a:r>
                <a14:m>
                  <m:oMath xmlns:m="http://schemas.openxmlformats.org/officeDocument/2006/math">
                    <m:r>
                      <a:rPr lang="cs-CZ" sz="2800" b="1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𝒇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.</a:t>
                </a:r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0586" y="1184462"/>
                <a:ext cx="8772248" cy="1040181"/>
              </a:xfrm>
              <a:prstGeom prst="rect">
                <a:avLst/>
              </a:prstGeom>
              <a:blipFill rotWithShape="1">
                <a:blip r:embed="rId2"/>
                <a:stretch>
                  <a:fillRect l="-1390" t="-5848" r="-1459" b="-70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Zaoblený obdélník 11"/>
          <p:cNvSpPr/>
          <p:nvPr/>
        </p:nvSpPr>
        <p:spPr>
          <a:xfrm>
            <a:off x="30336" y="0"/>
            <a:ext cx="9113682" cy="1052736"/>
          </a:xfrm>
          <a:prstGeom prst="roundRect">
            <a:avLst>
              <a:gd name="adj" fmla="val 5392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Zástupný symbol pro obsah 2"/>
              <p:cNvSpPr>
                <a:spLocks noGrp="1"/>
              </p:cNvSpPr>
              <p:nvPr/>
            </p:nvSpPr>
            <p:spPr>
              <a:xfrm>
                <a:off x="118318" y="223692"/>
                <a:ext cx="8770518" cy="6053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Každá čočka má své </a:t>
                </a: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ohnisko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, které budeme značit </a:t>
                </a:r>
                <a14:m>
                  <m:oMath xmlns:m="http://schemas.openxmlformats.org/officeDocument/2006/math">
                    <m:r>
                      <a:rPr lang="cs-CZ" sz="2800" b="1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𝑭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.</a:t>
                </a:r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318" y="223692"/>
                <a:ext cx="8770518" cy="605351"/>
              </a:xfrm>
              <a:prstGeom prst="rect">
                <a:avLst/>
              </a:prstGeom>
              <a:blipFill rotWithShape="1">
                <a:blip r:embed="rId3"/>
                <a:stretch>
                  <a:fillRect l="-1390" t="-10101" r="-1320" b="-141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Zaoblený obdélník 14"/>
          <p:cNvSpPr/>
          <p:nvPr/>
        </p:nvSpPr>
        <p:spPr>
          <a:xfrm>
            <a:off x="-53264" y="2341467"/>
            <a:ext cx="9113682" cy="1431053"/>
          </a:xfrm>
          <a:prstGeom prst="roundRect">
            <a:avLst>
              <a:gd name="adj" fmla="val 82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Zástupný symbol pro obsah 2"/>
              <p:cNvSpPr>
                <a:spLocks noGrp="1"/>
              </p:cNvSpPr>
              <p:nvPr/>
            </p:nvSpPr>
            <p:spPr>
              <a:xfrm>
                <a:off x="130586" y="2536902"/>
                <a:ext cx="8772248" cy="104018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Optická mohutnost 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( lámavost ) vyjadřuje zakřivení čočky a značíme jí 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𝝋</m:t>
                    </m:r>
                  </m:oMath>
                </a14:m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cs typeface="Calibri" pitchFamily="34" charset="0"/>
                  </a:rPr>
                  <a:t>.</a:t>
                </a:r>
              </a:p>
            </p:txBody>
          </p:sp>
        </mc:Choice>
        <mc:Fallback xmlns="">
          <p:sp>
            <p:nvSpPr>
              <p:cNvPr id="1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0586" y="2536902"/>
                <a:ext cx="8772248" cy="1040181"/>
              </a:xfrm>
              <a:prstGeom prst="rect">
                <a:avLst/>
              </a:prstGeom>
              <a:blipFill rotWithShape="1">
                <a:blip r:embed="rId4"/>
                <a:stretch>
                  <a:fillRect l="-1390" t="-5848" r="-1459" b="-70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Zástupný symbol pro obsah 2"/>
          <p:cNvSpPr>
            <a:spLocks noGrp="1"/>
          </p:cNvSpPr>
          <p:nvPr/>
        </p:nvSpPr>
        <p:spPr>
          <a:xfrm>
            <a:off x="132316" y="4337383"/>
            <a:ext cx="6466097" cy="61359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Vzorec pro výpočet optické mohutnosti: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7080273" y="4089943"/>
                <a:ext cx="1512167" cy="107543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𝝋</m:t>
                      </m:r>
                      <m:r>
                        <a:rPr lang="cs-CZ" sz="2800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=</m:t>
                      </m:r>
                      <m:f>
                        <m:fPr>
                          <m:ctrlPr>
                            <a:rPr lang="cs-CZ" sz="2800" b="1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800" b="1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𝒇</m:t>
                          </m:r>
                        </m:den>
                      </m:f>
                    </m:oMath>
                  </m:oMathPara>
                </a14:m>
                <a:endParaRPr lang="cs-CZ" sz="2800" b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80273" y="4089943"/>
                <a:ext cx="1512167" cy="10754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Zaoblený obdélník 20"/>
          <p:cNvSpPr/>
          <p:nvPr/>
        </p:nvSpPr>
        <p:spPr>
          <a:xfrm>
            <a:off x="-23119" y="5402607"/>
            <a:ext cx="9113682" cy="1554785"/>
          </a:xfrm>
          <a:prstGeom prst="roundRect">
            <a:avLst>
              <a:gd name="adj" fmla="val 82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2" name="Zástupný symbol pro obsah 2"/>
          <p:cNvSpPr>
            <a:spLocks noGrp="1"/>
          </p:cNvSpPr>
          <p:nvPr/>
        </p:nvSpPr>
        <p:spPr>
          <a:xfrm>
            <a:off x="179050" y="5657074"/>
            <a:ext cx="8772248" cy="76489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Jednotky optické mohutnosti: 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dioptrie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( značíme 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)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5484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3" grpId="0"/>
      <p:bldP spid="16" grpId="0"/>
      <p:bldP spid="18" grpId="0"/>
      <p:bldP spid="19" grpId="0"/>
      <p:bldP spid="2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144000" cy="6957392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6516" y="0"/>
            <a:ext cx="9144000" cy="1340768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0" name="Zástupný symbol pro obsah 2"/>
          <p:cNvSpPr>
            <a:spLocks noGrp="1"/>
          </p:cNvSpPr>
          <p:nvPr/>
        </p:nvSpPr>
        <p:spPr>
          <a:xfrm>
            <a:off x="281033" y="207503"/>
            <a:ext cx="8676225" cy="6053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Spojka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je čočka, která rovnoběžný svazek  paprsků mění na sbíhavý. Ve středu je nejtlustší.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72108" y="1649186"/>
            <a:ext cx="7560840" cy="475252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nice 13"/>
          <p:cNvCxnSpPr/>
          <p:nvPr/>
        </p:nvCxnSpPr>
        <p:spPr>
          <a:xfrm>
            <a:off x="1371502" y="3957262"/>
            <a:ext cx="4864706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1" name="Skupina 30"/>
          <p:cNvGrpSpPr/>
          <p:nvPr/>
        </p:nvGrpSpPr>
        <p:grpSpPr>
          <a:xfrm>
            <a:off x="3404149" y="1793202"/>
            <a:ext cx="1618181" cy="4392488"/>
            <a:chOff x="3396125" y="1772816"/>
            <a:chExt cx="1618181" cy="4392488"/>
          </a:xfrm>
        </p:grpSpPr>
        <p:sp>
          <p:nvSpPr>
            <p:cNvPr id="21" name="Oblouk 20"/>
            <p:cNvSpPr/>
            <p:nvPr/>
          </p:nvSpPr>
          <p:spPr>
            <a:xfrm>
              <a:off x="3396125" y="2241842"/>
              <a:ext cx="1224136" cy="3390065"/>
            </a:xfrm>
            <a:prstGeom prst="arc">
              <a:avLst>
                <a:gd name="adj1" fmla="val 16626588"/>
                <a:gd name="adj2" fmla="val 4990048"/>
              </a:avLst>
            </a:prstGeom>
            <a:solidFill>
              <a:srgbClr val="00B0F0">
                <a:alpha val="25000"/>
              </a:srgbClr>
            </a:solidFill>
            <a:ln w="254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3" name="Přímá spojnice 22"/>
            <p:cNvCxnSpPr/>
            <p:nvPr/>
          </p:nvCxnSpPr>
          <p:spPr>
            <a:xfrm>
              <a:off x="4211960" y="1772816"/>
              <a:ext cx="0" cy="4392488"/>
            </a:xfrm>
            <a:prstGeom prst="line">
              <a:avLst/>
            </a:prstGeom>
            <a:ln w="22225">
              <a:prstDash val="dash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Oblouk 24"/>
            <p:cNvSpPr/>
            <p:nvPr/>
          </p:nvSpPr>
          <p:spPr>
            <a:xfrm rot="10800000">
              <a:off x="3790170" y="2241841"/>
              <a:ext cx="1224136" cy="3390065"/>
            </a:xfrm>
            <a:prstGeom prst="arc">
              <a:avLst>
                <a:gd name="adj1" fmla="val 16626588"/>
                <a:gd name="adj2" fmla="val 4990048"/>
              </a:avLst>
            </a:prstGeom>
            <a:solidFill>
              <a:srgbClr val="00B0F0">
                <a:alpha val="25000"/>
              </a:srgbClr>
            </a:solidFill>
            <a:ln w="254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33" name="Přímá spojnice se šipkou 32"/>
          <p:cNvCxnSpPr/>
          <p:nvPr/>
        </p:nvCxnSpPr>
        <p:spPr>
          <a:xfrm>
            <a:off x="1371502" y="3957259"/>
            <a:ext cx="1264306" cy="0"/>
          </a:xfrm>
          <a:prstGeom prst="straightConnector1">
            <a:avLst/>
          </a:prstGeom>
          <a:ln w="19050">
            <a:solidFill>
              <a:schemeClr val="bg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>
            <a:off x="3970444" y="3957259"/>
            <a:ext cx="1264306" cy="0"/>
          </a:xfrm>
          <a:prstGeom prst="straightConnector1">
            <a:avLst/>
          </a:prstGeom>
          <a:ln w="19050">
            <a:solidFill>
              <a:schemeClr val="bg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flipH="1" flipV="1">
            <a:off x="4219984" y="2585290"/>
            <a:ext cx="2016224" cy="1371969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flipH="1">
            <a:off x="4219984" y="3957262"/>
            <a:ext cx="2016224" cy="1364332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 flipH="1" flipV="1">
            <a:off x="4219984" y="3271274"/>
            <a:ext cx="2016224" cy="685988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 flipH="1">
            <a:off x="4219984" y="3957262"/>
            <a:ext cx="2016224" cy="682166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1365840" y="3271274"/>
            <a:ext cx="2854144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1365840" y="4639428"/>
            <a:ext cx="2854144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1371502" y="2585290"/>
            <a:ext cx="2854144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1365840" y="5312815"/>
            <a:ext cx="2854144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se šipkou 50"/>
          <p:cNvCxnSpPr/>
          <p:nvPr/>
        </p:nvCxnSpPr>
        <p:spPr>
          <a:xfrm>
            <a:off x="1371502" y="2593630"/>
            <a:ext cx="1264306" cy="0"/>
          </a:xfrm>
          <a:prstGeom prst="straightConnector1">
            <a:avLst/>
          </a:prstGeom>
          <a:ln w="19050">
            <a:solidFill>
              <a:schemeClr val="bg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se šipkou 51"/>
          <p:cNvCxnSpPr/>
          <p:nvPr/>
        </p:nvCxnSpPr>
        <p:spPr>
          <a:xfrm>
            <a:off x="1365840" y="3271274"/>
            <a:ext cx="1264306" cy="0"/>
          </a:xfrm>
          <a:prstGeom prst="straightConnector1">
            <a:avLst/>
          </a:prstGeom>
          <a:ln w="19050">
            <a:solidFill>
              <a:schemeClr val="bg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se šipkou 52"/>
          <p:cNvCxnSpPr/>
          <p:nvPr/>
        </p:nvCxnSpPr>
        <p:spPr>
          <a:xfrm>
            <a:off x="1371502" y="4639428"/>
            <a:ext cx="1264306" cy="0"/>
          </a:xfrm>
          <a:prstGeom prst="straightConnector1">
            <a:avLst/>
          </a:prstGeom>
          <a:ln w="19050">
            <a:solidFill>
              <a:schemeClr val="bg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se šipkou 53"/>
          <p:cNvCxnSpPr/>
          <p:nvPr/>
        </p:nvCxnSpPr>
        <p:spPr>
          <a:xfrm>
            <a:off x="1365840" y="5321467"/>
            <a:ext cx="1264306" cy="0"/>
          </a:xfrm>
          <a:prstGeom prst="straightConnector1">
            <a:avLst/>
          </a:prstGeom>
          <a:ln w="19050">
            <a:solidFill>
              <a:schemeClr val="bg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>
            <a:cxnSpLocks noChangeAspect="1"/>
          </p:cNvCxnSpPr>
          <p:nvPr/>
        </p:nvCxnSpPr>
        <p:spPr>
          <a:xfrm flipH="1" flipV="1">
            <a:off x="4226638" y="2593630"/>
            <a:ext cx="1008112" cy="685985"/>
          </a:xfrm>
          <a:prstGeom prst="line">
            <a:avLst/>
          </a:prstGeom>
          <a:ln w="19050">
            <a:solidFill>
              <a:schemeClr val="bg1"/>
            </a:solidFill>
            <a:head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>
            <a:cxnSpLocks noChangeAspect="1"/>
          </p:cNvCxnSpPr>
          <p:nvPr/>
        </p:nvCxnSpPr>
        <p:spPr>
          <a:xfrm flipH="1">
            <a:off x="4724040" y="4639428"/>
            <a:ext cx="504056" cy="341083"/>
          </a:xfrm>
          <a:prstGeom prst="line">
            <a:avLst/>
          </a:prstGeom>
          <a:ln w="19050">
            <a:solidFill>
              <a:schemeClr val="bg1"/>
            </a:solidFill>
            <a:head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>
            <a:cxnSpLocks noChangeAspect="1"/>
          </p:cNvCxnSpPr>
          <p:nvPr/>
        </p:nvCxnSpPr>
        <p:spPr>
          <a:xfrm flipH="1">
            <a:off x="4235435" y="4307421"/>
            <a:ext cx="1008112" cy="324991"/>
          </a:xfrm>
          <a:prstGeom prst="line">
            <a:avLst/>
          </a:prstGeom>
          <a:ln w="19050">
            <a:solidFill>
              <a:schemeClr val="bg1"/>
            </a:solidFill>
            <a:head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>
            <a:cxnSpLocks noChangeAspect="1"/>
          </p:cNvCxnSpPr>
          <p:nvPr/>
        </p:nvCxnSpPr>
        <p:spPr>
          <a:xfrm flipH="1" flipV="1">
            <a:off x="4226638" y="3271274"/>
            <a:ext cx="1008112" cy="342994"/>
          </a:xfrm>
          <a:prstGeom prst="line">
            <a:avLst/>
          </a:prstGeom>
          <a:ln w="19050">
            <a:solidFill>
              <a:schemeClr val="bg1"/>
            </a:solidFill>
            <a:headEnd type="arrow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se šipkou 60"/>
          <p:cNvCxnSpPr/>
          <p:nvPr/>
        </p:nvCxnSpPr>
        <p:spPr>
          <a:xfrm>
            <a:off x="4235435" y="5897658"/>
            <a:ext cx="2000773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>
            <a:off x="6236208" y="1793202"/>
            <a:ext cx="0" cy="424847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Zástupný symbol pro obsah 2"/>
          <p:cNvSpPr>
            <a:spLocks noGrp="1"/>
          </p:cNvSpPr>
          <p:nvPr/>
        </p:nvSpPr>
        <p:spPr>
          <a:xfrm>
            <a:off x="6236208" y="1977510"/>
            <a:ext cx="1051125" cy="56943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papír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4" name="Zástupný symbol pro obsah 2"/>
              <p:cNvSpPr>
                <a:spLocks noGrp="1"/>
              </p:cNvSpPr>
              <p:nvPr/>
            </p:nvSpPr>
            <p:spPr>
              <a:xfrm>
                <a:off x="6236208" y="3672544"/>
                <a:ext cx="619077" cy="56943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𝑭</m:t>
                      </m:r>
                    </m:oMath>
                  </m:oMathPara>
                </a14:m>
                <a:endParaRPr lang="cs-CZ" sz="2800" b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6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36208" y="3672544"/>
                <a:ext cx="619077" cy="569436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5" name="Zástupný symbol pro obsah 2"/>
              <p:cNvSpPr>
                <a:spLocks noGrp="1"/>
              </p:cNvSpPr>
              <p:nvPr/>
            </p:nvSpPr>
            <p:spPr>
              <a:xfrm>
                <a:off x="4976068" y="5855411"/>
                <a:ext cx="619077" cy="56943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𝒇</m:t>
                      </m:r>
                    </m:oMath>
                  </m:oMathPara>
                </a14:m>
                <a:endParaRPr lang="cs-CZ" sz="2800" b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6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76068" y="5855411"/>
                <a:ext cx="619077" cy="56943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005568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8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1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4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0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3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6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9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2" grpId="0" animBg="1"/>
      <p:bldP spid="4" grpId="0"/>
      <p:bldP spid="64" grpId="0"/>
      <p:bldP spid="6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144000" cy="6957392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6516" y="0"/>
            <a:ext cx="9144000" cy="1340768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281033" y="207503"/>
            <a:ext cx="8676225" cy="6053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Rozptylka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je čočka, která mění rovnoběžný svazek paprsků na rozbíhavý. Ve středu je nejtenčí.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64084" y="1484784"/>
            <a:ext cx="7560840" cy="518680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>
            <a:off x="1320288" y="3808240"/>
            <a:ext cx="4486552" cy="96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211960" y="1772816"/>
            <a:ext cx="0" cy="4392488"/>
          </a:xfrm>
          <a:prstGeom prst="line">
            <a:avLst/>
          </a:prstGeom>
          <a:ln w="22225"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1471248" y="3808240"/>
            <a:ext cx="557142" cy="0"/>
          </a:xfrm>
          <a:prstGeom prst="straightConnector1">
            <a:avLst/>
          </a:prstGeom>
          <a:ln w="19050">
            <a:solidFill>
              <a:schemeClr val="bg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4047306" y="3809200"/>
            <a:ext cx="1264306" cy="0"/>
          </a:xfrm>
          <a:prstGeom prst="straightConnector1">
            <a:avLst/>
          </a:prstGeom>
          <a:ln w="19050">
            <a:solidFill>
              <a:schemeClr val="bg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H="1">
            <a:off x="4224098" y="1810420"/>
            <a:ext cx="1582743" cy="1044044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H="1" flipV="1">
            <a:off x="4268717" y="4315625"/>
            <a:ext cx="1550565" cy="527166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>
            <a:off x="4211960" y="2816776"/>
            <a:ext cx="1607321" cy="523228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1320288" y="3340004"/>
            <a:ext cx="2854144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1320288" y="4315625"/>
            <a:ext cx="2948429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1320288" y="4808827"/>
            <a:ext cx="2920050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1320288" y="2854464"/>
            <a:ext cx="2903810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1414573" y="2854464"/>
            <a:ext cx="546957" cy="0"/>
          </a:xfrm>
          <a:prstGeom prst="straightConnector1">
            <a:avLst/>
          </a:prstGeom>
          <a:ln w="19050">
            <a:solidFill>
              <a:schemeClr val="bg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1369954" y="3340004"/>
            <a:ext cx="618781" cy="0"/>
          </a:xfrm>
          <a:prstGeom prst="straightConnector1">
            <a:avLst/>
          </a:prstGeom>
          <a:ln w="19050">
            <a:solidFill>
              <a:schemeClr val="bg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1442951" y="4808827"/>
            <a:ext cx="688828" cy="0"/>
          </a:xfrm>
          <a:prstGeom prst="straightConnector1">
            <a:avLst/>
          </a:prstGeom>
          <a:ln w="19050">
            <a:solidFill>
              <a:schemeClr val="bg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1414573" y="4315625"/>
            <a:ext cx="633048" cy="9890"/>
          </a:xfrm>
          <a:prstGeom prst="straightConnector1">
            <a:avLst/>
          </a:prstGeom>
          <a:ln w="19050">
            <a:solidFill>
              <a:schemeClr val="bg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>
            <a:cxnSpLocks noChangeAspect="1"/>
          </p:cNvCxnSpPr>
          <p:nvPr/>
        </p:nvCxnSpPr>
        <p:spPr>
          <a:xfrm flipH="1">
            <a:off x="4857869" y="2113276"/>
            <a:ext cx="504056" cy="341083"/>
          </a:xfrm>
          <a:prstGeom prst="line">
            <a:avLst/>
          </a:prstGeom>
          <a:ln w="19050">
            <a:solidFill>
              <a:schemeClr val="bg1"/>
            </a:solidFill>
            <a:head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>
            <a:cxnSpLocks noChangeAspect="1"/>
          </p:cNvCxnSpPr>
          <p:nvPr/>
        </p:nvCxnSpPr>
        <p:spPr>
          <a:xfrm flipH="1">
            <a:off x="4333113" y="2984059"/>
            <a:ext cx="1008112" cy="324991"/>
          </a:xfrm>
          <a:prstGeom prst="line">
            <a:avLst/>
          </a:prstGeom>
          <a:ln w="19050">
            <a:solidFill>
              <a:schemeClr val="bg1"/>
            </a:solidFill>
            <a:head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>
            <a:cxnSpLocks noChangeAspect="1"/>
          </p:cNvCxnSpPr>
          <p:nvPr/>
        </p:nvCxnSpPr>
        <p:spPr>
          <a:xfrm flipH="1" flipV="1">
            <a:off x="4377360" y="4343459"/>
            <a:ext cx="1008112" cy="342994"/>
          </a:xfrm>
          <a:prstGeom prst="line">
            <a:avLst/>
          </a:prstGeom>
          <a:ln w="19050">
            <a:solidFill>
              <a:schemeClr val="bg1"/>
            </a:solidFill>
            <a:headEnd type="arrow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>
            <a:off x="2841645" y="6059768"/>
            <a:ext cx="1332787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5819281" y="1556792"/>
            <a:ext cx="0" cy="468052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Zástupný symbol pro obsah 2"/>
          <p:cNvSpPr>
            <a:spLocks noGrp="1"/>
          </p:cNvSpPr>
          <p:nvPr/>
        </p:nvSpPr>
        <p:spPr>
          <a:xfrm>
            <a:off x="6228184" y="1957124"/>
            <a:ext cx="1051125" cy="56943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papír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4" name="Zástupný symbol pro obsah 2"/>
              <p:cNvSpPr>
                <a:spLocks noGrp="1"/>
              </p:cNvSpPr>
              <p:nvPr/>
            </p:nvSpPr>
            <p:spPr>
              <a:xfrm>
                <a:off x="2222568" y="3815977"/>
                <a:ext cx="619077" cy="56943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𝑭</m:t>
                      </m:r>
                    </m:oMath>
                  </m:oMathPara>
                </a14:m>
                <a:endParaRPr lang="cs-CZ" sz="2800" b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22568" y="3815977"/>
                <a:ext cx="619077" cy="569436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Zástupný symbol pro obsah 2"/>
              <p:cNvSpPr>
                <a:spLocks noGrp="1"/>
              </p:cNvSpPr>
              <p:nvPr/>
            </p:nvSpPr>
            <p:spPr>
              <a:xfrm>
                <a:off x="2990393" y="6102149"/>
                <a:ext cx="619077" cy="56943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𝒇</m:t>
                      </m:r>
                    </m:oMath>
                  </m:oMathPara>
                </a14:m>
                <a:endParaRPr lang="cs-CZ" sz="2800" b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90393" y="6102149"/>
                <a:ext cx="619077" cy="56943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6" name="Volný tvar 45"/>
          <p:cNvSpPr/>
          <p:nvPr/>
        </p:nvSpPr>
        <p:spPr>
          <a:xfrm>
            <a:off x="3533750" y="2187122"/>
            <a:ext cx="1324119" cy="3242371"/>
          </a:xfrm>
          <a:custGeom>
            <a:avLst/>
            <a:gdLst>
              <a:gd name="connsiteX0" fmla="*/ 9612 w 1324119"/>
              <a:gd name="connsiteY0" fmla="*/ 8458 h 3242371"/>
              <a:gd name="connsiteX1" fmla="*/ 142962 w 1324119"/>
              <a:gd name="connsiteY1" fmla="*/ 218008 h 3242371"/>
              <a:gd name="connsiteX2" fmla="*/ 257262 w 1324119"/>
              <a:gd name="connsiteY2" fmla="*/ 475183 h 3242371"/>
              <a:gd name="connsiteX3" fmla="*/ 314412 w 1324119"/>
              <a:gd name="connsiteY3" fmla="*/ 808558 h 3242371"/>
              <a:gd name="connsiteX4" fmla="*/ 381087 w 1324119"/>
              <a:gd name="connsiteY4" fmla="*/ 1151458 h 3242371"/>
              <a:gd name="connsiteX5" fmla="*/ 400137 w 1324119"/>
              <a:gd name="connsiteY5" fmla="*/ 1437208 h 3242371"/>
              <a:gd name="connsiteX6" fmla="*/ 381087 w 1324119"/>
              <a:gd name="connsiteY6" fmla="*/ 1799158 h 3242371"/>
              <a:gd name="connsiteX7" fmla="*/ 371562 w 1324119"/>
              <a:gd name="connsiteY7" fmla="*/ 2170633 h 3242371"/>
              <a:gd name="connsiteX8" fmla="*/ 304887 w 1324119"/>
              <a:gd name="connsiteY8" fmla="*/ 2504008 h 3242371"/>
              <a:gd name="connsiteX9" fmla="*/ 247737 w 1324119"/>
              <a:gd name="connsiteY9" fmla="*/ 2761183 h 3242371"/>
              <a:gd name="connsiteX10" fmla="*/ 171537 w 1324119"/>
              <a:gd name="connsiteY10" fmla="*/ 2942158 h 3242371"/>
              <a:gd name="connsiteX11" fmla="*/ 104862 w 1324119"/>
              <a:gd name="connsiteY11" fmla="*/ 3065983 h 3242371"/>
              <a:gd name="connsiteX12" fmla="*/ 28662 w 1324119"/>
              <a:gd name="connsiteY12" fmla="*/ 3170758 h 3242371"/>
              <a:gd name="connsiteX13" fmla="*/ 87 w 1324119"/>
              <a:gd name="connsiteY13" fmla="*/ 3237433 h 3242371"/>
              <a:gd name="connsiteX14" fmla="*/ 19137 w 1324119"/>
              <a:gd name="connsiteY14" fmla="*/ 3237433 h 3242371"/>
              <a:gd name="connsiteX15" fmla="*/ 171537 w 1324119"/>
              <a:gd name="connsiteY15" fmla="*/ 3237433 h 3242371"/>
              <a:gd name="connsiteX16" fmla="*/ 457287 w 1324119"/>
              <a:gd name="connsiteY16" fmla="*/ 3227908 h 3242371"/>
              <a:gd name="connsiteX17" fmla="*/ 781137 w 1324119"/>
              <a:gd name="connsiteY17" fmla="*/ 3237433 h 3242371"/>
              <a:gd name="connsiteX18" fmla="*/ 1066887 w 1324119"/>
              <a:gd name="connsiteY18" fmla="*/ 3227908 h 3242371"/>
              <a:gd name="connsiteX19" fmla="*/ 1266912 w 1324119"/>
              <a:gd name="connsiteY19" fmla="*/ 3227908 h 3242371"/>
              <a:gd name="connsiteX20" fmla="*/ 1324062 w 1324119"/>
              <a:gd name="connsiteY20" fmla="*/ 3237433 h 3242371"/>
              <a:gd name="connsiteX21" fmla="*/ 1276437 w 1324119"/>
              <a:gd name="connsiteY21" fmla="*/ 3189808 h 3242371"/>
              <a:gd name="connsiteX22" fmla="*/ 1219287 w 1324119"/>
              <a:gd name="connsiteY22" fmla="*/ 3123133 h 3242371"/>
              <a:gd name="connsiteX23" fmla="*/ 1085937 w 1324119"/>
              <a:gd name="connsiteY23" fmla="*/ 2865958 h 3242371"/>
              <a:gd name="connsiteX24" fmla="*/ 990687 w 1324119"/>
              <a:gd name="connsiteY24" fmla="*/ 2618308 h 3242371"/>
              <a:gd name="connsiteX25" fmla="*/ 943062 w 1324119"/>
              <a:gd name="connsiteY25" fmla="*/ 2332558 h 3242371"/>
              <a:gd name="connsiteX26" fmla="*/ 904962 w 1324119"/>
              <a:gd name="connsiteY26" fmla="*/ 2065858 h 3242371"/>
              <a:gd name="connsiteX27" fmla="*/ 885912 w 1324119"/>
              <a:gd name="connsiteY27" fmla="*/ 1751533 h 3242371"/>
              <a:gd name="connsiteX28" fmla="*/ 895437 w 1324119"/>
              <a:gd name="connsiteY28" fmla="*/ 1484833 h 3242371"/>
              <a:gd name="connsiteX29" fmla="*/ 924012 w 1324119"/>
              <a:gd name="connsiteY29" fmla="*/ 1246708 h 3242371"/>
              <a:gd name="connsiteX30" fmla="*/ 933537 w 1324119"/>
              <a:gd name="connsiteY30" fmla="*/ 989533 h 3242371"/>
              <a:gd name="connsiteX31" fmla="*/ 971637 w 1324119"/>
              <a:gd name="connsiteY31" fmla="*/ 818083 h 3242371"/>
              <a:gd name="connsiteX32" fmla="*/ 1028787 w 1324119"/>
              <a:gd name="connsiteY32" fmla="*/ 608533 h 3242371"/>
              <a:gd name="connsiteX33" fmla="*/ 1057362 w 1324119"/>
              <a:gd name="connsiteY33" fmla="*/ 446608 h 3242371"/>
              <a:gd name="connsiteX34" fmla="*/ 1124037 w 1324119"/>
              <a:gd name="connsiteY34" fmla="*/ 322783 h 3242371"/>
              <a:gd name="connsiteX35" fmla="*/ 1171662 w 1324119"/>
              <a:gd name="connsiteY35" fmla="*/ 189433 h 3242371"/>
              <a:gd name="connsiteX36" fmla="*/ 1219287 w 1324119"/>
              <a:gd name="connsiteY36" fmla="*/ 94183 h 3242371"/>
              <a:gd name="connsiteX37" fmla="*/ 1257387 w 1324119"/>
              <a:gd name="connsiteY37" fmla="*/ 46558 h 3242371"/>
              <a:gd name="connsiteX38" fmla="*/ 1285962 w 1324119"/>
              <a:gd name="connsiteY38" fmla="*/ 17983 h 3242371"/>
              <a:gd name="connsiteX39" fmla="*/ 1257387 w 1324119"/>
              <a:gd name="connsiteY39" fmla="*/ 8458 h 3242371"/>
              <a:gd name="connsiteX40" fmla="*/ 1066887 w 1324119"/>
              <a:gd name="connsiteY40" fmla="*/ 27508 h 3242371"/>
              <a:gd name="connsiteX41" fmla="*/ 647787 w 1324119"/>
              <a:gd name="connsiteY41" fmla="*/ 27508 h 3242371"/>
              <a:gd name="connsiteX42" fmla="*/ 352512 w 1324119"/>
              <a:gd name="connsiteY42" fmla="*/ 37033 h 3242371"/>
              <a:gd name="connsiteX43" fmla="*/ 9612 w 1324119"/>
              <a:gd name="connsiteY43" fmla="*/ 8458 h 32423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</a:cxnLst>
            <a:rect l="l" t="t" r="r" b="b"/>
            <a:pathLst>
              <a:path w="1324119" h="3242371">
                <a:moveTo>
                  <a:pt x="9612" y="8458"/>
                </a:moveTo>
                <a:cubicBezTo>
                  <a:pt x="-25313" y="38621"/>
                  <a:pt x="101687" y="140221"/>
                  <a:pt x="142962" y="218008"/>
                </a:cubicBezTo>
                <a:cubicBezTo>
                  <a:pt x="184237" y="295795"/>
                  <a:pt x="228687" y="376758"/>
                  <a:pt x="257262" y="475183"/>
                </a:cubicBezTo>
                <a:cubicBezTo>
                  <a:pt x="285837" y="573608"/>
                  <a:pt x="293775" y="695846"/>
                  <a:pt x="314412" y="808558"/>
                </a:cubicBezTo>
                <a:cubicBezTo>
                  <a:pt x="335049" y="921270"/>
                  <a:pt x="366800" y="1046683"/>
                  <a:pt x="381087" y="1151458"/>
                </a:cubicBezTo>
                <a:cubicBezTo>
                  <a:pt x="395374" y="1256233"/>
                  <a:pt x="400137" y="1329258"/>
                  <a:pt x="400137" y="1437208"/>
                </a:cubicBezTo>
                <a:cubicBezTo>
                  <a:pt x="400137" y="1545158"/>
                  <a:pt x="385849" y="1676921"/>
                  <a:pt x="381087" y="1799158"/>
                </a:cubicBezTo>
                <a:cubicBezTo>
                  <a:pt x="376325" y="1921395"/>
                  <a:pt x="384262" y="2053158"/>
                  <a:pt x="371562" y="2170633"/>
                </a:cubicBezTo>
                <a:cubicBezTo>
                  <a:pt x="358862" y="2288108"/>
                  <a:pt x="325524" y="2405583"/>
                  <a:pt x="304887" y="2504008"/>
                </a:cubicBezTo>
                <a:cubicBezTo>
                  <a:pt x="284250" y="2602433"/>
                  <a:pt x="269962" y="2688158"/>
                  <a:pt x="247737" y="2761183"/>
                </a:cubicBezTo>
                <a:cubicBezTo>
                  <a:pt x="225512" y="2834208"/>
                  <a:pt x="195349" y="2891358"/>
                  <a:pt x="171537" y="2942158"/>
                </a:cubicBezTo>
                <a:cubicBezTo>
                  <a:pt x="147725" y="2992958"/>
                  <a:pt x="128674" y="3027883"/>
                  <a:pt x="104862" y="3065983"/>
                </a:cubicBezTo>
                <a:cubicBezTo>
                  <a:pt x="81050" y="3104083"/>
                  <a:pt x="46124" y="3142183"/>
                  <a:pt x="28662" y="3170758"/>
                </a:cubicBezTo>
                <a:cubicBezTo>
                  <a:pt x="11200" y="3199333"/>
                  <a:pt x="1674" y="3226321"/>
                  <a:pt x="87" y="3237433"/>
                </a:cubicBezTo>
                <a:cubicBezTo>
                  <a:pt x="-1500" y="3248545"/>
                  <a:pt x="19137" y="3237433"/>
                  <a:pt x="19137" y="3237433"/>
                </a:cubicBezTo>
                <a:cubicBezTo>
                  <a:pt x="47712" y="3237433"/>
                  <a:pt x="98512" y="3239020"/>
                  <a:pt x="171537" y="3237433"/>
                </a:cubicBezTo>
                <a:cubicBezTo>
                  <a:pt x="244562" y="3235846"/>
                  <a:pt x="355687" y="3227908"/>
                  <a:pt x="457287" y="3227908"/>
                </a:cubicBezTo>
                <a:cubicBezTo>
                  <a:pt x="558887" y="3227908"/>
                  <a:pt x="679537" y="3237433"/>
                  <a:pt x="781137" y="3237433"/>
                </a:cubicBezTo>
                <a:cubicBezTo>
                  <a:pt x="882737" y="3237433"/>
                  <a:pt x="985925" y="3229495"/>
                  <a:pt x="1066887" y="3227908"/>
                </a:cubicBezTo>
                <a:cubicBezTo>
                  <a:pt x="1147849" y="3226321"/>
                  <a:pt x="1224050" y="3226321"/>
                  <a:pt x="1266912" y="3227908"/>
                </a:cubicBezTo>
                <a:cubicBezTo>
                  <a:pt x="1309774" y="3229495"/>
                  <a:pt x="1322475" y="3243783"/>
                  <a:pt x="1324062" y="3237433"/>
                </a:cubicBezTo>
                <a:cubicBezTo>
                  <a:pt x="1325650" y="3231083"/>
                  <a:pt x="1293899" y="3208858"/>
                  <a:pt x="1276437" y="3189808"/>
                </a:cubicBezTo>
                <a:cubicBezTo>
                  <a:pt x="1258975" y="3170758"/>
                  <a:pt x="1251037" y="3177108"/>
                  <a:pt x="1219287" y="3123133"/>
                </a:cubicBezTo>
                <a:cubicBezTo>
                  <a:pt x="1187537" y="3069158"/>
                  <a:pt x="1124037" y="2950096"/>
                  <a:pt x="1085937" y="2865958"/>
                </a:cubicBezTo>
                <a:cubicBezTo>
                  <a:pt x="1047837" y="2781821"/>
                  <a:pt x="1014500" y="2707208"/>
                  <a:pt x="990687" y="2618308"/>
                </a:cubicBezTo>
                <a:cubicBezTo>
                  <a:pt x="966875" y="2529408"/>
                  <a:pt x="957349" y="2424633"/>
                  <a:pt x="943062" y="2332558"/>
                </a:cubicBezTo>
                <a:cubicBezTo>
                  <a:pt x="928775" y="2240483"/>
                  <a:pt x="914487" y="2162696"/>
                  <a:pt x="904962" y="2065858"/>
                </a:cubicBezTo>
                <a:cubicBezTo>
                  <a:pt x="895437" y="1969020"/>
                  <a:pt x="887499" y="1848370"/>
                  <a:pt x="885912" y="1751533"/>
                </a:cubicBezTo>
                <a:cubicBezTo>
                  <a:pt x="884325" y="1654696"/>
                  <a:pt x="889087" y="1568970"/>
                  <a:pt x="895437" y="1484833"/>
                </a:cubicBezTo>
                <a:cubicBezTo>
                  <a:pt x="901787" y="1400696"/>
                  <a:pt x="917662" y="1329258"/>
                  <a:pt x="924012" y="1246708"/>
                </a:cubicBezTo>
                <a:cubicBezTo>
                  <a:pt x="930362" y="1164158"/>
                  <a:pt x="925600" y="1060971"/>
                  <a:pt x="933537" y="989533"/>
                </a:cubicBezTo>
                <a:cubicBezTo>
                  <a:pt x="941475" y="918096"/>
                  <a:pt x="955762" y="881583"/>
                  <a:pt x="971637" y="818083"/>
                </a:cubicBezTo>
                <a:cubicBezTo>
                  <a:pt x="987512" y="754583"/>
                  <a:pt x="1014500" y="670445"/>
                  <a:pt x="1028787" y="608533"/>
                </a:cubicBezTo>
                <a:cubicBezTo>
                  <a:pt x="1043074" y="546621"/>
                  <a:pt x="1041487" y="494233"/>
                  <a:pt x="1057362" y="446608"/>
                </a:cubicBezTo>
                <a:cubicBezTo>
                  <a:pt x="1073237" y="398983"/>
                  <a:pt x="1104987" y="365646"/>
                  <a:pt x="1124037" y="322783"/>
                </a:cubicBezTo>
                <a:cubicBezTo>
                  <a:pt x="1143087" y="279921"/>
                  <a:pt x="1155787" y="227533"/>
                  <a:pt x="1171662" y="189433"/>
                </a:cubicBezTo>
                <a:cubicBezTo>
                  <a:pt x="1187537" y="151333"/>
                  <a:pt x="1205000" y="117995"/>
                  <a:pt x="1219287" y="94183"/>
                </a:cubicBezTo>
                <a:cubicBezTo>
                  <a:pt x="1233574" y="70371"/>
                  <a:pt x="1246275" y="59258"/>
                  <a:pt x="1257387" y="46558"/>
                </a:cubicBezTo>
                <a:cubicBezTo>
                  <a:pt x="1268499" y="33858"/>
                  <a:pt x="1285962" y="24333"/>
                  <a:pt x="1285962" y="17983"/>
                </a:cubicBezTo>
                <a:cubicBezTo>
                  <a:pt x="1285962" y="11633"/>
                  <a:pt x="1293899" y="6871"/>
                  <a:pt x="1257387" y="8458"/>
                </a:cubicBezTo>
                <a:cubicBezTo>
                  <a:pt x="1220875" y="10045"/>
                  <a:pt x="1168487" y="24333"/>
                  <a:pt x="1066887" y="27508"/>
                </a:cubicBezTo>
                <a:cubicBezTo>
                  <a:pt x="965287" y="30683"/>
                  <a:pt x="766849" y="25921"/>
                  <a:pt x="647787" y="27508"/>
                </a:cubicBezTo>
                <a:cubicBezTo>
                  <a:pt x="528725" y="29095"/>
                  <a:pt x="452524" y="35446"/>
                  <a:pt x="352512" y="37033"/>
                </a:cubicBezTo>
                <a:cubicBezTo>
                  <a:pt x="252500" y="38620"/>
                  <a:pt x="44537" y="-21705"/>
                  <a:pt x="9612" y="8458"/>
                </a:cubicBezTo>
                <a:close/>
              </a:path>
            </a:pathLst>
          </a:custGeom>
          <a:solidFill>
            <a:srgbClr val="00B0F0">
              <a:alpha val="26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3" name="Skupina 42"/>
          <p:cNvGrpSpPr/>
          <p:nvPr/>
        </p:nvGrpSpPr>
        <p:grpSpPr>
          <a:xfrm>
            <a:off x="2699792" y="2113276"/>
            <a:ext cx="2942207" cy="3390957"/>
            <a:chOff x="2699792" y="2113276"/>
            <a:chExt cx="2942207" cy="3390957"/>
          </a:xfrm>
          <a:noFill/>
        </p:grpSpPr>
        <p:sp>
          <p:nvSpPr>
            <p:cNvPr id="10" name="Oblouk 9"/>
            <p:cNvSpPr/>
            <p:nvPr/>
          </p:nvSpPr>
          <p:spPr>
            <a:xfrm>
              <a:off x="2699792" y="2113276"/>
              <a:ext cx="1224136" cy="3390065"/>
            </a:xfrm>
            <a:prstGeom prst="arc">
              <a:avLst>
                <a:gd name="adj1" fmla="val 16626588"/>
                <a:gd name="adj2" fmla="val 4990048"/>
              </a:avLst>
            </a:prstGeom>
            <a:grpFill/>
            <a:ln w="254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blouk 11"/>
            <p:cNvSpPr/>
            <p:nvPr/>
          </p:nvSpPr>
          <p:spPr>
            <a:xfrm rot="10800000">
              <a:off x="4417863" y="2114168"/>
              <a:ext cx="1224136" cy="3390065"/>
            </a:xfrm>
            <a:prstGeom prst="arc">
              <a:avLst>
                <a:gd name="adj1" fmla="val 16626588"/>
                <a:gd name="adj2" fmla="val 4990048"/>
              </a:avLst>
            </a:prstGeom>
            <a:grpFill/>
            <a:ln w="254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6" name="Přímá spojnice 35"/>
            <p:cNvCxnSpPr/>
            <p:nvPr/>
          </p:nvCxnSpPr>
          <p:spPr>
            <a:xfrm>
              <a:off x="3478236" y="5433552"/>
              <a:ext cx="1358933" cy="0"/>
            </a:xfrm>
            <a:prstGeom prst="line">
              <a:avLst/>
            </a:prstGeom>
            <a:grpFill/>
            <a:ln w="254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Přímá spojnice 36"/>
            <p:cNvCxnSpPr>
              <a:stCxn id="10" idx="0"/>
              <a:endCxn id="12" idx="2"/>
            </p:cNvCxnSpPr>
            <p:nvPr/>
          </p:nvCxnSpPr>
          <p:spPr>
            <a:xfrm flipV="1">
              <a:off x="3511696" y="2200423"/>
              <a:ext cx="1325473" cy="5741"/>
            </a:xfrm>
            <a:prstGeom prst="line">
              <a:avLst/>
            </a:prstGeom>
            <a:grpFill/>
            <a:ln w="254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69" name="Přímá spojnice 68"/>
          <p:cNvCxnSpPr/>
          <p:nvPr/>
        </p:nvCxnSpPr>
        <p:spPr>
          <a:xfrm flipH="1">
            <a:off x="2801194" y="2764196"/>
            <a:ext cx="1582743" cy="1044044"/>
          </a:xfrm>
          <a:prstGeom prst="line">
            <a:avLst/>
          </a:prstGeom>
          <a:ln w="2540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78"/>
          <p:cNvCxnSpPr/>
          <p:nvPr/>
        </p:nvCxnSpPr>
        <p:spPr>
          <a:xfrm flipH="1" flipV="1">
            <a:off x="2770141" y="3796952"/>
            <a:ext cx="1470197" cy="1011875"/>
          </a:xfrm>
          <a:prstGeom prst="line">
            <a:avLst/>
          </a:prstGeom>
          <a:ln w="2540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nice 85"/>
          <p:cNvCxnSpPr/>
          <p:nvPr/>
        </p:nvCxnSpPr>
        <p:spPr>
          <a:xfrm flipH="1" flipV="1">
            <a:off x="4224099" y="4808828"/>
            <a:ext cx="1608252" cy="1140452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Přímá spojnice 87"/>
          <p:cNvCxnSpPr>
            <a:cxnSpLocks noChangeAspect="1"/>
          </p:cNvCxnSpPr>
          <p:nvPr/>
        </p:nvCxnSpPr>
        <p:spPr>
          <a:xfrm flipH="1" flipV="1">
            <a:off x="4437284" y="4961228"/>
            <a:ext cx="765738" cy="543005"/>
          </a:xfrm>
          <a:prstGeom prst="line">
            <a:avLst/>
          </a:prstGeom>
          <a:ln w="19050">
            <a:solidFill>
              <a:schemeClr val="bg1"/>
            </a:solidFill>
            <a:head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Přímá spojnice 89"/>
          <p:cNvCxnSpPr/>
          <p:nvPr/>
        </p:nvCxnSpPr>
        <p:spPr>
          <a:xfrm flipH="1" flipV="1">
            <a:off x="2801194" y="3798349"/>
            <a:ext cx="1550565" cy="527166"/>
          </a:xfrm>
          <a:prstGeom prst="line">
            <a:avLst/>
          </a:prstGeom>
          <a:ln w="2540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Přímá spojnice 90"/>
          <p:cNvCxnSpPr/>
          <p:nvPr/>
        </p:nvCxnSpPr>
        <p:spPr>
          <a:xfrm flipH="1">
            <a:off x="2801194" y="3285012"/>
            <a:ext cx="1607321" cy="523228"/>
          </a:xfrm>
          <a:prstGeom prst="line">
            <a:avLst/>
          </a:prstGeom>
          <a:ln w="2540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Přímá spojnice 95"/>
          <p:cNvCxnSpPr/>
          <p:nvPr/>
        </p:nvCxnSpPr>
        <p:spPr>
          <a:xfrm>
            <a:off x="2829267" y="3796952"/>
            <a:ext cx="12378" cy="2262816"/>
          </a:xfrm>
          <a:prstGeom prst="line">
            <a:avLst/>
          </a:prstGeom>
          <a:ln w="12700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65405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5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8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1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0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  <p:bldP spid="33" grpId="0"/>
      <p:bldP spid="34" grpId="0"/>
      <p:bldP spid="35" grpId="0"/>
      <p:bldP spid="4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144000" cy="6957392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30336" y="-1"/>
            <a:ext cx="9113682" cy="4941170"/>
          </a:xfrm>
          <a:prstGeom prst="roundRect">
            <a:avLst>
              <a:gd name="adj" fmla="val 364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21692" y="1215670"/>
            <a:ext cx="8426773" cy="1853289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186741" y="175783"/>
            <a:ext cx="8770518" cy="110835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Vlastnosti obrazu vytvořeného spojkou se mění se vzdáleností předmětu od čočky.</a:t>
            </a:r>
            <a:endParaRPr lang="cs-CZ" sz="2800" b="1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379403" y="1253732"/>
            <a:ext cx="8207483" cy="1502455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Při přibližování předmětu z velké dálky je obraz nejprve zmenšený a pak se postupně zvětšuje</a:t>
            </a:r>
            <a:b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a vzdaluje se od čočky, stále je 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převrácený a skutečný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79275" y="3212222"/>
            <a:ext cx="8469190" cy="1523167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440853" y="3356992"/>
            <a:ext cx="8146033" cy="1502455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Je-li předmět k čočce blíž, než je ohnisková vzdálenost, pozorujeme přes čočku 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zdánlivý, zvětšený a přímý obraz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6860" y="4941168"/>
            <a:ext cx="9113682" cy="1916831"/>
          </a:xfrm>
          <a:prstGeom prst="roundRect">
            <a:avLst>
              <a:gd name="adj" fmla="val 364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0" name="Zástupný symbol pro obsah 2"/>
          <p:cNvSpPr>
            <a:spLocks noGrp="1"/>
          </p:cNvSpPr>
          <p:nvPr/>
        </p:nvSpPr>
        <p:spPr>
          <a:xfrm>
            <a:off x="222733" y="5157192"/>
            <a:ext cx="8770518" cy="110835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Obraz vytvořený rozptylkou je vždy přímý, zmenšený a </a:t>
            </a:r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z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dánlivý.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Nelze ho zachytit na stínítku, ale můžeme ho pozorovat přes čočku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 </a:t>
            </a:r>
            <a:endParaRPr lang="cs-CZ" sz="2800" b="1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8126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9263" y="1008466"/>
            <a:ext cx="8984839" cy="5849534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249412" y="4031810"/>
            <a:ext cx="8568710" cy="850723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254349" y="2982879"/>
            <a:ext cx="8568710" cy="881825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211206" y="2097530"/>
            <a:ext cx="8568710" cy="807848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238324" y="1158906"/>
            <a:ext cx="8579798" cy="826624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29263" y="68660"/>
            <a:ext cx="8991962" cy="864096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381271" y="244972"/>
            <a:ext cx="5630889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Otázky a úlohy:</a:t>
            </a: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307982" y="1284186"/>
            <a:ext cx="8440482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1) Jak rozeznáš hmatem spojku a rozptylku?</a:t>
            </a:r>
            <a:endParaRPr lang="cs-CZ" sz="3200" spc="-100" dirty="0" smtClean="0">
              <a:solidFill>
                <a:schemeClr val="bg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413405" y="4195254"/>
            <a:ext cx="8176457" cy="68727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4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4) Co je optická mohutnost?</a:t>
            </a: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418446" y="2212898"/>
            <a:ext cx="8330018" cy="5771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2) Co je rozptylka?</a:t>
            </a:r>
            <a:endParaRPr lang="cs-CZ" sz="3200" dirty="0" smtClean="0">
              <a:solidFill>
                <a:schemeClr val="bg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418342" y="3178315"/>
            <a:ext cx="8510140" cy="62612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3) Co je spojka?</a:t>
            </a:r>
            <a:endParaRPr lang="cs-CZ" sz="3200" dirty="0" smtClean="0">
              <a:solidFill>
                <a:schemeClr val="bg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249412" y="4912834"/>
            <a:ext cx="8568710" cy="909358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4" name="Zástupný symbol pro obsah 2"/>
          <p:cNvSpPr>
            <a:spLocks noGrp="1"/>
          </p:cNvSpPr>
          <p:nvPr/>
        </p:nvSpPr>
        <p:spPr>
          <a:xfrm>
            <a:off x="490972" y="5076278"/>
            <a:ext cx="8176457" cy="74591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3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5</a:t>
            </a:r>
            <a:r>
              <a:rPr lang="cs-CZ" sz="2800" spc="-13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) </a:t>
            </a:r>
            <a:r>
              <a:rPr lang="cs-CZ" sz="2800" spc="-4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Co je ohnisková vzdálenost?</a:t>
            </a:r>
            <a:endParaRPr lang="cs-CZ" sz="2800" spc="-130" dirty="0" smtClean="0">
              <a:solidFill>
                <a:schemeClr val="bg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237327" y="5822192"/>
            <a:ext cx="8568710" cy="909358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6" name="Zástupný symbol pro obsah 2"/>
          <p:cNvSpPr>
            <a:spLocks noGrp="1"/>
          </p:cNvSpPr>
          <p:nvPr/>
        </p:nvSpPr>
        <p:spPr>
          <a:xfrm>
            <a:off x="478887" y="5985636"/>
            <a:ext cx="8176457" cy="74591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3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6</a:t>
            </a:r>
            <a:r>
              <a:rPr lang="cs-CZ" sz="2800" spc="-13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) </a:t>
            </a:r>
            <a:r>
              <a:rPr lang="cs-CZ" sz="2800" spc="-4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Jak vypočteme optickou mohutnost?</a:t>
            </a:r>
            <a:endParaRPr lang="cs-CZ" sz="2800" spc="-130" dirty="0" smtClean="0">
              <a:solidFill>
                <a:schemeClr val="bg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spravce\AppData\Local\Microsoft\Windows\Temporary Internet Files\Content.IE5\DE4CGPLA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9383" y="125116"/>
            <a:ext cx="1959099" cy="1615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3789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14" grpId="0"/>
      <p:bldP spid="1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101448" y="0"/>
            <a:ext cx="8863040" cy="790858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515784" y="144016"/>
            <a:ext cx="2687329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5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Odpovědi:</a:t>
            </a:r>
          </a:p>
        </p:txBody>
      </p:sp>
      <p:sp>
        <p:nvSpPr>
          <p:cNvPr id="17" name="Zaoblený obdélník 16"/>
          <p:cNvSpPr/>
          <p:nvPr/>
        </p:nvSpPr>
        <p:spPr>
          <a:xfrm>
            <a:off x="86633" y="3819236"/>
            <a:ext cx="8877853" cy="1114633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8" name="Zaoblený obdélník 17"/>
          <p:cNvSpPr/>
          <p:nvPr/>
        </p:nvSpPr>
        <p:spPr>
          <a:xfrm>
            <a:off x="101448" y="2713757"/>
            <a:ext cx="8863040" cy="1091911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9" name="Zaoblený obdélník 18"/>
          <p:cNvSpPr/>
          <p:nvPr/>
        </p:nvSpPr>
        <p:spPr>
          <a:xfrm>
            <a:off x="131314" y="1633637"/>
            <a:ext cx="8833173" cy="1080120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0" name="Zaoblený obdélník 19"/>
          <p:cNvSpPr/>
          <p:nvPr/>
        </p:nvSpPr>
        <p:spPr>
          <a:xfrm>
            <a:off x="101448" y="763179"/>
            <a:ext cx="8863040" cy="829934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2" name="Zástupný symbol pro obsah 2"/>
          <p:cNvSpPr>
            <a:spLocks noGrp="1"/>
          </p:cNvSpPr>
          <p:nvPr/>
        </p:nvSpPr>
        <p:spPr>
          <a:xfrm>
            <a:off x="329185" y="934254"/>
            <a:ext cx="8440482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pc="-1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1) 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Spojka je ve středu nejtlustší a rozptylka nejtenčí.</a:t>
            </a:r>
            <a:endParaRPr lang="cs-CZ" b="1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236058" y="3946057"/>
                <a:ext cx="8176457" cy="68727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pc="-4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4) </a:t>
                </a:r>
                <a:r>
                  <a:rPr lang="cs-CZ" b="1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Optická mohutnost </a:t>
                </a:r>
                <a:r>
                  <a:rPr lang="cs-CZ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( lámavost ) vyjadřuje zakřivení čočky a značíme jí </a:t>
                </a:r>
                <a14:m>
                  <m:oMath xmlns:m="http://schemas.openxmlformats.org/officeDocument/2006/math">
                    <m:r>
                      <a:rPr lang="cs-CZ" b="1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𝝋</m:t>
                    </m:r>
                  </m:oMath>
                </a14:m>
                <a:r>
                  <a:rPr lang="cs-CZ" b="1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cs typeface="Calibri" pitchFamily="34" charset="0"/>
                  </a:rPr>
                  <a:t>.</a:t>
                </a:r>
              </a:p>
            </p:txBody>
          </p:sp>
        </mc:Choice>
        <mc:Fallback xmlns=""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6058" y="3946057"/>
                <a:ext cx="8176457" cy="687279"/>
              </a:xfrm>
              <a:prstGeom prst="rect">
                <a:avLst/>
              </a:prstGeom>
              <a:blipFill rotWithShape="1">
                <a:blip r:embed="rId2"/>
                <a:stretch>
                  <a:fillRect l="-1193" t="-6195" r="-1119" b="-407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9" name="Zástupný symbol pro obsah 2"/>
          <p:cNvSpPr>
            <a:spLocks noGrp="1"/>
          </p:cNvSpPr>
          <p:nvPr/>
        </p:nvSpPr>
        <p:spPr>
          <a:xfrm>
            <a:off x="309148" y="1772816"/>
            <a:ext cx="8330018" cy="5771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2) </a:t>
            </a:r>
            <a:r>
              <a:rPr lang="cs-CZ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Rozptylka </a:t>
            </a: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</a:rPr>
              <a:t>je čočka, která mění rovnoběžný svazek paprsků na 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rozbíhavý.</a:t>
            </a:r>
            <a:endParaRPr lang="cs-CZ" b="1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37" name="Zaoblený obdélník 36"/>
          <p:cNvSpPr/>
          <p:nvPr/>
        </p:nvSpPr>
        <p:spPr>
          <a:xfrm>
            <a:off x="86632" y="4968768"/>
            <a:ext cx="8877853" cy="1052519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8" name="Zástupný symbol pro obsah 2"/>
              <p:cNvSpPr>
                <a:spLocks noGrp="1"/>
              </p:cNvSpPr>
              <p:nvPr/>
            </p:nvSpPr>
            <p:spPr>
              <a:xfrm>
                <a:off x="231151" y="5085184"/>
                <a:ext cx="8538516" cy="58497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pc="-13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5</a:t>
                </a:r>
                <a:r>
                  <a:rPr lang="cs-CZ" spc="-13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) </a:t>
                </a:r>
                <a:r>
                  <a:rPr lang="cs-CZ" b="1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Ohnisková vzdálenost </a:t>
                </a:r>
                <a:r>
                  <a:rPr lang="cs-CZ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je vzdálenost ohniska </a:t>
                </a:r>
                <a:br>
                  <a:rPr lang="cs-CZ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</a:br>
                <a:r>
                  <a:rPr lang="cs-CZ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od čočky a budeme jej značit </a:t>
                </a:r>
                <a14:m>
                  <m:oMath xmlns:m="http://schemas.openxmlformats.org/officeDocument/2006/math">
                    <m:r>
                      <a:rPr lang="cs-CZ" b="1" i="1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𝒇</m:t>
                    </m:r>
                  </m:oMath>
                </a14:m>
                <a:r>
                  <a:rPr lang="cs-CZ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.</a:t>
                </a:r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1151" y="5085184"/>
                <a:ext cx="8538516" cy="584970"/>
              </a:xfrm>
              <a:prstGeom prst="rect">
                <a:avLst/>
              </a:prstGeom>
              <a:blipFill rotWithShape="1">
                <a:blip r:embed="rId3"/>
                <a:stretch>
                  <a:fillRect l="-1142" t="-7292" r="-1071" b="-6562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9" name="Zaoblený obdélník 38"/>
          <p:cNvSpPr/>
          <p:nvPr/>
        </p:nvSpPr>
        <p:spPr>
          <a:xfrm>
            <a:off x="101447" y="6021288"/>
            <a:ext cx="8863037" cy="782270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0" name="Zástupný symbol pro obsah 2"/>
              <p:cNvSpPr>
                <a:spLocks noGrp="1"/>
              </p:cNvSpPr>
              <p:nvPr/>
            </p:nvSpPr>
            <p:spPr>
              <a:xfrm>
                <a:off x="346233" y="6093296"/>
                <a:ext cx="8176457" cy="63825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pc="-13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6)  </a:t>
                </a:r>
                <a14:m>
                  <m:oMath xmlns:m="http://schemas.openxmlformats.org/officeDocument/2006/math">
                    <m:r>
                      <a:rPr lang="cs-CZ" i="1" spc="-13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𝜑</m:t>
                    </m:r>
                    <m:r>
                      <a:rPr lang="cs-CZ" b="0" i="1" spc="-13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=</m:t>
                    </m:r>
                    <m:f>
                      <m:fPr>
                        <m:ctrlPr>
                          <a:rPr lang="cs-CZ" b="0" i="1" spc="-13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</m:ctrlPr>
                      </m:fPr>
                      <m:num>
                        <m:r>
                          <a:rPr lang="cs-CZ" b="0" i="1" spc="-13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1</m:t>
                        </m:r>
                      </m:num>
                      <m:den>
                        <m:r>
                          <a:rPr lang="cs-CZ" b="0" i="1" spc="-13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𝑓</m:t>
                        </m:r>
                      </m:den>
                    </m:f>
                  </m:oMath>
                </a14:m>
                <a:endParaRPr lang="cs-CZ" spc="-13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4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6233" y="6093296"/>
                <a:ext cx="8176457" cy="638254"/>
              </a:xfrm>
              <a:prstGeom prst="rect">
                <a:avLst/>
              </a:prstGeom>
              <a:blipFill rotWithShape="1">
                <a:blip r:embed="rId4"/>
                <a:stretch>
                  <a:fillRect l="-1193" b="-57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1" name="Zástupný symbol pro obsah 2"/>
          <p:cNvSpPr>
            <a:spLocks noGrp="1"/>
          </p:cNvSpPr>
          <p:nvPr/>
        </p:nvSpPr>
        <p:spPr>
          <a:xfrm>
            <a:off x="329185" y="2852936"/>
            <a:ext cx="8152450" cy="62612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3) </a:t>
            </a:r>
            <a:r>
              <a:rPr lang="cs-CZ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Spojka </a:t>
            </a: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</a:rPr>
              <a:t>je čočka, která rovnoběžný svazek  paprsků mění na sbíhavý. 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pic>
        <p:nvPicPr>
          <p:cNvPr id="1027" name="Picture 3" descr="C:\Users\spravce\AppData\Local\Microsoft\Windows\Temporary Internet Files\Content.IE5\D1R1SU0N\MC900437791CA808IZ5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8437" y="144016"/>
            <a:ext cx="1547726" cy="1268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54659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2" grpId="0"/>
      <p:bldP spid="23" grpId="0"/>
      <p:bldP spid="29" grpId="0"/>
      <p:bldP spid="38" grpId="0"/>
      <p:bldP spid="40" grpId="0"/>
      <p:bldP spid="4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bg1"/>
                </a:solidFill>
              </a:rPr>
              <a:t>Khanova</a:t>
            </a:r>
            <a:r>
              <a:rPr lang="cs-CZ" sz="2800" b="1" dirty="0" smtClean="0">
                <a:solidFill>
                  <a:schemeClr val="bg1"/>
                </a:solidFill>
              </a:rPr>
              <a:t> </a:t>
            </a:r>
            <a:r>
              <a:rPr lang="cs-CZ" sz="2800" b="1" dirty="0">
                <a:solidFill>
                  <a:schemeClr val="bg1"/>
                </a:solidFill>
              </a:rPr>
              <a:t>š</a:t>
            </a:r>
            <a:r>
              <a:rPr lang="cs-CZ" sz="2800" b="1" dirty="0" smtClean="0">
                <a:solidFill>
                  <a:schemeClr val="bg1"/>
                </a:solidFill>
              </a:rPr>
              <a:t>kola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Testy.nanic.cz – Fyzika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Fyzika online – ZŠ Sokolovská Liberec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Fyzikální, matematické a chemické tabulky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8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>
            <a:hlinkClick r:id="rId7"/>
          </p:cNvPr>
          <p:cNvSpPr/>
          <p:nvPr/>
        </p:nvSpPr>
        <p:spPr>
          <a:xfrm>
            <a:off x="451659" y="3356992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Učitel. Net – tvoje online </a:t>
            </a:r>
            <a:r>
              <a:rPr lang="cs-CZ" sz="2800" b="1" dirty="0">
                <a:solidFill>
                  <a:schemeClr val="bg1"/>
                </a:solidFill>
              </a:rPr>
              <a:t>š</a:t>
            </a:r>
            <a:r>
              <a:rPr lang="cs-CZ" sz="2800" b="1" dirty="0" smtClean="0">
                <a:solidFill>
                  <a:schemeClr val="bg1"/>
                </a:solidFill>
              </a:rPr>
              <a:t>kola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0" name="Obdélník 9">
            <a:hlinkClick r:id="rId8"/>
          </p:cNvPr>
          <p:cNvSpPr/>
          <p:nvPr/>
        </p:nvSpPr>
        <p:spPr>
          <a:xfrm>
            <a:off x="427793" y="41760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Encyklopedie </a:t>
            </a:r>
            <a:r>
              <a:rPr lang="cs-CZ" sz="2800" b="1" dirty="0" smtClean="0">
                <a:solidFill>
                  <a:schemeClr val="bg1"/>
                </a:solidFill>
              </a:rPr>
              <a:t>fyziky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1" name="Obdélník 10">
            <a:hlinkClick r:id="rId9"/>
          </p:cNvPr>
          <p:cNvSpPr/>
          <p:nvPr/>
        </p:nvSpPr>
        <p:spPr>
          <a:xfrm>
            <a:off x="451659" y="49680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 webové stránky</a:t>
            </a:r>
          </a:p>
        </p:txBody>
      </p:sp>
    </p:spTree>
    <p:extLst>
      <p:ext uri="{BB962C8B-B14F-4D97-AF65-F5344CB8AC3E}">
        <p14:creationId xmlns:p14="http://schemas.microsoft.com/office/powerpoint/2010/main" val="65391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9" grpId="0" animBg="1"/>
      <p:bldP spid="10" grpId="0" animBg="1"/>
      <p:bldP spid="1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124743"/>
            <a:ext cx="825578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000" dirty="0"/>
              <a:t>KOLÁŘOVÁ, Růžena; BOHUNĚK, Jiří; ŠTOLL, Ivan a kol. </a:t>
            </a:r>
            <a:r>
              <a:rPr lang="cs-CZ" sz="1000" i="1" dirty="0"/>
              <a:t>Fyzika pro 9. ročník</a:t>
            </a:r>
            <a:r>
              <a:rPr lang="cs-CZ" sz="1000" dirty="0"/>
              <a:t>. Havlíčkův Brod: Prometheus, 2002, ISBN 80-7196-193-0.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000" dirty="0"/>
              <a:t>Galerie klipart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000" dirty="0"/>
              <a:t>Vlastní tvorba</a:t>
            </a:r>
            <a:endParaRPr lang="cs-CZ" sz="1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74985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2084</TotalTime>
  <Words>427</Words>
  <Application>Microsoft Office PowerPoint</Application>
  <PresentationFormat>Předvádění na obrazovce (4:3)</PresentationFormat>
  <Paragraphs>57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Technický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292</cp:revision>
  <dcterms:created xsi:type="dcterms:W3CDTF">2012-04-23T18:25:05Z</dcterms:created>
  <dcterms:modified xsi:type="dcterms:W3CDTF">2013-03-25T17:32:35Z</dcterms:modified>
</cp:coreProperties>
</file>