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8" r:id="rId3"/>
    <p:sldId id="257" r:id="rId4"/>
    <p:sldId id="258" r:id="rId5"/>
    <p:sldId id="259" r:id="rId6"/>
    <p:sldId id="260" r:id="rId7"/>
    <p:sldId id="261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První světová válka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C4BC25-FDCA-4060-A798-22B9FF1D474E}" type="presOf" srcId="{D1B46980-6531-4606-95E6-44980827E919}" destId="{2BE915AB-18AA-4053-B92C-3BFC9ED204BB}" srcOrd="1" destOrd="0" presId="urn:microsoft.com/office/officeart/2005/8/layout/target3"/>
    <dgm:cxn modelId="{563C90B6-BCA9-4E2A-A68A-E7020A44E553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12C323F-ABBB-4D8C-80B2-B5EA1C24A093}" type="presOf" srcId="{D1D4F407-5343-4D3F-B5B9-D407B03CAEB4}" destId="{D005CE8C-CC26-4C3E-AC11-E15060ECD759}" srcOrd="0" destOrd="0" presId="urn:microsoft.com/office/officeart/2005/8/layout/target3"/>
    <dgm:cxn modelId="{4FA4ADD1-25AC-40E9-A907-5E37DD6F418B}" type="presOf" srcId="{4C35D32F-0EAB-4CD7-82EE-45574DC2A586}" destId="{8BEBB6EC-1DAA-4CAC-8A25-BC0FCBD5DBD5}" srcOrd="0" destOrd="0" presId="urn:microsoft.com/office/officeart/2005/8/layout/target3"/>
    <dgm:cxn modelId="{8E5F08BD-745D-4CB1-A968-816A2B94CB4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6FC6876-0615-43E8-AB80-96D2C0D6FC88}" type="presOf" srcId="{D8197B8C-B260-4A16-BDF4-0947B075E274}" destId="{25B08C86-7E15-44DC-BE7F-FFB55DD49D12}" srcOrd="0" destOrd="0" presId="urn:microsoft.com/office/officeart/2005/8/layout/target3"/>
    <dgm:cxn modelId="{A14AEE7A-E8C9-4831-AB91-C5B23B5E61DB}" type="presOf" srcId="{4C35D32F-0EAB-4CD7-82EE-45574DC2A586}" destId="{890E4F0B-2866-4A3F-A3C7-2A14B1797930}" srcOrd="1" destOrd="0" presId="urn:microsoft.com/office/officeart/2005/8/layout/target3"/>
    <dgm:cxn modelId="{FC0754FC-D41F-4A78-85B7-4AF9C6F142E7}" type="presOf" srcId="{757F3AB3-0718-4624-B441-E567A8F0AB56}" destId="{333A1088-737F-45CB-B68E-254E46348037}" srcOrd="0" destOrd="0" presId="urn:microsoft.com/office/officeart/2005/8/layout/target3"/>
    <dgm:cxn modelId="{7899822C-B8B5-45F9-97B4-94C5C43E4596}" type="presOf" srcId="{D8197B8C-B260-4A16-BDF4-0947B075E274}" destId="{5A5FFA88-C948-4069-8E93-59FA12366E83}" srcOrd="1" destOrd="0" presId="urn:microsoft.com/office/officeart/2005/8/layout/target3"/>
    <dgm:cxn modelId="{3CC76AED-C498-4485-B419-C7141D157149}" type="presOf" srcId="{B651F6E3-6281-48DB-9319-2AEAFDAE7572}" destId="{619D679B-A015-4ECF-8348-D1034C574F40}" srcOrd="0" destOrd="0" presId="urn:microsoft.com/office/officeart/2005/8/layout/target3"/>
    <dgm:cxn modelId="{B0AAD017-5818-4D5B-9C6B-D34D4D0F92C9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6AB033F-7C81-40DE-ACB0-3A1CE88B52D0}" type="presParOf" srcId="{333A1088-737F-45CB-B68E-254E46348037}" destId="{F5ABB229-8D3B-4694-996A-96F23CF14429}" srcOrd="0" destOrd="0" presId="urn:microsoft.com/office/officeart/2005/8/layout/target3"/>
    <dgm:cxn modelId="{586FDEA7-1CEA-406B-81E8-F778CFE76C57}" type="presParOf" srcId="{333A1088-737F-45CB-B68E-254E46348037}" destId="{F41139FD-01EE-4571-8B17-4FB00FC51163}" srcOrd="1" destOrd="0" presId="urn:microsoft.com/office/officeart/2005/8/layout/target3"/>
    <dgm:cxn modelId="{B94D3666-683C-4384-BC52-75C5314FB4ED}" type="presParOf" srcId="{333A1088-737F-45CB-B68E-254E46348037}" destId="{D005CE8C-CC26-4C3E-AC11-E15060ECD759}" srcOrd="2" destOrd="0" presId="urn:microsoft.com/office/officeart/2005/8/layout/target3"/>
    <dgm:cxn modelId="{7DC10FFB-88FF-4E89-B294-6295D1F4B0A1}" type="presParOf" srcId="{333A1088-737F-45CB-B68E-254E46348037}" destId="{2C702D82-9B77-49B7-9568-BB8EB47C3372}" srcOrd="3" destOrd="0" presId="urn:microsoft.com/office/officeart/2005/8/layout/target3"/>
    <dgm:cxn modelId="{8298F983-04CC-4A01-814E-795C32E95B1A}" type="presParOf" srcId="{333A1088-737F-45CB-B68E-254E46348037}" destId="{A52A0455-90FF-4808-ABD0-F02540D31D5A}" srcOrd="4" destOrd="0" presId="urn:microsoft.com/office/officeart/2005/8/layout/target3"/>
    <dgm:cxn modelId="{4A076A2F-6974-42EB-B201-B27755F07F5D}" type="presParOf" srcId="{333A1088-737F-45CB-B68E-254E46348037}" destId="{6140AFEC-043D-4C43-A2F9-D0F5331DF3A3}" srcOrd="5" destOrd="0" presId="urn:microsoft.com/office/officeart/2005/8/layout/target3"/>
    <dgm:cxn modelId="{653F0CAD-6C08-4AF5-85FA-17C46E29C91F}" type="presParOf" srcId="{333A1088-737F-45CB-B68E-254E46348037}" destId="{9358AC05-5D7D-4327-9F80-1AD486AEA664}" srcOrd="6" destOrd="0" presId="urn:microsoft.com/office/officeart/2005/8/layout/target3"/>
    <dgm:cxn modelId="{C30FE1DC-F246-47CD-9F37-2443CFAF8866}" type="presParOf" srcId="{333A1088-737F-45CB-B68E-254E46348037}" destId="{313FC574-E1CD-4FB4-B054-0B805CE0447D}" srcOrd="7" destOrd="0" presId="urn:microsoft.com/office/officeart/2005/8/layout/target3"/>
    <dgm:cxn modelId="{90C357A9-4DA2-4179-8055-F93FCEA90BAA}" type="presParOf" srcId="{333A1088-737F-45CB-B68E-254E46348037}" destId="{619D679B-A015-4ECF-8348-D1034C574F40}" srcOrd="8" destOrd="0" presId="urn:microsoft.com/office/officeart/2005/8/layout/target3"/>
    <dgm:cxn modelId="{2327E5D9-1745-4847-9438-A0201432A131}" type="presParOf" srcId="{333A1088-737F-45CB-B68E-254E46348037}" destId="{322283A8-4A27-4CDA-BAE3-F381106A9174}" srcOrd="9" destOrd="0" presId="urn:microsoft.com/office/officeart/2005/8/layout/target3"/>
    <dgm:cxn modelId="{E8C977BC-3FEE-4ED9-AEC3-D98EFEE0B8ED}" type="presParOf" srcId="{333A1088-737F-45CB-B68E-254E46348037}" destId="{FFC9F71D-1B4F-4AD9-A4A6-86ADEFC8AF5C}" srcOrd="10" destOrd="0" presId="urn:microsoft.com/office/officeart/2005/8/layout/target3"/>
    <dgm:cxn modelId="{97D87521-7EED-4F9D-A4FC-6DD2F0276CE3}" type="presParOf" srcId="{333A1088-737F-45CB-B68E-254E46348037}" destId="{25B08C86-7E15-44DC-BE7F-FFB55DD49D12}" srcOrd="11" destOrd="0" presId="urn:microsoft.com/office/officeart/2005/8/layout/target3"/>
    <dgm:cxn modelId="{073F02FA-85B8-4E1A-84A5-FCB1447ABA0E}" type="presParOf" srcId="{333A1088-737F-45CB-B68E-254E46348037}" destId="{76644BE8-9D7C-4C09-B250-3D10AF48CBB7}" srcOrd="12" destOrd="0" presId="urn:microsoft.com/office/officeart/2005/8/layout/target3"/>
    <dgm:cxn modelId="{C804378F-9D39-4098-8B28-70B898BF1558}" type="presParOf" srcId="{333A1088-737F-45CB-B68E-254E46348037}" destId="{EE85B701-7295-41C0-BA7A-34D3756A2AE6}" srcOrd="13" destOrd="0" presId="urn:microsoft.com/office/officeart/2005/8/layout/target3"/>
    <dgm:cxn modelId="{B81E257F-CFC9-4A2D-A1E8-5B93BB98F5A0}" type="presParOf" srcId="{333A1088-737F-45CB-B68E-254E46348037}" destId="{8BEBB6EC-1DAA-4CAC-8A25-BC0FCBD5DBD5}" srcOrd="14" destOrd="0" presId="urn:microsoft.com/office/officeart/2005/8/layout/target3"/>
    <dgm:cxn modelId="{1F74A1AC-E3EB-40BA-8381-D5296FC6ED0D}" type="presParOf" srcId="{333A1088-737F-45CB-B68E-254E46348037}" destId="{AED2198E-93D5-4001-81B4-73124B309672}" srcOrd="15" destOrd="0" presId="urn:microsoft.com/office/officeart/2005/8/layout/target3"/>
    <dgm:cxn modelId="{7337EAD8-6C30-4BB5-9B25-9E731910E197}" type="presParOf" srcId="{333A1088-737F-45CB-B68E-254E46348037}" destId="{2BE915AB-18AA-4053-B92C-3BFC9ED204BB}" srcOrd="16" destOrd="0" presId="urn:microsoft.com/office/officeart/2005/8/layout/target3"/>
    <dgm:cxn modelId="{920F13C4-D9CB-443E-AAAA-9F80FE3C2557}" type="presParOf" srcId="{333A1088-737F-45CB-B68E-254E46348037}" destId="{6BB5E863-4638-4E1D-BFDE-399D028AC4ED}" srcOrd="17" destOrd="0" presId="urn:microsoft.com/office/officeart/2005/8/layout/target3"/>
    <dgm:cxn modelId="{1CC5669D-DC66-4890-AC08-564D2704FC25}" type="presParOf" srcId="{333A1088-737F-45CB-B68E-254E46348037}" destId="{5A5FFA88-C948-4069-8E93-59FA12366E83}" srcOrd="18" destOrd="0" presId="urn:microsoft.com/office/officeart/2005/8/layout/target3"/>
    <dgm:cxn modelId="{630CD98C-EE67-4931-A0C0-89BF9B13D71C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První světová válka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897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847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134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285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136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746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774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814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144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804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683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25C020-6AE8-43FE-9223-72057377E9D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999695-FFE3-458E-B232-5BB1189322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772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8873566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2366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blesková válka, zákopové boje, fronty, důsledky</a:t>
            </a:r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9558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První světová válka</a:t>
            </a:r>
            <a:br>
              <a:rPr lang="cs-CZ" dirty="0"/>
            </a:br>
            <a:r>
              <a:rPr lang="cs-CZ" dirty="0"/>
              <a:t>1914-1918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před </a:t>
            </a:r>
            <a:r>
              <a:rPr lang="cs-CZ" dirty="0"/>
              <a:t>rokem 1939 známá jako </a:t>
            </a:r>
            <a:r>
              <a:rPr lang="cs-CZ" b="1" dirty="0"/>
              <a:t>velká válka</a:t>
            </a:r>
            <a:r>
              <a:rPr lang="cs-CZ" dirty="0"/>
              <a:t>, nebo </a:t>
            </a:r>
            <a:r>
              <a:rPr lang="cs-CZ" b="1" dirty="0"/>
              <a:t>světová </a:t>
            </a:r>
            <a:r>
              <a:rPr lang="cs-CZ" b="1" dirty="0" smtClean="0"/>
              <a:t>válka</a:t>
            </a:r>
            <a:endParaRPr lang="cs-CZ" dirty="0"/>
          </a:p>
          <a:p>
            <a:r>
              <a:rPr lang="cs-CZ" dirty="0" smtClean="0"/>
              <a:t>globální válečný konflikt </a:t>
            </a:r>
          </a:p>
          <a:p>
            <a:r>
              <a:rPr lang="cs-CZ" dirty="0" smtClean="0"/>
              <a:t>28.7.1914 – 11. 11. 1918</a:t>
            </a:r>
          </a:p>
          <a:p>
            <a:r>
              <a:rPr lang="cs-CZ" b="1" dirty="0"/>
              <a:t>b</a:t>
            </a:r>
            <a:r>
              <a:rPr lang="cs-CZ" b="1" dirty="0" smtClean="0"/>
              <a:t>ojiště</a:t>
            </a:r>
            <a:r>
              <a:rPr lang="cs-CZ" dirty="0" smtClean="0"/>
              <a:t>: Evropa, Afrika a Asie, světové oceány</a:t>
            </a:r>
          </a:p>
          <a:p>
            <a:r>
              <a:rPr lang="cs-CZ" b="1" dirty="0" smtClean="0"/>
              <a:t>záminka</a:t>
            </a:r>
            <a:r>
              <a:rPr lang="cs-CZ" dirty="0" smtClean="0"/>
              <a:t>: atentát na arcivévodu a následníka trůnu Františka Ferdinanda d'Este v </a:t>
            </a:r>
            <a:r>
              <a:rPr lang="cs-CZ" dirty="0"/>
              <a:t>S</a:t>
            </a:r>
            <a:r>
              <a:rPr lang="cs-CZ" dirty="0" smtClean="0"/>
              <a:t>arajevu (27.6.1914)</a:t>
            </a:r>
          </a:p>
          <a:p>
            <a:r>
              <a:rPr lang="cs-CZ" dirty="0" smtClean="0"/>
              <a:t>Rakousko-Uhersko odvetou vyhlásilo válku Srbsku, řetězová reakce vedoucí k válce </a:t>
            </a:r>
          </a:p>
          <a:p>
            <a:r>
              <a:rPr lang="cs-CZ" dirty="0"/>
              <a:t>s</a:t>
            </a:r>
            <a:r>
              <a:rPr lang="cs-CZ" dirty="0" smtClean="0"/>
              <a:t>táty </a:t>
            </a:r>
            <a:r>
              <a:rPr lang="cs-CZ" b="1" dirty="0" smtClean="0"/>
              <a:t>Ústřední mocnosti</a:t>
            </a:r>
            <a:r>
              <a:rPr lang="cs-CZ" dirty="0" smtClean="0"/>
              <a:t>(Trojspolek) x </a:t>
            </a:r>
            <a:r>
              <a:rPr lang="cs-CZ" b="1" dirty="0" smtClean="0"/>
              <a:t>státy Dohody</a:t>
            </a:r>
          </a:p>
        </p:txBody>
      </p:sp>
    </p:spTree>
    <p:extLst>
      <p:ext uri="{BB962C8B-B14F-4D97-AF65-F5344CB8AC3E}">
        <p14:creationId xmlns:p14="http://schemas.microsoft.com/office/powerpoint/2010/main" val="831201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původní plán: </a:t>
            </a:r>
            <a:r>
              <a:rPr lang="cs-CZ" b="1" dirty="0"/>
              <a:t>blesková válka </a:t>
            </a:r>
            <a:r>
              <a:rPr lang="cs-CZ" dirty="0"/>
              <a:t>(</a:t>
            </a:r>
            <a:r>
              <a:rPr lang="cs-CZ" dirty="0" err="1"/>
              <a:t>Schlieffenův</a:t>
            </a:r>
            <a:r>
              <a:rPr lang="cs-CZ" dirty="0"/>
              <a:t> plán), změnila se v </a:t>
            </a:r>
            <a:r>
              <a:rPr lang="cs-CZ" b="1" dirty="0"/>
              <a:t>zákopové boje</a:t>
            </a:r>
          </a:p>
          <a:p>
            <a:r>
              <a:rPr lang="cs-CZ" dirty="0" smtClean="0"/>
              <a:t>v Evropě 4 bojiště: </a:t>
            </a:r>
            <a:r>
              <a:rPr lang="cs-CZ" b="1" dirty="0" smtClean="0"/>
              <a:t>západní, východní, haličská fronta, srbská fronta</a:t>
            </a:r>
          </a:p>
          <a:p>
            <a:r>
              <a:rPr lang="cs-CZ" dirty="0"/>
              <a:t>n</a:t>
            </a:r>
            <a:r>
              <a:rPr lang="cs-CZ" dirty="0" smtClean="0"/>
              <a:t>a západě Němci zastaveni na řece Marně, na východě na Mazurských jezerech, na haličské frontě u slovenských hranic, na jihu hranicí Dunaj</a:t>
            </a:r>
          </a:p>
          <a:p>
            <a:r>
              <a:rPr lang="cs-CZ" dirty="0" smtClean="0"/>
              <a:t>Itálie vstupuje do války na straně Dohody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411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1916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ěmecká </a:t>
            </a:r>
            <a:r>
              <a:rPr lang="cs-CZ" b="1" dirty="0" smtClean="0"/>
              <a:t>ofenzíva na pevnost </a:t>
            </a:r>
            <a:r>
              <a:rPr lang="cs-CZ" b="1" dirty="0" err="1" smtClean="0"/>
              <a:t>Verdun</a:t>
            </a:r>
            <a:r>
              <a:rPr lang="cs-CZ" dirty="0" smtClean="0"/>
              <a:t>, snaha otevření cesty na Paříž, boje rozhodnutí nepřinesly, Francouzi ztratili 315 000 vojáků, Němci 281 000 vojáků </a:t>
            </a:r>
          </a:p>
          <a:p>
            <a:r>
              <a:rPr lang="cs-CZ" dirty="0" smtClean="0"/>
              <a:t> anglofrancouzská </a:t>
            </a:r>
            <a:r>
              <a:rPr lang="cs-CZ" b="1" dirty="0" smtClean="0"/>
              <a:t>ofenzíva na řece </a:t>
            </a:r>
            <a:r>
              <a:rPr lang="cs-CZ" b="1" dirty="0" err="1" smtClean="0"/>
              <a:t>Sommě</a:t>
            </a:r>
            <a:r>
              <a:rPr lang="cs-CZ" b="1" dirty="0" smtClean="0"/>
              <a:t> </a:t>
            </a:r>
            <a:r>
              <a:rPr lang="cs-CZ" dirty="0" smtClean="0"/>
              <a:t>– nejkrvavější bitva v první světové války, padlo více než 1 300 000 vojáků, fronta se prakticky nepohnula z místa, poprvé Angličany užity </a:t>
            </a:r>
            <a:r>
              <a:rPr lang="cs-CZ" b="1" dirty="0" smtClean="0"/>
              <a:t>tanky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7209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1917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Německo</a:t>
            </a:r>
            <a:r>
              <a:rPr lang="cs-CZ" dirty="0" smtClean="0"/>
              <a:t> přešlo na neomezenou </a:t>
            </a:r>
            <a:r>
              <a:rPr lang="cs-CZ" b="1" dirty="0" smtClean="0"/>
              <a:t>ponorkovou válku, </a:t>
            </a:r>
            <a:r>
              <a:rPr lang="cs-CZ" dirty="0" smtClean="0"/>
              <a:t>zhoršení vztahů s USA</a:t>
            </a:r>
          </a:p>
          <a:p>
            <a:r>
              <a:rPr lang="cs-CZ" dirty="0"/>
              <a:t>ú</a:t>
            </a:r>
            <a:r>
              <a:rPr lang="cs-CZ" dirty="0" smtClean="0"/>
              <a:t>nor: revoluce v Rusku, pád carismu</a:t>
            </a:r>
          </a:p>
          <a:p>
            <a:r>
              <a:rPr lang="cs-CZ" dirty="0" smtClean="0"/>
              <a:t>duben:</a:t>
            </a:r>
            <a:r>
              <a:rPr lang="cs-CZ" b="1" dirty="0" smtClean="0"/>
              <a:t> vstup USA</a:t>
            </a:r>
            <a:r>
              <a:rPr lang="cs-CZ" dirty="0" smtClean="0"/>
              <a:t> </a:t>
            </a:r>
            <a:r>
              <a:rPr lang="cs-CZ" b="1" dirty="0" smtClean="0"/>
              <a:t> do války </a:t>
            </a:r>
            <a:endParaRPr lang="cs-CZ" dirty="0" smtClean="0"/>
          </a:p>
          <a:p>
            <a:r>
              <a:rPr lang="cs-CZ" dirty="0" smtClean="0"/>
              <a:t>německo-rakousko-uherské síly porazily italskou armádu v bitvě u </a:t>
            </a:r>
            <a:r>
              <a:rPr lang="cs-CZ" dirty="0" err="1" smtClean="0"/>
              <a:t>Caporetta</a:t>
            </a:r>
            <a:r>
              <a:rPr lang="cs-CZ" dirty="0" smtClean="0"/>
              <a:t> a fronta se zastavila až na řece </a:t>
            </a:r>
            <a:r>
              <a:rPr lang="cs-CZ" dirty="0" err="1" smtClean="0"/>
              <a:t>Piavě</a:t>
            </a:r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erven: vstup Řecka na straně Dohody, vytvoření nové balkánské fronty</a:t>
            </a:r>
          </a:p>
          <a:p>
            <a:r>
              <a:rPr lang="cs-CZ" dirty="0" smtClean="0"/>
              <a:t>říjen: revoluce v Rusku, u moci bolševici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9617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březen 1918 -  </a:t>
            </a:r>
            <a:r>
              <a:rPr lang="cs-CZ" b="1" dirty="0"/>
              <a:t>brestlitevský mír </a:t>
            </a:r>
            <a:r>
              <a:rPr lang="cs-CZ" dirty="0" smtClean="0"/>
              <a:t>(mezi Ruskem a </a:t>
            </a:r>
            <a:r>
              <a:rPr lang="cs-CZ" dirty="0"/>
              <a:t>N</a:t>
            </a:r>
            <a:r>
              <a:rPr lang="cs-CZ" dirty="0" smtClean="0"/>
              <a:t>ěmeckem, Rusko se vzdalo Finska, pobaltských států, Polska a Ukrajiny)</a:t>
            </a:r>
          </a:p>
          <a:p>
            <a:r>
              <a:rPr lang="cs-CZ" dirty="0"/>
              <a:t>h</a:t>
            </a:r>
            <a:r>
              <a:rPr lang="cs-CZ" dirty="0" smtClean="0"/>
              <a:t>ospodářská vyčerpanost</a:t>
            </a:r>
          </a:p>
          <a:p>
            <a:r>
              <a:rPr lang="cs-CZ" dirty="0"/>
              <a:t>n</a:t>
            </a:r>
            <a:r>
              <a:rPr lang="cs-CZ" dirty="0" smtClean="0"/>
              <a:t>epokoje v zázemí a vojenská povstání</a:t>
            </a:r>
          </a:p>
          <a:p>
            <a:r>
              <a:rPr lang="cs-CZ" dirty="0" smtClean="0"/>
              <a:t>podzim: rozpad Rakousko-Uherska</a:t>
            </a:r>
          </a:p>
          <a:p>
            <a:r>
              <a:rPr lang="cs-CZ" dirty="0"/>
              <a:t>l</a:t>
            </a:r>
            <a:r>
              <a:rPr lang="cs-CZ" dirty="0" smtClean="0"/>
              <a:t>istopad: revoluce v Německu</a:t>
            </a:r>
          </a:p>
          <a:p>
            <a:r>
              <a:rPr lang="cs-CZ" dirty="0" smtClean="0"/>
              <a:t>11.11.1918 podepsána dohoda o příměří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5191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Důsledky první světové války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5069160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10 milionů padlých vojáků</a:t>
            </a:r>
            <a:r>
              <a:rPr lang="cs-CZ" sz="2400" dirty="0" smtClean="0"/>
              <a:t>, 20 milionů raněno a zmrzačeno</a:t>
            </a:r>
          </a:p>
          <a:p>
            <a:r>
              <a:rPr lang="cs-CZ" sz="2400" b="1" dirty="0"/>
              <a:t>z</a:t>
            </a:r>
            <a:r>
              <a:rPr lang="cs-CZ" sz="2400" b="1" dirty="0" smtClean="0"/>
              <a:t>ahynulo 7 milionů civilních obyvatel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ozpad Rakousko-Uherska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ánik ruské a německé monarchie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znik nových států</a:t>
            </a:r>
          </a:p>
          <a:p>
            <a:r>
              <a:rPr lang="cs-CZ" sz="2400" dirty="0" smtClean="0"/>
              <a:t>vznikl </a:t>
            </a:r>
            <a:r>
              <a:rPr lang="cs-CZ" sz="2400" i="1" dirty="0" smtClean="0"/>
              <a:t>Společnost národů</a:t>
            </a:r>
            <a:r>
              <a:rPr lang="cs-CZ" sz="2400" dirty="0" smtClean="0"/>
              <a:t> (1919) se sídlem v Ženevě</a:t>
            </a:r>
          </a:p>
          <a:p>
            <a:r>
              <a:rPr lang="cs-CZ" sz="2400" dirty="0" smtClean="0"/>
              <a:t>vytvořen smírčí soud v Haagu</a:t>
            </a:r>
          </a:p>
          <a:p>
            <a:r>
              <a:rPr lang="cs-CZ" sz="2400" dirty="0" smtClean="0"/>
              <a:t>poválečná vlna sociálního i nacionálního radikalismu</a:t>
            </a:r>
          </a:p>
          <a:p>
            <a:r>
              <a:rPr lang="cs-CZ" sz="2400" dirty="0" smtClean="0"/>
              <a:t>hnutí za odstranění kolonialismu (Čína, Indie, Indonésie, Irák, Egypt)</a:t>
            </a:r>
          </a:p>
          <a:p>
            <a:r>
              <a:rPr lang="cs-CZ" sz="2400" dirty="0" smtClean="0"/>
              <a:t>neúspěšné pokusy o socialistickou revoluci bolševického typu (Německo – v Bavorsku, Maďarsko, Bulharsko)</a:t>
            </a:r>
          </a:p>
          <a:p>
            <a:pPr marL="0" indent="0">
              <a:buNone/>
            </a:pPr>
            <a:r>
              <a:rPr lang="cs-CZ" sz="2400" i="1" dirty="0"/>
              <a:t> 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13460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i="1" dirty="0"/>
              <a:t>Encyklopedický slovník</a:t>
            </a:r>
            <a:r>
              <a:rPr lang="cs-CZ" dirty="0"/>
              <a:t>. 1. vyd. Praha: Odeon, 1993, 1253 s. ISBN 80-207-0438-8. KOLEKTIV AUTORŮ. </a:t>
            </a:r>
          </a:p>
          <a:p>
            <a:pPr>
              <a:defRPr/>
            </a:pPr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  <a:endParaRPr lang="cs-CZ" dirty="0" smtClean="0"/>
          </a:p>
          <a:p>
            <a:pPr>
              <a:defRPr/>
            </a:pPr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pPr>
              <a:defRPr/>
            </a:pPr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1300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544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Metodický list</vt:lpstr>
      <vt:lpstr>První světová válka 1914-1918</vt:lpstr>
      <vt:lpstr>Prezentace aplikace PowerPoint</vt:lpstr>
      <vt:lpstr>Rok 1916</vt:lpstr>
      <vt:lpstr>1917 </vt:lpstr>
      <vt:lpstr>1918</vt:lpstr>
      <vt:lpstr>Důsledky první světové války 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světová válka</dc:title>
  <dc:creator>a</dc:creator>
  <cp:lastModifiedBy>Mirka</cp:lastModifiedBy>
  <cp:revision>23</cp:revision>
  <dcterms:created xsi:type="dcterms:W3CDTF">2013-02-24T14:39:23Z</dcterms:created>
  <dcterms:modified xsi:type="dcterms:W3CDTF">2013-06-28T06:56:02Z</dcterms:modified>
</cp:coreProperties>
</file>