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ČSR za druhé světové války a zahraniční odboj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CEEB6F4-918C-414C-9D75-E94304F2140F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C82F91-8464-43C3-A61A-B238756AC8A9}" type="presOf" srcId="{4C35D32F-0EAB-4CD7-82EE-45574DC2A586}" destId="{890E4F0B-2866-4A3F-A3C7-2A14B1797930}" srcOrd="1" destOrd="0" presId="urn:microsoft.com/office/officeart/2005/8/layout/target3"/>
    <dgm:cxn modelId="{E26EF94A-CBD5-4413-ADC6-5EE741A332FC}" type="presOf" srcId="{D8197B8C-B260-4A16-BDF4-0947B075E274}" destId="{5A5FFA88-C948-4069-8E93-59FA12366E83}" srcOrd="1" destOrd="0" presId="urn:microsoft.com/office/officeart/2005/8/layout/target3"/>
    <dgm:cxn modelId="{93DCD9E2-4DAC-4BDF-A56F-74B83B7EDD9B}" type="presOf" srcId="{B651F6E3-6281-48DB-9319-2AEAFDAE7572}" destId="{6BB5E863-4638-4E1D-BFDE-399D028AC4ED}" srcOrd="1" destOrd="0" presId="urn:microsoft.com/office/officeart/2005/8/layout/target3"/>
    <dgm:cxn modelId="{BE61ECD4-6E96-4F35-9E47-F383B81CE380}" type="presOf" srcId="{D1D4F407-5343-4D3F-B5B9-D407B03CAEB4}" destId="{D005CE8C-CC26-4C3E-AC11-E15060ECD759}" srcOrd="0" destOrd="0" presId="urn:microsoft.com/office/officeart/2005/8/layout/target3"/>
    <dgm:cxn modelId="{525ECCF6-5B41-410E-AA9D-264D3669DA9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D0D2184-8156-42E5-B860-EB9A54914AB1}" type="presOf" srcId="{757F3AB3-0718-4624-B441-E567A8F0AB56}" destId="{333A1088-737F-45CB-B68E-254E46348037}" srcOrd="0" destOrd="0" presId="urn:microsoft.com/office/officeart/2005/8/layout/target3"/>
    <dgm:cxn modelId="{DC47E964-6B6D-4D9A-8CC0-D6D44C204DDD}" type="presOf" srcId="{D1B46980-6531-4606-95E6-44980827E919}" destId="{6140AFEC-043D-4C43-A2F9-D0F5331DF3A3}" srcOrd="0" destOrd="0" presId="urn:microsoft.com/office/officeart/2005/8/layout/target3"/>
    <dgm:cxn modelId="{903E670D-42EC-41F2-9432-43E3F6E7DB13}" type="presOf" srcId="{D1D4F407-5343-4D3F-B5B9-D407B03CAEB4}" destId="{AED2198E-93D5-4001-81B4-73124B309672}" srcOrd="1" destOrd="0" presId="urn:microsoft.com/office/officeart/2005/8/layout/target3"/>
    <dgm:cxn modelId="{5BA15FF9-9AE6-4DA4-85E0-2489344CEAB3}" type="presOf" srcId="{B651F6E3-6281-48DB-9319-2AEAFDAE7572}" destId="{619D679B-A015-4ECF-8348-D1034C574F40}" srcOrd="0" destOrd="0" presId="urn:microsoft.com/office/officeart/2005/8/layout/target3"/>
    <dgm:cxn modelId="{667C43FF-67AE-432E-B406-42C151D724C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42DB82-38DC-49CC-AF82-08370B29C102}" type="presParOf" srcId="{333A1088-737F-45CB-B68E-254E46348037}" destId="{F5ABB229-8D3B-4694-996A-96F23CF14429}" srcOrd="0" destOrd="0" presId="urn:microsoft.com/office/officeart/2005/8/layout/target3"/>
    <dgm:cxn modelId="{FFA00821-5872-4E6E-8FC8-AEED187A6CD0}" type="presParOf" srcId="{333A1088-737F-45CB-B68E-254E46348037}" destId="{F41139FD-01EE-4571-8B17-4FB00FC51163}" srcOrd="1" destOrd="0" presId="urn:microsoft.com/office/officeart/2005/8/layout/target3"/>
    <dgm:cxn modelId="{9750AE31-DA57-45AE-BE5B-F76523F58A0B}" type="presParOf" srcId="{333A1088-737F-45CB-B68E-254E46348037}" destId="{D005CE8C-CC26-4C3E-AC11-E15060ECD759}" srcOrd="2" destOrd="0" presId="urn:microsoft.com/office/officeart/2005/8/layout/target3"/>
    <dgm:cxn modelId="{CD4A11B3-7696-48ED-87FA-FED11FA197E4}" type="presParOf" srcId="{333A1088-737F-45CB-B68E-254E46348037}" destId="{2C702D82-9B77-49B7-9568-BB8EB47C3372}" srcOrd="3" destOrd="0" presId="urn:microsoft.com/office/officeart/2005/8/layout/target3"/>
    <dgm:cxn modelId="{1F7E1D74-269A-4ECA-8988-D15219B98721}" type="presParOf" srcId="{333A1088-737F-45CB-B68E-254E46348037}" destId="{A52A0455-90FF-4808-ABD0-F02540D31D5A}" srcOrd="4" destOrd="0" presId="urn:microsoft.com/office/officeart/2005/8/layout/target3"/>
    <dgm:cxn modelId="{281447C4-C17C-472A-829B-826D5E174A1E}" type="presParOf" srcId="{333A1088-737F-45CB-B68E-254E46348037}" destId="{6140AFEC-043D-4C43-A2F9-D0F5331DF3A3}" srcOrd="5" destOrd="0" presId="urn:microsoft.com/office/officeart/2005/8/layout/target3"/>
    <dgm:cxn modelId="{237BDE4F-0889-46B9-AAA5-187D7D960069}" type="presParOf" srcId="{333A1088-737F-45CB-B68E-254E46348037}" destId="{9358AC05-5D7D-4327-9F80-1AD486AEA664}" srcOrd="6" destOrd="0" presId="urn:microsoft.com/office/officeart/2005/8/layout/target3"/>
    <dgm:cxn modelId="{71DBF6DB-C548-473B-A4DC-8E3726572388}" type="presParOf" srcId="{333A1088-737F-45CB-B68E-254E46348037}" destId="{313FC574-E1CD-4FB4-B054-0B805CE0447D}" srcOrd="7" destOrd="0" presId="urn:microsoft.com/office/officeart/2005/8/layout/target3"/>
    <dgm:cxn modelId="{3ED4F3E2-1C09-4B19-A993-E58547CE5AF6}" type="presParOf" srcId="{333A1088-737F-45CB-B68E-254E46348037}" destId="{619D679B-A015-4ECF-8348-D1034C574F40}" srcOrd="8" destOrd="0" presId="urn:microsoft.com/office/officeart/2005/8/layout/target3"/>
    <dgm:cxn modelId="{877C1870-001F-4D06-B56A-C684BA0F2644}" type="presParOf" srcId="{333A1088-737F-45CB-B68E-254E46348037}" destId="{322283A8-4A27-4CDA-BAE3-F381106A9174}" srcOrd="9" destOrd="0" presId="urn:microsoft.com/office/officeart/2005/8/layout/target3"/>
    <dgm:cxn modelId="{FB1CC036-2426-4F57-ABD4-0A5473E0D86B}" type="presParOf" srcId="{333A1088-737F-45CB-B68E-254E46348037}" destId="{FFC9F71D-1B4F-4AD9-A4A6-86ADEFC8AF5C}" srcOrd="10" destOrd="0" presId="urn:microsoft.com/office/officeart/2005/8/layout/target3"/>
    <dgm:cxn modelId="{675797DC-4CBB-4B0C-B541-A31CAFD739FE}" type="presParOf" srcId="{333A1088-737F-45CB-B68E-254E46348037}" destId="{25B08C86-7E15-44DC-BE7F-FFB55DD49D12}" srcOrd="11" destOrd="0" presId="urn:microsoft.com/office/officeart/2005/8/layout/target3"/>
    <dgm:cxn modelId="{A71B7B8B-4A89-4351-A41C-5C9873169AD6}" type="presParOf" srcId="{333A1088-737F-45CB-B68E-254E46348037}" destId="{76644BE8-9D7C-4C09-B250-3D10AF48CBB7}" srcOrd="12" destOrd="0" presId="urn:microsoft.com/office/officeart/2005/8/layout/target3"/>
    <dgm:cxn modelId="{76BB2964-C62A-42B2-870E-F5BBE5E8EC3D}" type="presParOf" srcId="{333A1088-737F-45CB-B68E-254E46348037}" destId="{EE85B701-7295-41C0-BA7A-34D3756A2AE6}" srcOrd="13" destOrd="0" presId="urn:microsoft.com/office/officeart/2005/8/layout/target3"/>
    <dgm:cxn modelId="{BD17DE8F-F0F3-4202-8FA7-6F4A7F482CBA}" type="presParOf" srcId="{333A1088-737F-45CB-B68E-254E46348037}" destId="{8BEBB6EC-1DAA-4CAC-8A25-BC0FCBD5DBD5}" srcOrd="14" destOrd="0" presId="urn:microsoft.com/office/officeart/2005/8/layout/target3"/>
    <dgm:cxn modelId="{CE8664E9-996B-4CF7-AB91-7EBF1FBB7E4C}" type="presParOf" srcId="{333A1088-737F-45CB-B68E-254E46348037}" destId="{AED2198E-93D5-4001-81B4-73124B309672}" srcOrd="15" destOrd="0" presId="urn:microsoft.com/office/officeart/2005/8/layout/target3"/>
    <dgm:cxn modelId="{94F7A02A-C32B-4A35-A892-E6782AC8B172}" type="presParOf" srcId="{333A1088-737F-45CB-B68E-254E46348037}" destId="{2BE915AB-18AA-4053-B92C-3BFC9ED204BB}" srcOrd="16" destOrd="0" presId="urn:microsoft.com/office/officeart/2005/8/layout/target3"/>
    <dgm:cxn modelId="{4E4CD527-DCE7-4CFD-8AFE-64D58CCCF272}" type="presParOf" srcId="{333A1088-737F-45CB-B68E-254E46348037}" destId="{6BB5E863-4638-4E1D-BFDE-399D028AC4ED}" srcOrd="17" destOrd="0" presId="urn:microsoft.com/office/officeart/2005/8/layout/target3"/>
    <dgm:cxn modelId="{280F5CE7-29F1-496E-829B-F33F122174C4}" type="presParOf" srcId="{333A1088-737F-45CB-B68E-254E46348037}" destId="{5A5FFA88-C948-4069-8E93-59FA12366E83}" srcOrd="18" destOrd="0" presId="urn:microsoft.com/office/officeart/2005/8/layout/target3"/>
    <dgm:cxn modelId="{8DA6B343-5E72-44C1-B66F-D75F9DB6BB37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ČSR za druhé světové války a zahraniční odboj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917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843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98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22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446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703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167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118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561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334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306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80419-13C6-4748-9C7D-D4F423116A2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2DB66-8E22-40ED-8DED-BD5672BD8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27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5733880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9353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Zpracoval: Mgr. Naděžda Tománková</a:t>
            </a:r>
          </a:p>
          <a:p>
            <a:r>
              <a:rPr lang="cs-CZ" dirty="0"/>
              <a:t>Cílová skupina: žáci středních škol </a:t>
            </a:r>
          </a:p>
          <a:p>
            <a:r>
              <a:rPr lang="cs-CZ" dirty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dirty="0"/>
              <a:t>Probírané pojmy: </a:t>
            </a:r>
            <a:r>
              <a:rPr lang="cs-CZ" dirty="0" smtClean="0"/>
              <a:t>Československý národní výbor, prozatímní vláda, </a:t>
            </a:r>
            <a:r>
              <a:rPr lang="cs-CZ" smtClean="0"/>
              <a:t>Národní výbor</a:t>
            </a:r>
            <a:endParaRPr lang="cs-CZ" dirty="0"/>
          </a:p>
          <a:p>
            <a:r>
              <a:rPr lang="cs-CZ" dirty="0"/>
              <a:t>Předpokládaný přínos (výstup): rozšíření a upevnění učiva základní školy </a:t>
            </a:r>
          </a:p>
          <a:p>
            <a:r>
              <a:rPr lang="cs-CZ" dirty="0"/>
              <a:t>Pomůcky: dataprojektor, počítač</a:t>
            </a:r>
          </a:p>
          <a:p>
            <a:r>
              <a:rPr lang="cs-CZ" dirty="0"/>
              <a:t>Předpokládaný čas: </a:t>
            </a:r>
            <a:r>
              <a:rPr lang="cs-CZ" dirty="0" smtClean="0"/>
              <a:t>30 </a:t>
            </a:r>
            <a:r>
              <a:rPr lang="cs-CZ" dirty="0"/>
              <a:t>minut </a:t>
            </a:r>
          </a:p>
          <a:p>
            <a:r>
              <a:rPr lang="cs-CZ" dirty="0"/>
              <a:t>Postup: Teoretický základ představuje definování nového učiva. </a:t>
            </a:r>
          </a:p>
          <a:p>
            <a:r>
              <a:rPr lang="cs-CZ" dirty="0"/>
              <a:t>Souhlasím se zveřejněním mého příspěvku v knižní či elektronické podobě jako metodického materiálu.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73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ČSR za druhé světové války</a:t>
            </a:r>
            <a:br>
              <a:rPr lang="cs-CZ" dirty="0" smtClean="0"/>
            </a:br>
            <a:r>
              <a:rPr lang="cs-CZ" dirty="0" smtClean="0"/>
              <a:t>zahraniční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 okupaci emigrace politiků a vojáků</a:t>
            </a:r>
          </a:p>
          <a:p>
            <a:r>
              <a:rPr lang="cs-CZ" dirty="0"/>
              <a:t>c</a:t>
            </a:r>
            <a:r>
              <a:rPr lang="cs-CZ" dirty="0" smtClean="0"/>
              <a:t>entrem Paříž, později Londýn (Edvard Beneš)</a:t>
            </a:r>
          </a:p>
          <a:p>
            <a:r>
              <a:rPr lang="cs-CZ" dirty="0" smtClean="0"/>
              <a:t>1939 v Paříži </a:t>
            </a:r>
            <a:r>
              <a:rPr lang="cs-CZ" b="1" dirty="0" smtClean="0"/>
              <a:t>Československý národní výbor</a:t>
            </a:r>
          </a:p>
          <a:p>
            <a:r>
              <a:rPr lang="cs-CZ" dirty="0" smtClean="0"/>
              <a:t>1940 vznik: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prozatímní vlády</a:t>
            </a:r>
            <a:r>
              <a:rPr lang="cs-CZ" dirty="0" smtClean="0"/>
              <a:t> (předseda </a:t>
            </a:r>
            <a:r>
              <a:rPr lang="cs-CZ" dirty="0" err="1" smtClean="0"/>
              <a:t>Msg</a:t>
            </a:r>
            <a:r>
              <a:rPr lang="cs-CZ" dirty="0" smtClean="0"/>
              <a:t>. Jan Šrámek, ministr zahraničí Jan Masaryk)</a:t>
            </a:r>
          </a:p>
          <a:p>
            <a:pPr marL="514350" indent="-514350">
              <a:buAutoNum type="alphaLcParenR"/>
            </a:pPr>
            <a:r>
              <a:rPr lang="cs-CZ" dirty="0" smtClean="0"/>
              <a:t> </a:t>
            </a:r>
            <a:r>
              <a:rPr lang="cs-CZ" b="1" dirty="0" smtClean="0"/>
              <a:t>Státní rady </a:t>
            </a:r>
            <a:r>
              <a:rPr lang="cs-CZ" dirty="0" smtClean="0"/>
              <a:t>(= Národní shromáždění) 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úřadu prezidenta </a:t>
            </a:r>
            <a:r>
              <a:rPr lang="cs-CZ" dirty="0" smtClean="0"/>
              <a:t>(</a:t>
            </a:r>
            <a:r>
              <a:rPr lang="cs-CZ" dirty="0" err="1" smtClean="0"/>
              <a:t>E.Beneš</a:t>
            </a:r>
            <a:r>
              <a:rPr lang="cs-CZ" dirty="0" smtClean="0"/>
              <a:t>, právoplatným prezidentem uznán po atentátu na Heydricha = zrušení mnichovského)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99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Dva proudy odboje: </a:t>
            </a:r>
            <a:endParaRPr lang="cs-CZ" u="sng" dirty="0" smtClean="0"/>
          </a:p>
          <a:p>
            <a:pPr marL="0" indent="0">
              <a:buNone/>
            </a:pPr>
            <a:r>
              <a:rPr lang="cs-CZ" b="1" dirty="0" smtClean="0"/>
              <a:t>demokratický</a:t>
            </a:r>
            <a:r>
              <a:rPr lang="cs-CZ" u="sng" dirty="0"/>
              <a:t> </a:t>
            </a:r>
            <a:r>
              <a:rPr lang="cs-CZ" dirty="0" smtClean="0"/>
              <a:t>a </a:t>
            </a:r>
            <a:r>
              <a:rPr lang="cs-CZ" b="1" dirty="0" smtClean="0"/>
              <a:t>komunistický</a:t>
            </a:r>
          </a:p>
          <a:p>
            <a:r>
              <a:rPr lang="cs-CZ" dirty="0" smtClean="0"/>
              <a:t>Beneš v Moskvě r.1943 uzavřel </a:t>
            </a:r>
            <a:r>
              <a:rPr lang="cs-CZ" b="1" dirty="0" smtClean="0"/>
              <a:t>se SSSR smlouvu o přátelství, vzájemné pomoci a hospodářské spolupráci </a:t>
            </a:r>
            <a:r>
              <a:rPr lang="cs-CZ" dirty="0" smtClean="0"/>
              <a:t>(orientace na Východ)</a:t>
            </a:r>
          </a:p>
          <a:p>
            <a:r>
              <a:rPr lang="cs-CZ" dirty="0"/>
              <a:t>s</a:t>
            </a:r>
            <a:r>
              <a:rPr lang="cs-CZ" dirty="0" smtClean="0"/>
              <a:t> komunisty dohoda o poválečné spolupráci a zřízení </a:t>
            </a:r>
            <a:r>
              <a:rPr lang="cs-CZ" b="1" dirty="0" smtClean="0"/>
              <a:t>Národní fronty </a:t>
            </a:r>
            <a:r>
              <a:rPr lang="cs-CZ" dirty="0" smtClean="0"/>
              <a:t>= </a:t>
            </a:r>
            <a:r>
              <a:rPr lang="cs-CZ" b="1" dirty="0" smtClean="0"/>
              <a:t>blok povolených politických stran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85626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Českoslovenští vojáci za druhé světové války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Polsko 1939 – </a:t>
            </a:r>
            <a:r>
              <a:rPr lang="cs-CZ" b="1" dirty="0" err="1" smtClean="0"/>
              <a:t>Legion</a:t>
            </a:r>
            <a:r>
              <a:rPr lang="cs-CZ" b="1" dirty="0" smtClean="0"/>
              <a:t> Čechů a Slováků= </a:t>
            </a:r>
            <a:r>
              <a:rPr lang="cs-CZ" dirty="0" smtClean="0"/>
              <a:t>1.čs.zahraniční jednotka (Ludvík Svoboda), většina v zajetí Rusů, posláni do gulagů, v r.1942 mohli přejít do </a:t>
            </a:r>
            <a:r>
              <a:rPr lang="cs-CZ" b="1" dirty="0" smtClean="0"/>
              <a:t>1.čs. brigády </a:t>
            </a:r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err="1" smtClean="0"/>
              <a:t>Buzuluku</a:t>
            </a:r>
            <a:r>
              <a:rPr lang="cs-CZ" dirty="0" smtClean="0"/>
              <a:t> (1.samostaný prapor, </a:t>
            </a:r>
            <a:r>
              <a:rPr lang="cs-CZ" b="1" dirty="0" smtClean="0"/>
              <a:t>1.čs.armádní sbor </a:t>
            </a:r>
            <a:r>
              <a:rPr lang="cs-CZ" dirty="0" smtClean="0"/>
              <a:t>=         16 672 vojáků)</a:t>
            </a:r>
          </a:p>
          <a:p>
            <a:r>
              <a:rPr lang="cs-CZ" dirty="0"/>
              <a:t>v</a:t>
            </a:r>
            <a:r>
              <a:rPr lang="cs-CZ" dirty="0" smtClean="0"/>
              <a:t>ýznamné bitvy: 1943 x u Sokolova, Kyjeva, Bílé Cerekve)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149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Francie</a:t>
            </a:r>
            <a:r>
              <a:rPr lang="cs-CZ" dirty="0" smtClean="0"/>
              <a:t> 1939 dohoda o obnově čs. armády na fr. území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 kapitulaci Francie 5000 vojáků evakuováno do </a:t>
            </a:r>
            <a:r>
              <a:rPr lang="cs-CZ" u="sng" dirty="0" smtClean="0"/>
              <a:t>Velké Británie </a:t>
            </a:r>
            <a:r>
              <a:rPr lang="cs-CZ" dirty="0" smtClean="0"/>
              <a:t>= </a:t>
            </a:r>
            <a:r>
              <a:rPr lang="cs-CZ" b="1" dirty="0" smtClean="0"/>
              <a:t>1.čs.smíšená brigáda </a:t>
            </a:r>
            <a:r>
              <a:rPr lang="cs-CZ" dirty="0" smtClean="0"/>
              <a:t>(po invazi do Normandie Československá samostatná obrněná brigáda)</a:t>
            </a:r>
          </a:p>
          <a:p>
            <a:r>
              <a:rPr lang="cs-CZ" u="sng" dirty="0" smtClean="0"/>
              <a:t>Palestina</a:t>
            </a:r>
            <a:r>
              <a:rPr lang="cs-CZ" dirty="0" smtClean="0"/>
              <a:t> 1940 </a:t>
            </a:r>
            <a:r>
              <a:rPr lang="cs-CZ" b="1" dirty="0" smtClean="0"/>
              <a:t>Československý pěší prapor 11 – Východní</a:t>
            </a:r>
            <a:r>
              <a:rPr lang="cs-CZ" dirty="0"/>
              <a:t> </a:t>
            </a:r>
            <a:r>
              <a:rPr lang="cs-CZ" dirty="0" smtClean="0"/>
              <a:t>(Karel </a:t>
            </a:r>
            <a:r>
              <a:rPr lang="cs-CZ" dirty="0" err="1" smtClean="0"/>
              <a:t>Klapálek</a:t>
            </a:r>
            <a:r>
              <a:rPr lang="cs-CZ" dirty="0" smtClean="0"/>
              <a:t>, vojenská mise pro Střední východ a Egypt</a:t>
            </a:r>
            <a:r>
              <a:rPr lang="cs-CZ" dirty="0"/>
              <a:t>)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1941 x o </a:t>
            </a:r>
            <a:r>
              <a:rPr lang="cs-CZ" dirty="0" err="1" smtClean="0"/>
              <a:t>Tobrúk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803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Příslušníci československého letectva</a:t>
            </a:r>
            <a:r>
              <a:rPr lang="cs-CZ" dirty="0" smtClean="0"/>
              <a:t> v jednotkách britské </a:t>
            </a:r>
            <a:r>
              <a:rPr lang="cs-CZ" dirty="0" err="1" smtClean="0"/>
              <a:t>Royal</a:t>
            </a:r>
            <a:r>
              <a:rPr lang="cs-CZ" dirty="0" smtClean="0"/>
              <a:t> Air </a:t>
            </a:r>
            <a:r>
              <a:rPr lang="cs-CZ" dirty="0" err="1" smtClean="0"/>
              <a:t>Force</a:t>
            </a:r>
            <a:r>
              <a:rPr lang="cs-CZ" dirty="0" smtClean="0"/>
              <a:t> (2500):</a:t>
            </a:r>
          </a:p>
          <a:p>
            <a:pPr marL="514350" indent="-514350">
              <a:buAutoNum type="arabicParenR"/>
            </a:pPr>
            <a:r>
              <a:rPr lang="cs-CZ" dirty="0" smtClean="0"/>
              <a:t>samostatné čs. perutě</a:t>
            </a:r>
          </a:p>
          <a:p>
            <a:pPr marL="514350" indent="-514350">
              <a:buAutoNum type="arabicParenR"/>
            </a:pPr>
            <a:r>
              <a:rPr lang="cs-CZ" dirty="0" smtClean="0"/>
              <a:t>čs. vojáci sloužili i v  britských a jedné polské peruti</a:t>
            </a:r>
            <a:endParaRPr lang="cs-CZ" baseline="30000" dirty="0"/>
          </a:p>
          <a:p>
            <a:r>
              <a:rPr lang="cs-CZ" dirty="0"/>
              <a:t>č</a:t>
            </a:r>
            <a:r>
              <a:rPr lang="cs-CZ" dirty="0" smtClean="0"/>
              <a:t>ervenec 1940-říjen 1941 letecká bitva o Anglii</a:t>
            </a:r>
          </a:p>
          <a:p>
            <a:pPr marL="0" indent="0">
              <a:buNone/>
            </a:pPr>
            <a:r>
              <a:rPr lang="cs-CZ" dirty="0" smtClean="0"/>
              <a:t>     (84-93 </a:t>
            </a:r>
            <a:r>
              <a:rPr lang="cs-CZ" dirty="0" err="1" smtClean="0"/>
              <a:t>čs.pilotů</a:t>
            </a:r>
            <a:r>
              <a:rPr lang="cs-CZ" smtClean="0"/>
              <a:t>)</a:t>
            </a:r>
            <a:endParaRPr lang="cs-CZ" dirty="0"/>
          </a:p>
          <a:p>
            <a:r>
              <a:rPr lang="cs-CZ" dirty="0" smtClean="0"/>
              <a:t>1948 pronásledování těchto vojáků v komunistickém Československu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12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pPr>
              <a:defRPr/>
            </a:pPr>
            <a:r>
              <a:rPr lang="cs-CZ" i="1" dirty="0"/>
              <a:t>Dějiny v obrazech Československo 1938-1945</a:t>
            </a:r>
            <a:r>
              <a:rPr lang="cs-CZ" dirty="0"/>
              <a:t>. Praha: KMČ, 1995. ISBN 80-00-00187-X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 marL="0" indent="0">
              <a:buNone/>
              <a:defRPr/>
            </a:pPr>
            <a:r>
              <a:rPr lang="cs-CZ" smtClean="0"/>
              <a:t> </a:t>
            </a:r>
            <a:endParaRPr lang="cs-CZ" dirty="0" smtClean="0"/>
          </a:p>
          <a:p>
            <a:pPr marL="0" indent="0">
              <a:buNone/>
              <a:defRPr/>
            </a:pP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038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499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Metodický list</vt:lpstr>
      <vt:lpstr>ČSR za druhé světové války zahraniční odboj</vt:lpstr>
      <vt:lpstr>Prezentace aplikace PowerPoint</vt:lpstr>
      <vt:lpstr>Českoslovenští vojáci za druhé světové války 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20</cp:revision>
  <dcterms:created xsi:type="dcterms:W3CDTF">2013-05-30T06:45:51Z</dcterms:created>
  <dcterms:modified xsi:type="dcterms:W3CDTF">2013-06-28T06:51:54Z</dcterms:modified>
</cp:coreProperties>
</file>