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92" d="100"/>
          <a:sy n="92" d="100"/>
        </p:scale>
        <p:origin x="-102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53DAB-34C3-4C8A-9354-DDC2B6F1A1C0}" type="datetimeFigureOut">
              <a:rPr lang="cs-CZ" smtClean="0"/>
              <a:t>4.10.2013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568FF-EFAF-4581-A67A-84267EFCC71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53DAB-34C3-4C8A-9354-DDC2B6F1A1C0}" type="datetimeFigureOut">
              <a:rPr lang="cs-CZ" smtClean="0"/>
              <a:t>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568FF-EFAF-4581-A67A-84267EFCC7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53DAB-34C3-4C8A-9354-DDC2B6F1A1C0}" type="datetimeFigureOut">
              <a:rPr lang="cs-CZ" smtClean="0"/>
              <a:t>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568FF-EFAF-4581-A67A-84267EFCC71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53DAB-34C3-4C8A-9354-DDC2B6F1A1C0}" type="datetimeFigureOut">
              <a:rPr lang="cs-CZ" smtClean="0"/>
              <a:t>4.10.2013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568FF-EFAF-4581-A67A-84267EFCC7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53DAB-34C3-4C8A-9354-DDC2B6F1A1C0}" type="datetimeFigureOut">
              <a:rPr lang="cs-CZ" smtClean="0"/>
              <a:t>4.10.2013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568FF-EFAF-4581-A67A-84267EFCC7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53DAB-34C3-4C8A-9354-DDC2B6F1A1C0}" type="datetimeFigureOut">
              <a:rPr lang="cs-CZ" smtClean="0"/>
              <a:t>4.10.2013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568FF-EFAF-4581-A67A-84267EFCC7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53DAB-34C3-4C8A-9354-DDC2B6F1A1C0}" type="datetimeFigureOut">
              <a:rPr lang="cs-CZ" smtClean="0"/>
              <a:t>4.10.2013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568FF-EFAF-4581-A67A-84267EFCC7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53DAB-34C3-4C8A-9354-DDC2B6F1A1C0}" type="datetimeFigureOut">
              <a:rPr lang="cs-CZ" smtClean="0"/>
              <a:t>4.10.2013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568FF-EFAF-4581-A67A-84267EFCC7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53DAB-34C3-4C8A-9354-DDC2B6F1A1C0}" type="datetimeFigureOut">
              <a:rPr lang="cs-CZ" smtClean="0"/>
              <a:t>4.10.2013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A6568FF-EFAF-4581-A67A-84267EFCC71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53DAB-34C3-4C8A-9354-DDC2B6F1A1C0}" type="datetimeFigureOut">
              <a:rPr lang="cs-CZ" smtClean="0"/>
              <a:t>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568FF-EFAF-4581-A67A-84267EFCC7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53DAB-34C3-4C8A-9354-DDC2B6F1A1C0}" type="datetimeFigureOut">
              <a:rPr lang="cs-CZ" smtClean="0"/>
              <a:t>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568FF-EFAF-4581-A67A-84267EFCC7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B353DAB-34C3-4C8A-9354-DDC2B6F1A1C0}" type="datetimeFigureOut">
              <a:rPr lang="cs-CZ" smtClean="0"/>
              <a:t>4.10.2013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A6568FF-EFAF-4581-A67A-84267EFCC719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8494" y="90872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ástupný symbol pro obsah 5"/>
          <p:cNvSpPr txBox="1">
            <a:spLocks/>
          </p:cNvSpPr>
          <p:nvPr/>
        </p:nvSpPr>
        <p:spPr>
          <a:xfrm>
            <a:off x="909599" y="3717032"/>
            <a:ext cx="7920880" cy="25202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NÁZEV ŠKOLY: ZŠ  KOLÍN V., MNICHOVICKÁ 62</a:t>
            </a:r>
          </a:p>
          <a:p>
            <a:r>
              <a:rPr lang="cs-CZ" sz="2400" dirty="0" smtClean="0"/>
              <a:t>AUTOR:  Gábina Průšová</a:t>
            </a:r>
          </a:p>
          <a:p>
            <a:r>
              <a:rPr lang="cs-CZ" sz="2400" dirty="0" smtClean="0"/>
              <a:t>NÁZEV: VY_32_INOVACE_20_FY8_EL_ODPOR</a:t>
            </a:r>
            <a:endParaRPr lang="cs-CZ" sz="2400" dirty="0"/>
          </a:p>
          <a:p>
            <a:r>
              <a:rPr lang="cs-CZ" sz="2400" dirty="0" smtClean="0"/>
              <a:t>TÉMA: Elektrický odpor – příklady</a:t>
            </a:r>
          </a:p>
          <a:p>
            <a:r>
              <a:rPr lang="cs-CZ" sz="2400" dirty="0" smtClean="0"/>
              <a:t>DATUM: leden 2013</a:t>
            </a:r>
            <a:endParaRPr lang="cs-CZ" sz="2400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909598" y="2254718"/>
            <a:ext cx="7344816" cy="11022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b="1" dirty="0" smtClean="0"/>
              <a:t>Elektrický odpor - příklady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5444769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1 - zadání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Vypočítej, jaký má elektrický odpor rezistor, který je připojen k napětí 12 voltů. Proud procházející odporem je 5 ampérů.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03262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/>
          <a:lstStyle/>
          <a:p>
            <a:r>
              <a:rPr lang="cs-CZ" dirty="0" smtClean="0"/>
              <a:t>Příklad 1 -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1349504"/>
          </a:xfrm>
        </p:spPr>
        <p:txBody>
          <a:bodyPr/>
          <a:lstStyle/>
          <a:p>
            <a:r>
              <a:rPr lang="cs-CZ" smtClean="0"/>
              <a:t>Vypočítej, jaký má elektrický odpor rezistor, který je připojen k napětí 12 voltů. Proud procházející odporem je 5 ampérů.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189648" y="2996952"/>
                <a:ext cx="1598375" cy="9784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b="1" dirty="0" smtClean="0"/>
                  <a:t>R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smtClean="0">
                            <a:latin typeface="Cambria Math"/>
                          </a:rPr>
                          <m:t>𝑼</m:t>
                        </m:r>
                      </m:num>
                      <m:den>
                        <m:r>
                          <a:rPr lang="cs-CZ" sz="4000" b="1" i="1" smtClean="0">
                            <a:latin typeface="Cambria Math"/>
                          </a:rPr>
                          <m:t>𝑰</m:t>
                        </m:r>
                      </m:den>
                    </m:f>
                  </m:oMath>
                </a14:m>
                <a:endParaRPr lang="cs-CZ" sz="4000" b="1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89648" y="2996952"/>
                <a:ext cx="1598375" cy="978473"/>
              </a:xfrm>
              <a:prstGeom prst="rect">
                <a:avLst/>
              </a:prstGeom>
              <a:blipFill rotWithShape="1">
                <a:blip r:embed="rId2"/>
                <a:stretch>
                  <a:fillRect l="-13359" b="-137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683568" y="3975425"/>
            <a:ext cx="1800200" cy="156966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Zadání:</a:t>
            </a:r>
          </a:p>
          <a:p>
            <a:r>
              <a:rPr lang="cs-CZ" sz="2400" dirty="0" smtClean="0"/>
              <a:t>U = 12 V</a:t>
            </a:r>
          </a:p>
          <a:p>
            <a:r>
              <a:rPr lang="cs-CZ" sz="2400" dirty="0" smtClean="0"/>
              <a:t>I = 5 A</a:t>
            </a:r>
          </a:p>
          <a:p>
            <a:r>
              <a:rPr lang="cs-CZ" sz="2400" dirty="0" smtClean="0"/>
              <a:t>R = </a:t>
            </a:r>
            <a:r>
              <a:rPr lang="cs-CZ" sz="2400" dirty="0" smtClean="0">
                <a:latin typeface="Symbol" pitchFamily="18" charset="2"/>
              </a:rPr>
              <a:t>W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160505" y="3975425"/>
                <a:ext cx="1800200" cy="1897955"/>
              </a:xfrm>
              <a:prstGeom prst="rect">
                <a:avLst/>
              </a:prstGeom>
              <a:solidFill>
                <a:schemeClr val="accent2">
                  <a:lumMod val="20000"/>
                  <a:lumOff val="8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u="sng" dirty="0" smtClean="0"/>
                  <a:t>Řešení:</a:t>
                </a:r>
              </a:p>
              <a:p>
                <a:r>
                  <a:rPr lang="cs-CZ" sz="2400" b="1" dirty="0" smtClean="0"/>
                  <a:t>R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𝑼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𝑰</m:t>
                        </m:r>
                      </m:den>
                    </m:f>
                  </m:oMath>
                </a14:m>
                <a:endParaRPr lang="cs-CZ" sz="2400" b="1" dirty="0" smtClean="0"/>
              </a:p>
              <a:p>
                <a:r>
                  <a:rPr lang="cs-CZ" sz="2400" b="1" dirty="0" smtClean="0"/>
                  <a:t>R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𝟏𝟐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endParaRPr lang="cs-CZ" sz="2400" b="1" dirty="0"/>
              </a:p>
              <a:p>
                <a:r>
                  <a:rPr lang="cs-CZ" sz="2400" b="1" dirty="0" smtClean="0"/>
                  <a:t>R = 2,4 </a:t>
                </a:r>
                <a:r>
                  <a:rPr lang="cs-CZ" sz="2400" dirty="0" smtClean="0">
                    <a:latin typeface="Symbol" pitchFamily="18" charset="2"/>
                  </a:rPr>
                  <a:t>W</a:t>
                </a:r>
                <a:endParaRPr lang="cs-CZ" sz="24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60505" y="3975425"/>
                <a:ext cx="1800200" cy="1897955"/>
              </a:xfrm>
              <a:prstGeom prst="rect">
                <a:avLst/>
              </a:prstGeom>
              <a:blipFill rotWithShape="1">
                <a:blip r:embed="rId3"/>
                <a:stretch>
                  <a:fillRect l="-5424" t="-2572" b="-64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899592" y="6093296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Rezistor má elektrický odpor 2,4 ohmů.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557685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2 - zadání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Žárovka v lampě s odporem 30 ohmů je připojena k napětí 230 voltů. Jaký elektrický proud prochází žárovkou?</a:t>
            </a:r>
          </a:p>
        </p:txBody>
      </p:sp>
    </p:spTree>
    <p:extLst>
      <p:ext uri="{BB962C8B-B14F-4D97-AF65-F5344CB8AC3E}">
        <p14:creationId xmlns:p14="http://schemas.microsoft.com/office/powerpoint/2010/main" val="16304345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/>
          <a:lstStyle/>
          <a:p>
            <a:r>
              <a:rPr lang="cs-CZ" dirty="0" smtClean="0"/>
              <a:t>Příklad 2 -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1349504"/>
          </a:xfrm>
        </p:spPr>
        <p:txBody>
          <a:bodyPr/>
          <a:lstStyle/>
          <a:p>
            <a:r>
              <a:rPr lang="cs-CZ" dirty="0" smtClean="0"/>
              <a:t>Žárovka v lampě s odporem 30 ohmů je připojena k napětí 230 voltů. Jaký elektrický proud prochází žárovkou?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411760" y="2996952"/>
                <a:ext cx="3542592" cy="9755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b="1" dirty="0" smtClean="0"/>
                  <a:t>R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smtClean="0">
                            <a:latin typeface="Cambria Math"/>
                          </a:rPr>
                          <m:t>𝑼</m:t>
                        </m:r>
                      </m:num>
                      <m:den>
                        <m:r>
                          <a:rPr lang="cs-CZ" sz="4000" b="1" i="1" smtClean="0">
                            <a:latin typeface="Cambria Math"/>
                          </a:rPr>
                          <m:t>𝑰</m:t>
                        </m:r>
                      </m:den>
                    </m:f>
                  </m:oMath>
                </a14:m>
                <a:r>
                  <a:rPr lang="cs-CZ" sz="4000" b="1" dirty="0" smtClean="0"/>
                  <a:t> =&gt; I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smtClean="0">
                            <a:latin typeface="Cambria Math"/>
                          </a:rPr>
                          <m:t>𝑼</m:t>
                        </m:r>
                      </m:num>
                      <m:den>
                        <m:r>
                          <a:rPr lang="cs-CZ" sz="4000" b="1" i="1" smtClean="0">
                            <a:latin typeface="Cambria Math"/>
                          </a:rPr>
                          <m:t>𝑹</m:t>
                        </m:r>
                      </m:den>
                    </m:f>
                  </m:oMath>
                </a14:m>
                <a:r>
                  <a:rPr lang="cs-CZ" sz="4000" b="1" dirty="0" smtClean="0"/>
                  <a:t> </a:t>
                </a:r>
                <a:endParaRPr lang="cs-CZ" sz="4000" b="1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1760" y="2996952"/>
                <a:ext cx="3542592" cy="975588"/>
              </a:xfrm>
              <a:prstGeom prst="rect">
                <a:avLst/>
              </a:prstGeom>
              <a:blipFill rotWithShape="1">
                <a:blip r:embed="rId2"/>
                <a:stretch>
                  <a:fillRect l="-6196" b="-137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683568" y="3975425"/>
            <a:ext cx="1800200" cy="156966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Zadání:</a:t>
            </a:r>
          </a:p>
          <a:p>
            <a:r>
              <a:rPr lang="cs-CZ" sz="2400" dirty="0" smtClean="0"/>
              <a:t>U = 230 V</a:t>
            </a:r>
          </a:p>
          <a:p>
            <a:r>
              <a:rPr lang="cs-CZ" sz="2400" dirty="0" smtClean="0"/>
              <a:t>R = 30 </a:t>
            </a:r>
            <a:r>
              <a:rPr lang="cs-CZ" sz="2400" dirty="0" smtClean="0">
                <a:latin typeface="Symbol" pitchFamily="18" charset="2"/>
              </a:rPr>
              <a:t>W</a:t>
            </a:r>
          </a:p>
          <a:p>
            <a:r>
              <a:rPr lang="cs-CZ" sz="2400" dirty="0" smtClean="0"/>
              <a:t>I = ? A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160505" y="3975425"/>
                <a:ext cx="1800200" cy="1917769"/>
              </a:xfrm>
              <a:prstGeom prst="rect">
                <a:avLst/>
              </a:prstGeom>
              <a:solidFill>
                <a:schemeClr val="accent2">
                  <a:lumMod val="20000"/>
                  <a:lumOff val="8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u="sng" dirty="0" smtClean="0"/>
                  <a:t>Řešení:</a:t>
                </a:r>
              </a:p>
              <a:p>
                <a:r>
                  <a:rPr lang="cs-CZ" sz="2400" b="1" dirty="0" smtClean="0"/>
                  <a:t>I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𝑼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𝑹</m:t>
                        </m:r>
                      </m:den>
                    </m:f>
                  </m:oMath>
                </a14:m>
                <a:endParaRPr lang="cs-CZ" sz="2400" b="1" dirty="0" smtClean="0"/>
              </a:p>
              <a:p>
                <a:r>
                  <a:rPr lang="cs-CZ" sz="2400" b="1" dirty="0" smtClean="0"/>
                  <a:t>I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𝟐𝟑𝟎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𝟑𝟎</m:t>
                        </m:r>
                      </m:den>
                    </m:f>
                  </m:oMath>
                </a14:m>
                <a:endParaRPr lang="cs-CZ" sz="2400" b="1" dirty="0"/>
              </a:p>
              <a:p>
                <a:r>
                  <a:rPr lang="cs-CZ" sz="2400" b="1" dirty="0" smtClean="0"/>
                  <a:t>I = 7,67 A</a:t>
                </a:r>
                <a:endParaRPr lang="cs-CZ" sz="24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60505" y="3975425"/>
                <a:ext cx="1800200" cy="1917769"/>
              </a:xfrm>
              <a:prstGeom prst="rect">
                <a:avLst/>
              </a:prstGeom>
              <a:blipFill rotWithShape="1">
                <a:blip r:embed="rId3"/>
                <a:stretch>
                  <a:fillRect l="-5424" t="-2540" b="-50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899592" y="6093296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Žárovkou prochází elektrický proud 7,67 ampérů.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35199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3 - zadání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Vodičem protéká elektrický proud 15 ampérů. Jeho elektrický odpor je 25 ohmů. Vypočítej, jaké napětí je na vodiči.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39668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/>
          <a:lstStyle/>
          <a:p>
            <a:r>
              <a:rPr lang="cs-CZ" dirty="0" smtClean="0"/>
              <a:t>Příklad 3 -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1349504"/>
          </a:xfrm>
        </p:spPr>
        <p:txBody>
          <a:bodyPr/>
          <a:lstStyle/>
          <a:p>
            <a:r>
              <a:rPr lang="cs-CZ" dirty="0"/>
              <a:t>Vodičem protéká elektrický proud 15 ampérů. Jeho elektrický odpor je </a:t>
            </a:r>
            <a:r>
              <a:rPr lang="cs-CZ" dirty="0" smtClean="0"/>
              <a:t>25 </a:t>
            </a:r>
            <a:r>
              <a:rPr lang="cs-CZ" dirty="0"/>
              <a:t>ohmů. Vypočítej, jaké napětí je na vodiči.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979713" y="2996952"/>
                <a:ext cx="4320480" cy="9755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b="1" dirty="0" smtClean="0"/>
                  <a:t>R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smtClean="0">
                            <a:latin typeface="Cambria Math"/>
                          </a:rPr>
                          <m:t>𝑼</m:t>
                        </m:r>
                      </m:num>
                      <m:den>
                        <m:r>
                          <a:rPr lang="cs-CZ" sz="4000" b="1" i="1" smtClean="0">
                            <a:latin typeface="Cambria Math"/>
                          </a:rPr>
                          <m:t>𝑰</m:t>
                        </m:r>
                      </m:den>
                    </m:f>
                  </m:oMath>
                </a14:m>
                <a:r>
                  <a:rPr lang="cs-CZ" sz="4000" b="1" dirty="0" smtClean="0"/>
                  <a:t> =&gt; U = </a:t>
                </a:r>
                <a14:m>
                  <m:oMath xmlns:m="http://schemas.openxmlformats.org/officeDocument/2006/math">
                    <m:r>
                      <a:rPr lang="cs-CZ" sz="4000" b="1" i="1" smtClean="0">
                        <a:latin typeface="Cambria Math"/>
                      </a:rPr>
                      <m:t>𝑹</m:t>
                    </m:r>
                    <m:r>
                      <a:rPr lang="cs-CZ" sz="4000" b="1" i="1" smtClean="0">
                        <a:latin typeface="Cambria Math"/>
                      </a:rPr>
                      <m:t> . </m:t>
                    </m:r>
                    <m:r>
                      <a:rPr lang="cs-CZ" sz="4000" b="1" i="1" smtClean="0">
                        <a:latin typeface="Cambria Math"/>
                      </a:rPr>
                      <m:t>𝑰</m:t>
                    </m:r>
                  </m:oMath>
                </a14:m>
                <a:endParaRPr lang="cs-CZ" sz="4000" b="1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9713" y="2996952"/>
                <a:ext cx="4320480" cy="975588"/>
              </a:xfrm>
              <a:prstGeom prst="rect">
                <a:avLst/>
              </a:prstGeom>
              <a:blipFill rotWithShape="1">
                <a:blip r:embed="rId2"/>
                <a:stretch>
                  <a:fillRect l="-5085" b="-137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683568" y="3975425"/>
            <a:ext cx="1800200" cy="156966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Zadání:</a:t>
            </a:r>
          </a:p>
          <a:p>
            <a:r>
              <a:rPr lang="cs-CZ" sz="2400" dirty="0" smtClean="0"/>
              <a:t>I = 15 A</a:t>
            </a:r>
          </a:p>
          <a:p>
            <a:r>
              <a:rPr lang="cs-CZ" sz="2400" dirty="0" smtClean="0"/>
              <a:t>R = 25 </a:t>
            </a:r>
            <a:r>
              <a:rPr lang="cs-CZ" sz="2400" dirty="0" smtClean="0">
                <a:latin typeface="Symbol" pitchFamily="18" charset="2"/>
              </a:rPr>
              <a:t>W</a:t>
            </a:r>
          </a:p>
          <a:p>
            <a:r>
              <a:rPr lang="cs-CZ" sz="2400" dirty="0" smtClean="0"/>
              <a:t>U = ? V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160505" y="3975425"/>
            <a:ext cx="1800200" cy="156966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Řešení:</a:t>
            </a:r>
          </a:p>
          <a:p>
            <a:r>
              <a:rPr lang="cs-CZ" sz="2400" b="1" dirty="0" smtClean="0"/>
              <a:t>U = R . I</a:t>
            </a:r>
          </a:p>
          <a:p>
            <a:r>
              <a:rPr lang="cs-CZ" sz="2400" b="1" dirty="0" smtClean="0"/>
              <a:t>U = 25 . 15</a:t>
            </a:r>
            <a:endParaRPr lang="cs-CZ" sz="2400" b="1" dirty="0"/>
          </a:p>
          <a:p>
            <a:r>
              <a:rPr lang="cs-CZ" sz="2400" b="1" dirty="0" smtClean="0"/>
              <a:t>U = 375 V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5949280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Napětí na vodiči je 375 voltů.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140713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slouží žákům k procvičení vztahu pro výpočet elektrického proudu, </a:t>
            </a:r>
            <a:r>
              <a:rPr lang="cs-CZ" dirty="0" smtClean="0"/>
              <a:t>odporu a napětí.</a:t>
            </a:r>
            <a:endParaRPr lang="cs-CZ" dirty="0"/>
          </a:p>
          <a:p>
            <a:r>
              <a:rPr lang="cs-CZ" dirty="0"/>
              <a:t>Určeno pro žáky 8. třídy.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722219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24</TotalTime>
  <Words>360</Words>
  <Application>Microsoft Office PowerPoint</Application>
  <PresentationFormat>Předvádění na obrazovce (4:3)</PresentationFormat>
  <Paragraphs>51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Příklad 1 - zadání</vt:lpstr>
      <vt:lpstr>Příklad 1 - řešení</vt:lpstr>
      <vt:lpstr>Příklad 2 - zadání</vt:lpstr>
      <vt:lpstr>Příklad 2 - řešení</vt:lpstr>
      <vt:lpstr>Příklad 3 - zadání</vt:lpstr>
      <vt:lpstr>Příklad 3 - řešení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Průšová Gabriela</dc:creator>
  <cp:lastModifiedBy>Aleš Polívka</cp:lastModifiedBy>
  <cp:revision>6</cp:revision>
  <dcterms:created xsi:type="dcterms:W3CDTF">2013-04-24T20:36:39Z</dcterms:created>
  <dcterms:modified xsi:type="dcterms:W3CDTF">2013-10-04T05:17:03Z</dcterms:modified>
</cp:coreProperties>
</file>